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7" r:id="rId5"/>
    <p:sldId id="276" r:id="rId6"/>
    <p:sldId id="271" r:id="rId7"/>
    <p:sldId id="278" r:id="rId8"/>
    <p:sldId id="279"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FFFF"/>
    <a:srgbClr val="00FF99"/>
    <a:srgbClr val="FF66FF"/>
    <a:srgbClr val="69C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60"/>
  </p:normalViewPr>
  <p:slideViewPr>
    <p:cSldViewPr snapToGrid="0">
      <p:cViewPr>
        <p:scale>
          <a:sx n="93" d="100"/>
          <a:sy n="93" d="100"/>
        </p:scale>
        <p:origin x="91"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83AF0-0DCC-46FB-B224-3BD17A2A04D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C8CF1F7-1993-42DD-915A-2EB921DCFDBA}">
      <dgm:prSet phldrT="[Text]" custT="1"/>
      <dgm:spPr>
        <a:solidFill>
          <a:srgbClr val="FFFF00"/>
        </a:solidFill>
        <a:ln>
          <a:solidFill>
            <a:schemeClr val="tx1"/>
          </a:solidFill>
        </a:ln>
      </dgm:spPr>
      <dgm:t>
        <a:bodyPr/>
        <a:lstStyle/>
        <a:p>
          <a:r>
            <a:rPr lang="en-GB" sz="1100" dirty="0">
              <a:solidFill>
                <a:srgbClr val="002060"/>
              </a:solidFill>
              <a:latin typeface="Comic Sans MS" panose="030F0702030302020204" pitchFamily="66" charset="0"/>
            </a:rPr>
            <a:t>Globalisation</a:t>
          </a:r>
        </a:p>
      </dgm:t>
    </dgm:pt>
    <dgm:pt modelId="{47C19FB8-A986-4836-857B-4440D7C5AAC1}" type="parTrans" cxnId="{73913C31-8253-4253-89DD-792F9996C4EA}">
      <dgm:prSet/>
      <dgm:spPr/>
      <dgm:t>
        <a:bodyPr/>
        <a:lstStyle/>
        <a:p>
          <a:endParaRPr lang="en-GB"/>
        </a:p>
      </dgm:t>
    </dgm:pt>
    <dgm:pt modelId="{560D6BE6-1A18-48B0-9CD5-63F44506A601}" type="sibTrans" cxnId="{73913C31-8253-4253-89DD-792F9996C4EA}">
      <dgm:prSet/>
      <dgm:spPr/>
      <dgm:t>
        <a:bodyPr/>
        <a:lstStyle/>
        <a:p>
          <a:endParaRPr lang="en-GB"/>
        </a:p>
      </dgm:t>
    </dgm:pt>
    <dgm:pt modelId="{1D20012A-77FF-461D-91F7-672C1EF07BE0}">
      <dgm:prSet phldrT="[Tex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dgm:spPr>
      <dgm:t>
        <a:bodyPr/>
        <a:lstStyle/>
        <a:p>
          <a:r>
            <a:rPr lang="en-GB" sz="1100" dirty="0">
              <a:solidFill>
                <a:srgbClr val="002060"/>
              </a:solidFill>
              <a:latin typeface="Comic Sans MS" panose="030F0702030302020204" pitchFamily="66" charset="0"/>
            </a:rPr>
            <a:t>Definition</a:t>
          </a:r>
        </a:p>
      </dgm:t>
    </dgm:pt>
    <dgm:pt modelId="{9B2B0903-FEC6-4E91-ACFA-38B48F7A8114}" type="parTrans" cxnId="{CE4D7FC0-2E95-412A-9DCB-7DA3098A5410}">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dgm:spPr>
      <dgm:t>
        <a:bodyPr/>
        <a:lstStyle/>
        <a:p>
          <a:endParaRPr lang="en-GB"/>
        </a:p>
      </dgm:t>
    </dgm:pt>
    <dgm:pt modelId="{7C232A72-60A3-4EA2-A2BE-B70B84BE7807}" type="sibTrans" cxnId="{CE4D7FC0-2E95-412A-9DCB-7DA3098A5410}">
      <dgm:prSet/>
      <dgm:spPr/>
      <dgm:t>
        <a:bodyPr/>
        <a:lstStyle/>
        <a:p>
          <a:endParaRPr lang="en-GB"/>
        </a:p>
      </dgm:t>
    </dgm:pt>
    <dgm:pt modelId="{CDBAB966-2862-46F4-B414-D15593F3D68F}">
      <dgm:prSet phldrT="[Text]" custT="1"/>
      <dgm:spPr>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solidFill>
            <a:schemeClr val="tx1"/>
          </a:solidFill>
        </a:ln>
      </dgm:spPr>
      <dgm:t>
        <a:bodyPr/>
        <a:lstStyle/>
        <a:p>
          <a:r>
            <a:rPr lang="en-GB" sz="1100" dirty="0">
              <a:solidFill>
                <a:srgbClr val="002060"/>
              </a:solidFill>
              <a:latin typeface="Comic Sans MS" panose="030F0702030302020204" pitchFamily="66" charset="0"/>
            </a:rPr>
            <a:t>Problems with definitions</a:t>
          </a:r>
        </a:p>
      </dgm:t>
    </dgm:pt>
    <dgm:pt modelId="{FAA37ABB-F635-4C2D-AF2E-9117AE46DECE}" type="parTrans" cxnId="{7B951CD8-4024-4C39-BE1A-CF5EBAFC2F83}">
      <dgm:prSet/>
      <dgm:spPr>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solidFill>
            <a:schemeClr val="tx1"/>
          </a:solidFill>
        </a:ln>
      </dgm:spPr>
      <dgm:t>
        <a:bodyPr/>
        <a:lstStyle/>
        <a:p>
          <a:endParaRPr lang="en-GB"/>
        </a:p>
      </dgm:t>
    </dgm:pt>
    <dgm:pt modelId="{60B52E26-1AFB-4982-9979-028585DB51C8}" type="sibTrans" cxnId="{7B951CD8-4024-4C39-BE1A-CF5EBAFC2F83}">
      <dgm:prSet/>
      <dgm:spPr/>
      <dgm:t>
        <a:bodyPr/>
        <a:lstStyle/>
        <a:p>
          <a:endParaRPr lang="en-GB"/>
        </a:p>
      </dgm:t>
    </dgm:pt>
    <dgm:pt modelId="{26360CF4-382B-45B9-9506-96CE2FC86ADD}">
      <dgm:prSet phldrT="[Tex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chemeClr val="tx1"/>
          </a:solidFill>
        </a:ln>
      </dgm:spPr>
      <dgm:t>
        <a:bodyPr/>
        <a:lstStyle/>
        <a:p>
          <a:r>
            <a:rPr lang="en-GB" sz="1000" dirty="0">
              <a:solidFill>
                <a:srgbClr val="002060"/>
              </a:solidFill>
              <a:latin typeface="Comic Sans MS" panose="030F0702030302020204" pitchFamily="66" charset="0"/>
            </a:rPr>
            <a:t>Why are we interested?</a:t>
          </a:r>
        </a:p>
      </dgm:t>
    </dgm:pt>
    <dgm:pt modelId="{51E40BA8-C92B-4D31-AE66-CB230EF58B2E}" type="parTrans" cxnId="{A795B8A3-7612-4658-9E97-9792A2D82921}">
      <dgm:prSet/>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chemeClr val="tx1"/>
          </a:solidFill>
        </a:ln>
      </dgm:spPr>
      <dgm:t>
        <a:bodyPr/>
        <a:lstStyle/>
        <a:p>
          <a:endParaRPr lang="en-GB" dirty="0"/>
        </a:p>
      </dgm:t>
    </dgm:pt>
    <dgm:pt modelId="{9B80EE8B-9B0D-4696-B576-08667ADD87E1}" type="sibTrans" cxnId="{A795B8A3-7612-4658-9E97-9792A2D82921}">
      <dgm:prSet/>
      <dgm:spPr/>
      <dgm:t>
        <a:bodyPr/>
        <a:lstStyle/>
        <a:p>
          <a:endParaRPr lang="en-GB"/>
        </a:p>
      </dgm:t>
    </dgm:pt>
    <dgm:pt modelId="{D7FECF31-A9C9-40DD-A15C-4CAB5BFCCBCC}" type="pres">
      <dgm:prSet presAssocID="{C3D83AF0-0DCC-46FB-B224-3BD17A2A04DD}" presName="Name0" presStyleCnt="0">
        <dgm:presLayoutVars>
          <dgm:chMax val="1"/>
          <dgm:dir/>
          <dgm:animLvl val="ctr"/>
          <dgm:resizeHandles val="exact"/>
        </dgm:presLayoutVars>
      </dgm:prSet>
      <dgm:spPr/>
    </dgm:pt>
    <dgm:pt modelId="{4B1D8C13-AD16-4EF9-A1BE-64AE52B24B7A}" type="pres">
      <dgm:prSet presAssocID="{4C8CF1F7-1993-42DD-915A-2EB921DCFDBA}" presName="centerShape" presStyleLbl="node0" presStyleIdx="0" presStyleCnt="1" custScaleX="109690" custScaleY="62469"/>
      <dgm:spPr>
        <a:prstGeom prst="cloud">
          <a:avLst/>
        </a:prstGeom>
      </dgm:spPr>
    </dgm:pt>
    <dgm:pt modelId="{590B4B08-79E2-468C-AFC5-8C4AAEE8029D}" type="pres">
      <dgm:prSet presAssocID="{9B2B0903-FEC6-4E91-ACFA-38B48F7A8114}" presName="parTrans" presStyleLbl="sibTrans2D1" presStyleIdx="0" presStyleCnt="3"/>
      <dgm:spPr/>
    </dgm:pt>
    <dgm:pt modelId="{2738308F-66F1-4478-A450-77684D6CE113}" type="pres">
      <dgm:prSet presAssocID="{9B2B0903-FEC6-4E91-ACFA-38B48F7A8114}" presName="connectorText" presStyleLbl="sibTrans2D1" presStyleIdx="0" presStyleCnt="3"/>
      <dgm:spPr/>
    </dgm:pt>
    <dgm:pt modelId="{71910DE1-3E31-47D3-BE5F-F17B29D57E98}" type="pres">
      <dgm:prSet presAssocID="{1D20012A-77FF-461D-91F7-672C1EF07BE0}" presName="node" presStyleLbl="node1" presStyleIdx="0" presStyleCnt="3">
        <dgm:presLayoutVars>
          <dgm:bulletEnabled val="1"/>
        </dgm:presLayoutVars>
      </dgm:prSet>
      <dgm:spPr>
        <a:prstGeom prst="cloud">
          <a:avLst/>
        </a:prstGeom>
      </dgm:spPr>
    </dgm:pt>
    <dgm:pt modelId="{643DD13B-A9ED-4F64-AEC5-6FCF7FC6AD45}" type="pres">
      <dgm:prSet presAssocID="{FAA37ABB-F635-4C2D-AF2E-9117AE46DECE}" presName="parTrans" presStyleLbl="sibTrans2D1" presStyleIdx="1" presStyleCnt="3"/>
      <dgm:spPr/>
    </dgm:pt>
    <dgm:pt modelId="{B68626BB-D439-4CB8-8B6C-616C419B33D5}" type="pres">
      <dgm:prSet presAssocID="{FAA37ABB-F635-4C2D-AF2E-9117AE46DECE}" presName="connectorText" presStyleLbl="sibTrans2D1" presStyleIdx="1" presStyleCnt="3"/>
      <dgm:spPr/>
    </dgm:pt>
    <dgm:pt modelId="{634FD066-9CB1-4C45-A7A4-2ACA0DE3B4EC}" type="pres">
      <dgm:prSet presAssocID="{CDBAB966-2862-46F4-B414-D15593F3D68F}" presName="node" presStyleLbl="node1" presStyleIdx="1" presStyleCnt="3" custScaleX="107897">
        <dgm:presLayoutVars>
          <dgm:bulletEnabled val="1"/>
        </dgm:presLayoutVars>
      </dgm:prSet>
      <dgm:spPr>
        <a:prstGeom prst="cloud">
          <a:avLst/>
        </a:prstGeom>
      </dgm:spPr>
    </dgm:pt>
    <dgm:pt modelId="{6B4FD07D-1160-4441-9051-654BD0C57870}" type="pres">
      <dgm:prSet presAssocID="{51E40BA8-C92B-4D31-AE66-CB230EF58B2E}" presName="parTrans" presStyleLbl="sibTrans2D1" presStyleIdx="2" presStyleCnt="3"/>
      <dgm:spPr/>
    </dgm:pt>
    <dgm:pt modelId="{A90897DE-23C9-4652-9BC2-C3AA6C53704F}" type="pres">
      <dgm:prSet presAssocID="{51E40BA8-C92B-4D31-AE66-CB230EF58B2E}" presName="connectorText" presStyleLbl="sibTrans2D1" presStyleIdx="2" presStyleCnt="3"/>
      <dgm:spPr/>
    </dgm:pt>
    <dgm:pt modelId="{B010E824-9D5C-4C1B-BCC4-4F6BAC2C3806}" type="pres">
      <dgm:prSet presAssocID="{26360CF4-382B-45B9-9506-96CE2FC86ADD}" presName="node" presStyleLbl="node1" presStyleIdx="2" presStyleCnt="3" custScaleX="118263" custRadScaleRad="116891" custRadScaleInc="10798">
        <dgm:presLayoutVars>
          <dgm:bulletEnabled val="1"/>
        </dgm:presLayoutVars>
      </dgm:prSet>
      <dgm:spPr>
        <a:prstGeom prst="cloud">
          <a:avLst/>
        </a:prstGeom>
      </dgm:spPr>
    </dgm:pt>
  </dgm:ptLst>
  <dgm:cxnLst>
    <dgm:cxn modelId="{94C26D04-F73F-4DBF-8632-92318394179B}" type="presOf" srcId="{1D20012A-77FF-461D-91F7-672C1EF07BE0}" destId="{71910DE1-3E31-47D3-BE5F-F17B29D57E98}" srcOrd="0" destOrd="0" presId="urn:microsoft.com/office/officeart/2005/8/layout/radial5"/>
    <dgm:cxn modelId="{178BF11C-9CB1-4C2C-84DA-9AF740BC461E}" type="presOf" srcId="{9B2B0903-FEC6-4E91-ACFA-38B48F7A8114}" destId="{2738308F-66F1-4478-A450-77684D6CE113}" srcOrd="1" destOrd="0" presId="urn:microsoft.com/office/officeart/2005/8/layout/radial5"/>
    <dgm:cxn modelId="{73913C31-8253-4253-89DD-792F9996C4EA}" srcId="{C3D83AF0-0DCC-46FB-B224-3BD17A2A04DD}" destId="{4C8CF1F7-1993-42DD-915A-2EB921DCFDBA}" srcOrd="0" destOrd="0" parTransId="{47C19FB8-A986-4836-857B-4440D7C5AAC1}" sibTransId="{560D6BE6-1A18-48B0-9CD5-63F44506A601}"/>
    <dgm:cxn modelId="{27347A4A-62CB-471C-BD2D-6EDFE52B943B}" type="presOf" srcId="{FAA37ABB-F635-4C2D-AF2E-9117AE46DECE}" destId="{643DD13B-A9ED-4F64-AEC5-6FCF7FC6AD45}" srcOrd="0" destOrd="0" presId="urn:microsoft.com/office/officeart/2005/8/layout/radial5"/>
    <dgm:cxn modelId="{0B36B27D-E7EE-4BC6-9E0B-CD3EFF5C8652}" type="presOf" srcId="{51E40BA8-C92B-4D31-AE66-CB230EF58B2E}" destId="{A90897DE-23C9-4652-9BC2-C3AA6C53704F}" srcOrd="1" destOrd="0" presId="urn:microsoft.com/office/officeart/2005/8/layout/radial5"/>
    <dgm:cxn modelId="{751F109F-49E1-4782-B5F6-B9CB5C1EDA94}" type="presOf" srcId="{9B2B0903-FEC6-4E91-ACFA-38B48F7A8114}" destId="{590B4B08-79E2-468C-AFC5-8C4AAEE8029D}" srcOrd="0" destOrd="0" presId="urn:microsoft.com/office/officeart/2005/8/layout/radial5"/>
    <dgm:cxn modelId="{A795B8A3-7612-4658-9E97-9792A2D82921}" srcId="{4C8CF1F7-1993-42DD-915A-2EB921DCFDBA}" destId="{26360CF4-382B-45B9-9506-96CE2FC86ADD}" srcOrd="2" destOrd="0" parTransId="{51E40BA8-C92B-4D31-AE66-CB230EF58B2E}" sibTransId="{9B80EE8B-9B0D-4696-B576-08667ADD87E1}"/>
    <dgm:cxn modelId="{CE4D7FC0-2E95-412A-9DCB-7DA3098A5410}" srcId="{4C8CF1F7-1993-42DD-915A-2EB921DCFDBA}" destId="{1D20012A-77FF-461D-91F7-672C1EF07BE0}" srcOrd="0" destOrd="0" parTransId="{9B2B0903-FEC6-4E91-ACFA-38B48F7A8114}" sibTransId="{7C232A72-60A3-4EA2-A2BE-B70B84BE7807}"/>
    <dgm:cxn modelId="{171468CA-B736-4050-BA97-A407BF4F5EEE}" type="presOf" srcId="{26360CF4-382B-45B9-9506-96CE2FC86ADD}" destId="{B010E824-9D5C-4C1B-BCC4-4F6BAC2C3806}" srcOrd="0" destOrd="0" presId="urn:microsoft.com/office/officeart/2005/8/layout/radial5"/>
    <dgm:cxn modelId="{7B951CD8-4024-4C39-BE1A-CF5EBAFC2F83}" srcId="{4C8CF1F7-1993-42DD-915A-2EB921DCFDBA}" destId="{CDBAB966-2862-46F4-B414-D15593F3D68F}" srcOrd="1" destOrd="0" parTransId="{FAA37ABB-F635-4C2D-AF2E-9117AE46DECE}" sibTransId="{60B52E26-1AFB-4982-9979-028585DB51C8}"/>
    <dgm:cxn modelId="{E183F6EF-F8C3-4605-9280-A3610E3280AB}" type="presOf" srcId="{C3D83AF0-0DCC-46FB-B224-3BD17A2A04DD}" destId="{D7FECF31-A9C9-40DD-A15C-4CAB5BFCCBCC}" srcOrd="0" destOrd="0" presId="urn:microsoft.com/office/officeart/2005/8/layout/radial5"/>
    <dgm:cxn modelId="{771A1CF3-05B5-4CAB-8B72-8E20C358F68A}" type="presOf" srcId="{CDBAB966-2862-46F4-B414-D15593F3D68F}" destId="{634FD066-9CB1-4C45-A7A4-2ACA0DE3B4EC}" srcOrd="0" destOrd="0" presId="urn:microsoft.com/office/officeart/2005/8/layout/radial5"/>
    <dgm:cxn modelId="{8CB6A5F5-54A2-448E-A5D0-59F2B468F148}" type="presOf" srcId="{51E40BA8-C92B-4D31-AE66-CB230EF58B2E}" destId="{6B4FD07D-1160-4441-9051-654BD0C57870}" srcOrd="0" destOrd="0" presId="urn:microsoft.com/office/officeart/2005/8/layout/radial5"/>
    <dgm:cxn modelId="{258326FC-7B83-4608-814B-5045BC4BEC6D}" type="presOf" srcId="{FAA37ABB-F635-4C2D-AF2E-9117AE46DECE}" destId="{B68626BB-D439-4CB8-8B6C-616C419B33D5}" srcOrd="1" destOrd="0" presId="urn:microsoft.com/office/officeart/2005/8/layout/radial5"/>
    <dgm:cxn modelId="{5D1677FE-2320-4633-8147-2D236D843B93}" type="presOf" srcId="{4C8CF1F7-1993-42DD-915A-2EB921DCFDBA}" destId="{4B1D8C13-AD16-4EF9-A1BE-64AE52B24B7A}" srcOrd="0" destOrd="0" presId="urn:microsoft.com/office/officeart/2005/8/layout/radial5"/>
    <dgm:cxn modelId="{05F1C32E-A55D-4980-998A-E2D133110BE2}" type="presParOf" srcId="{D7FECF31-A9C9-40DD-A15C-4CAB5BFCCBCC}" destId="{4B1D8C13-AD16-4EF9-A1BE-64AE52B24B7A}" srcOrd="0" destOrd="0" presId="urn:microsoft.com/office/officeart/2005/8/layout/radial5"/>
    <dgm:cxn modelId="{7477E553-7FCE-46AB-9370-2D1BEBEB39CA}" type="presParOf" srcId="{D7FECF31-A9C9-40DD-A15C-4CAB5BFCCBCC}" destId="{590B4B08-79E2-468C-AFC5-8C4AAEE8029D}" srcOrd="1" destOrd="0" presId="urn:microsoft.com/office/officeart/2005/8/layout/radial5"/>
    <dgm:cxn modelId="{291F17F6-EF3B-4775-A639-313271564A6C}" type="presParOf" srcId="{590B4B08-79E2-468C-AFC5-8C4AAEE8029D}" destId="{2738308F-66F1-4478-A450-77684D6CE113}" srcOrd="0" destOrd="0" presId="urn:microsoft.com/office/officeart/2005/8/layout/radial5"/>
    <dgm:cxn modelId="{9836EF29-9112-4026-8CC7-C12BF23CE2CA}" type="presParOf" srcId="{D7FECF31-A9C9-40DD-A15C-4CAB5BFCCBCC}" destId="{71910DE1-3E31-47D3-BE5F-F17B29D57E98}" srcOrd="2" destOrd="0" presId="urn:microsoft.com/office/officeart/2005/8/layout/radial5"/>
    <dgm:cxn modelId="{74684F04-A6B7-470E-8F8A-41E593F6C170}" type="presParOf" srcId="{D7FECF31-A9C9-40DD-A15C-4CAB5BFCCBCC}" destId="{643DD13B-A9ED-4F64-AEC5-6FCF7FC6AD45}" srcOrd="3" destOrd="0" presId="urn:microsoft.com/office/officeart/2005/8/layout/radial5"/>
    <dgm:cxn modelId="{9A9AFFD9-79A2-49D6-8A54-0343CC341CEA}" type="presParOf" srcId="{643DD13B-A9ED-4F64-AEC5-6FCF7FC6AD45}" destId="{B68626BB-D439-4CB8-8B6C-616C419B33D5}" srcOrd="0" destOrd="0" presId="urn:microsoft.com/office/officeart/2005/8/layout/radial5"/>
    <dgm:cxn modelId="{8B8B361C-E7D3-4E97-901A-7BC6DFFC0083}" type="presParOf" srcId="{D7FECF31-A9C9-40DD-A15C-4CAB5BFCCBCC}" destId="{634FD066-9CB1-4C45-A7A4-2ACA0DE3B4EC}" srcOrd="4" destOrd="0" presId="urn:microsoft.com/office/officeart/2005/8/layout/radial5"/>
    <dgm:cxn modelId="{C2EC8129-E97D-4F5D-84D5-63ADCB146DF1}" type="presParOf" srcId="{D7FECF31-A9C9-40DD-A15C-4CAB5BFCCBCC}" destId="{6B4FD07D-1160-4441-9051-654BD0C57870}" srcOrd="5" destOrd="0" presId="urn:microsoft.com/office/officeart/2005/8/layout/radial5"/>
    <dgm:cxn modelId="{0E037C55-D6E5-48CA-AAA4-5FA8F1BEB3F3}" type="presParOf" srcId="{6B4FD07D-1160-4441-9051-654BD0C57870}" destId="{A90897DE-23C9-4652-9BC2-C3AA6C53704F}" srcOrd="0" destOrd="0" presId="urn:microsoft.com/office/officeart/2005/8/layout/radial5"/>
    <dgm:cxn modelId="{FFE32883-E860-4653-9453-71C16D0CC92E}" type="presParOf" srcId="{D7FECF31-A9C9-40DD-A15C-4CAB5BFCCBCC}" destId="{B010E824-9D5C-4C1B-BCC4-4F6BAC2C3806}"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5C540-79CB-49B9-9A12-362FA8CC330D}"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en-GB"/>
        </a:p>
      </dgm:t>
    </dgm:pt>
    <dgm:pt modelId="{CA7D61B9-9AF2-41A2-9EDC-CF6E2E51245C}">
      <dgm:prSet phldrT="[Text]" custT="1"/>
      <dgm:spPr/>
      <dgm:t>
        <a:bodyPr/>
        <a:lstStyle/>
        <a:p>
          <a:r>
            <a:rPr lang="en-GB" sz="1100" dirty="0">
              <a:solidFill>
                <a:schemeClr val="accent5">
                  <a:lumMod val="50000"/>
                </a:schemeClr>
              </a:solidFill>
              <a:latin typeface="Comic Sans MS" panose="030F0702030302020204" pitchFamily="66" charset="0"/>
            </a:rPr>
            <a:t>Developments</a:t>
          </a:r>
        </a:p>
      </dgm:t>
    </dgm:pt>
    <dgm:pt modelId="{2C3B2080-CBB9-4CA9-9A7D-A3DB43A8312D}" type="parTrans" cxnId="{F101242B-FD6B-4E26-B497-4BD8CE7FBE97}">
      <dgm:prSet/>
      <dgm:spPr/>
      <dgm:t>
        <a:bodyPr/>
        <a:lstStyle/>
        <a:p>
          <a:endParaRPr lang="en-GB"/>
        </a:p>
      </dgm:t>
    </dgm:pt>
    <dgm:pt modelId="{718F6336-46D3-4450-9AB0-129A660B53F6}" type="sibTrans" cxnId="{F101242B-FD6B-4E26-B497-4BD8CE7FBE97}">
      <dgm:prSet/>
      <dgm:spPr/>
      <dgm:t>
        <a:bodyPr/>
        <a:lstStyle/>
        <a:p>
          <a:endParaRPr lang="en-GB"/>
        </a:p>
      </dgm:t>
    </dgm:pt>
    <dgm:pt modelId="{5AF9BBC5-E9CE-414D-B610-3A1DB6CDD37A}">
      <dgm:prSet phldrT="[Text]" custT="1"/>
      <dgm:spPr/>
      <dgm:t>
        <a:bodyPr/>
        <a:lstStyle/>
        <a:p>
          <a:r>
            <a:rPr lang="en-GB" sz="1100" dirty="0">
              <a:solidFill>
                <a:schemeClr val="accent5">
                  <a:lumMod val="50000"/>
                </a:schemeClr>
              </a:solidFill>
              <a:latin typeface="Comic Sans MS" panose="030F0702030302020204" pitchFamily="66" charset="0"/>
            </a:rPr>
            <a:t>Global Village</a:t>
          </a:r>
        </a:p>
      </dgm:t>
    </dgm:pt>
    <dgm:pt modelId="{99ED87D0-5707-4BB0-8EDE-C9B7F007E30A}" type="parTrans" cxnId="{E4AC9A1D-0732-4545-A47A-A2EE54C84A38}">
      <dgm:prSet/>
      <dgm:spPr/>
      <dgm:t>
        <a:bodyPr/>
        <a:lstStyle/>
        <a:p>
          <a:endParaRPr lang="en-GB"/>
        </a:p>
      </dgm:t>
    </dgm:pt>
    <dgm:pt modelId="{328F0388-9789-4A2D-862B-32EBA0A7EA56}" type="sibTrans" cxnId="{E4AC9A1D-0732-4545-A47A-A2EE54C84A38}">
      <dgm:prSet/>
      <dgm:spPr/>
      <dgm:t>
        <a:bodyPr/>
        <a:lstStyle/>
        <a:p>
          <a:endParaRPr lang="en-GB"/>
        </a:p>
      </dgm:t>
    </dgm:pt>
    <dgm:pt modelId="{C3DF7213-0824-43C0-AEBF-9A1349542EFB}">
      <dgm:prSet phldrT="[Text]" custT="1"/>
      <dgm:spPr>
        <a:solidFill>
          <a:srgbClr val="00FF99"/>
        </a:solidFill>
      </dgm:spPr>
      <dgm:t>
        <a:bodyPr/>
        <a:lstStyle/>
        <a:p>
          <a:r>
            <a:rPr lang="en-GB" sz="1100" dirty="0">
              <a:solidFill>
                <a:schemeClr val="accent5">
                  <a:lumMod val="50000"/>
                </a:schemeClr>
              </a:solidFill>
              <a:latin typeface="Comic Sans MS" panose="030F0702030302020204" pitchFamily="66" charset="0"/>
            </a:rPr>
            <a:t>Social Networks</a:t>
          </a:r>
        </a:p>
      </dgm:t>
    </dgm:pt>
    <dgm:pt modelId="{7420E2ED-2728-4DE2-9013-3B83A9160309}" type="parTrans" cxnId="{EA9C8398-6B5B-4FD7-9C20-5E86E153EFA3}">
      <dgm:prSet/>
      <dgm:spPr/>
      <dgm:t>
        <a:bodyPr/>
        <a:lstStyle/>
        <a:p>
          <a:endParaRPr lang="en-GB"/>
        </a:p>
      </dgm:t>
    </dgm:pt>
    <dgm:pt modelId="{34A50E75-322C-470D-AD69-9BE673D0238B}" type="sibTrans" cxnId="{EA9C8398-6B5B-4FD7-9C20-5E86E153EFA3}">
      <dgm:prSet/>
      <dgm:spPr/>
      <dgm:t>
        <a:bodyPr/>
        <a:lstStyle/>
        <a:p>
          <a:endParaRPr lang="en-GB"/>
        </a:p>
      </dgm:t>
    </dgm:pt>
    <dgm:pt modelId="{7AE50A25-1341-4E5C-B2B5-47A191D8F683}">
      <dgm:prSet phldrT="[Text]" custT="1"/>
      <dgm:spPr>
        <a:solidFill>
          <a:srgbClr val="FFFF00"/>
        </a:solidFill>
      </dgm:spPr>
      <dgm:t>
        <a:bodyPr/>
        <a:lstStyle/>
        <a:p>
          <a:r>
            <a:rPr lang="en-GB" sz="1100" dirty="0">
              <a:solidFill>
                <a:schemeClr val="accent5">
                  <a:lumMod val="50000"/>
                </a:schemeClr>
              </a:solidFill>
              <a:latin typeface="Comic Sans MS" panose="030F0702030302020204" pitchFamily="66" charset="0"/>
            </a:rPr>
            <a:t>Virtual Communities</a:t>
          </a:r>
        </a:p>
      </dgm:t>
    </dgm:pt>
    <dgm:pt modelId="{6A1B2217-D557-4031-9848-9C6B99DD33D4}" type="parTrans" cxnId="{9F98FCC1-3642-4019-B932-BE9275A5811D}">
      <dgm:prSet/>
      <dgm:spPr/>
      <dgm:t>
        <a:bodyPr/>
        <a:lstStyle/>
        <a:p>
          <a:endParaRPr lang="en-GB"/>
        </a:p>
      </dgm:t>
    </dgm:pt>
    <dgm:pt modelId="{D9C61C71-AC72-4E81-A6D2-0F51A0CFE7AC}" type="sibTrans" cxnId="{9F98FCC1-3642-4019-B932-BE9275A5811D}">
      <dgm:prSet/>
      <dgm:spPr/>
      <dgm:t>
        <a:bodyPr/>
        <a:lstStyle/>
        <a:p>
          <a:endParaRPr lang="en-GB"/>
        </a:p>
      </dgm:t>
    </dgm:pt>
    <dgm:pt modelId="{0D3EE157-2FC0-499A-8861-35362203D2CF}">
      <dgm:prSet phldrT="[Text]" custT="1"/>
      <dgm:spPr>
        <a:solidFill>
          <a:srgbClr val="00FFFF"/>
        </a:solidFill>
      </dgm:spPr>
      <dgm:t>
        <a:bodyPr/>
        <a:lstStyle/>
        <a:p>
          <a:r>
            <a:rPr lang="en-GB" sz="1100" dirty="0">
              <a:solidFill>
                <a:schemeClr val="accent5">
                  <a:lumMod val="50000"/>
                </a:schemeClr>
              </a:solidFill>
              <a:latin typeface="Comic Sans MS" panose="030F0702030302020204" pitchFamily="66" charset="0"/>
            </a:rPr>
            <a:t>Digital Revolution</a:t>
          </a:r>
        </a:p>
      </dgm:t>
    </dgm:pt>
    <dgm:pt modelId="{81FF3D73-772C-425F-85EB-528D31276206}" type="parTrans" cxnId="{B2080A91-84D0-425F-B6F9-311007669C23}">
      <dgm:prSet/>
      <dgm:spPr/>
      <dgm:t>
        <a:bodyPr/>
        <a:lstStyle/>
        <a:p>
          <a:endParaRPr lang="en-GB"/>
        </a:p>
      </dgm:t>
    </dgm:pt>
    <dgm:pt modelId="{E25BC2A3-DE4C-49C2-860B-468CD0B57C59}" type="sibTrans" cxnId="{B2080A91-84D0-425F-B6F9-311007669C23}">
      <dgm:prSet/>
      <dgm:spPr/>
      <dgm:t>
        <a:bodyPr/>
        <a:lstStyle/>
        <a:p>
          <a:endParaRPr lang="en-GB"/>
        </a:p>
      </dgm:t>
    </dgm:pt>
    <dgm:pt modelId="{55642790-54B7-42B8-9F42-F666FFB3DF2C}">
      <dgm:prSet/>
      <dgm:spPr/>
      <dgm:t>
        <a:bodyPr/>
        <a:lstStyle/>
        <a:p>
          <a:endParaRPr lang="en-GB" b="0"/>
        </a:p>
      </dgm:t>
    </dgm:pt>
    <dgm:pt modelId="{AFBCEC0C-9362-4557-AD16-8B67F412E9F1}" type="parTrans" cxnId="{955BB882-CDEE-4790-B671-C8E54EAD3153}">
      <dgm:prSet/>
      <dgm:spPr/>
      <dgm:t>
        <a:bodyPr/>
        <a:lstStyle/>
        <a:p>
          <a:endParaRPr lang="en-GB"/>
        </a:p>
      </dgm:t>
    </dgm:pt>
    <dgm:pt modelId="{286708BE-FB4F-420A-8B2F-AD6B8CB2F084}" type="sibTrans" cxnId="{955BB882-CDEE-4790-B671-C8E54EAD3153}">
      <dgm:prSet/>
      <dgm:spPr/>
      <dgm:t>
        <a:bodyPr/>
        <a:lstStyle/>
        <a:p>
          <a:endParaRPr lang="en-GB"/>
        </a:p>
      </dgm:t>
    </dgm:pt>
    <dgm:pt modelId="{643D1718-B908-479E-A9F9-28B478C30483}">
      <dgm:prSet custT="1"/>
      <dgm:spPr/>
      <dgm:t>
        <a:bodyPr/>
        <a:lstStyle/>
        <a:p>
          <a:r>
            <a:rPr lang="en-GB" sz="1100" dirty="0">
              <a:solidFill>
                <a:schemeClr val="tx1"/>
              </a:solidFill>
            </a:rPr>
            <a:t>Media Convergence</a:t>
          </a:r>
          <a:endParaRPr lang="en-US" sz="1100" dirty="0">
            <a:solidFill>
              <a:schemeClr val="tx1"/>
            </a:solidFill>
          </a:endParaRPr>
        </a:p>
      </dgm:t>
    </dgm:pt>
    <dgm:pt modelId="{11F10651-212B-479E-A043-E194B0F9B509}" type="parTrans" cxnId="{D6756B8E-16EC-4AF8-81AD-2B875D7C520C}">
      <dgm:prSet/>
      <dgm:spPr/>
      <dgm:t>
        <a:bodyPr/>
        <a:lstStyle/>
        <a:p>
          <a:endParaRPr lang="en-US"/>
        </a:p>
      </dgm:t>
    </dgm:pt>
    <dgm:pt modelId="{8B54D091-48AD-4F31-8B45-7FFB87C1E276}" type="sibTrans" cxnId="{D6756B8E-16EC-4AF8-81AD-2B875D7C520C}">
      <dgm:prSet/>
      <dgm:spPr/>
      <dgm:t>
        <a:bodyPr/>
        <a:lstStyle/>
        <a:p>
          <a:endParaRPr lang="en-US"/>
        </a:p>
      </dgm:t>
    </dgm:pt>
    <dgm:pt modelId="{4CE58433-41EC-462F-A31B-66D12E416F3B}">
      <dgm:prSet custT="1"/>
      <dgm:spPr/>
      <dgm:t>
        <a:bodyPr/>
        <a:lstStyle/>
        <a:p>
          <a:r>
            <a:rPr lang="en-GB" sz="1100" dirty="0">
              <a:solidFill>
                <a:schemeClr val="tx1"/>
              </a:solidFill>
              <a:latin typeface="Comic Sans MS" panose="030F0702030302020204" pitchFamily="66" charset="0"/>
            </a:rPr>
            <a:t>Big data</a:t>
          </a:r>
          <a:endParaRPr lang="en-US" sz="1100" dirty="0">
            <a:solidFill>
              <a:schemeClr val="tx1"/>
            </a:solidFill>
            <a:latin typeface="Comic Sans MS" panose="030F0702030302020204" pitchFamily="66" charset="0"/>
          </a:endParaRPr>
        </a:p>
      </dgm:t>
    </dgm:pt>
    <dgm:pt modelId="{55FE4E11-B8DD-45F9-9B90-18CA4CDACBEB}" type="parTrans" cxnId="{0D358AC1-2715-4336-BDF7-DA10F8F68BBE}">
      <dgm:prSet/>
      <dgm:spPr/>
      <dgm:t>
        <a:bodyPr/>
        <a:lstStyle/>
        <a:p>
          <a:endParaRPr lang="en-US"/>
        </a:p>
      </dgm:t>
    </dgm:pt>
    <dgm:pt modelId="{B2536F22-908B-4506-A351-A8CB41258574}" type="sibTrans" cxnId="{0D358AC1-2715-4336-BDF7-DA10F8F68BBE}">
      <dgm:prSet/>
      <dgm:spPr/>
      <dgm:t>
        <a:bodyPr/>
        <a:lstStyle/>
        <a:p>
          <a:endParaRPr lang="en-US"/>
        </a:p>
      </dgm:t>
    </dgm:pt>
    <dgm:pt modelId="{DF9456AD-02A5-4E68-A2FE-755650548482}">
      <dgm:prSet custT="1"/>
      <dgm:spPr/>
      <dgm:t>
        <a:bodyPr/>
        <a:lstStyle/>
        <a:p>
          <a:r>
            <a:rPr lang="en-GB" sz="1100" dirty="0">
              <a:solidFill>
                <a:schemeClr val="tx1"/>
              </a:solidFill>
              <a:latin typeface="Comic Sans MS" panose="030F0702030302020204" pitchFamily="66" charset="0"/>
            </a:rPr>
            <a:t>Social Media</a:t>
          </a:r>
          <a:endParaRPr lang="en-US" sz="1100" dirty="0">
            <a:solidFill>
              <a:schemeClr val="tx1"/>
            </a:solidFill>
            <a:latin typeface="Comic Sans MS" panose="030F0702030302020204" pitchFamily="66" charset="0"/>
          </a:endParaRPr>
        </a:p>
      </dgm:t>
    </dgm:pt>
    <dgm:pt modelId="{6A67B8BB-2A72-44D6-BC2F-D0CE9DB546F6}" type="parTrans" cxnId="{53AE1D4C-A85F-4974-9CCB-284C3F3BA9AA}">
      <dgm:prSet/>
      <dgm:spPr/>
      <dgm:t>
        <a:bodyPr/>
        <a:lstStyle/>
        <a:p>
          <a:endParaRPr lang="en-US"/>
        </a:p>
      </dgm:t>
    </dgm:pt>
    <dgm:pt modelId="{4D594B5D-D0F0-4189-AE51-45C601972369}" type="sibTrans" cxnId="{53AE1D4C-A85F-4974-9CCB-284C3F3BA9AA}">
      <dgm:prSet/>
      <dgm:spPr/>
      <dgm:t>
        <a:bodyPr/>
        <a:lstStyle/>
        <a:p>
          <a:endParaRPr lang="en-US"/>
        </a:p>
      </dgm:t>
    </dgm:pt>
    <dgm:pt modelId="{E130F4D3-F924-4240-B037-D6D8E1ADFF5A}" type="pres">
      <dgm:prSet presAssocID="{9AC5C540-79CB-49B9-9A12-362FA8CC330D}" presName="Name0" presStyleCnt="0">
        <dgm:presLayoutVars>
          <dgm:chMax val="1"/>
          <dgm:chPref val="1"/>
          <dgm:dir/>
          <dgm:animOne val="branch"/>
          <dgm:animLvl val="lvl"/>
        </dgm:presLayoutVars>
      </dgm:prSet>
      <dgm:spPr/>
    </dgm:pt>
    <dgm:pt modelId="{D7595317-7AFA-410B-A208-05FB969335D7}" type="pres">
      <dgm:prSet presAssocID="{CA7D61B9-9AF2-41A2-9EDC-CF6E2E51245C}" presName="singleCycle" presStyleCnt="0"/>
      <dgm:spPr/>
    </dgm:pt>
    <dgm:pt modelId="{2659280E-F532-461B-93AA-2AF5DC3F2D16}" type="pres">
      <dgm:prSet presAssocID="{CA7D61B9-9AF2-41A2-9EDC-CF6E2E51245C}" presName="singleCenter" presStyleLbl="node1" presStyleIdx="0" presStyleCnt="8" custLinFactNeighborX="7869" custLinFactNeighborY="-367">
        <dgm:presLayoutVars>
          <dgm:chMax val="7"/>
          <dgm:chPref val="7"/>
        </dgm:presLayoutVars>
      </dgm:prSet>
      <dgm:spPr/>
    </dgm:pt>
    <dgm:pt modelId="{95E81DF9-D05C-4BFD-B2A1-78421AD21C4A}" type="pres">
      <dgm:prSet presAssocID="{99ED87D0-5707-4BB0-8EDE-C9B7F007E30A}" presName="Name56" presStyleLbl="parChTrans1D2" presStyleIdx="0" presStyleCnt="7"/>
      <dgm:spPr/>
    </dgm:pt>
    <dgm:pt modelId="{92681DD9-D555-4315-A07A-3AF0D5E201E9}" type="pres">
      <dgm:prSet presAssocID="{5AF9BBC5-E9CE-414D-B610-3A1DB6CDD37A}" presName="text0" presStyleLbl="node1" presStyleIdx="1" presStyleCnt="8" custRadScaleRad="97937" custRadScaleInc="55644">
        <dgm:presLayoutVars>
          <dgm:bulletEnabled val="1"/>
        </dgm:presLayoutVars>
      </dgm:prSet>
      <dgm:spPr/>
    </dgm:pt>
    <dgm:pt modelId="{4AD412AE-352B-4377-A001-431D99BC8994}" type="pres">
      <dgm:prSet presAssocID="{7420E2ED-2728-4DE2-9013-3B83A9160309}" presName="Name56" presStyleLbl="parChTrans1D2" presStyleIdx="1" presStyleCnt="7"/>
      <dgm:spPr/>
    </dgm:pt>
    <dgm:pt modelId="{E60A39EF-09C4-4847-90F7-EFF233395C27}" type="pres">
      <dgm:prSet presAssocID="{C3DF7213-0824-43C0-AEBF-9A1349542EFB}" presName="text0" presStyleLbl="node1" presStyleIdx="2" presStyleCnt="8" custRadScaleRad="135717" custRadScaleInc="-19816">
        <dgm:presLayoutVars>
          <dgm:bulletEnabled val="1"/>
        </dgm:presLayoutVars>
      </dgm:prSet>
      <dgm:spPr/>
    </dgm:pt>
    <dgm:pt modelId="{2735D7A5-FC88-463A-B223-7FA0D32079BC}" type="pres">
      <dgm:prSet presAssocID="{11F10651-212B-479E-A043-E194B0F9B509}" presName="Name56" presStyleLbl="parChTrans1D2" presStyleIdx="2" presStyleCnt="7"/>
      <dgm:spPr/>
    </dgm:pt>
    <dgm:pt modelId="{8FB46054-0887-49C3-BDE7-48C5AD96631D}" type="pres">
      <dgm:prSet presAssocID="{643D1718-B908-479E-A9F9-28B478C30483}" presName="text0" presStyleLbl="node1" presStyleIdx="3" presStyleCnt="8" custScaleX="121832" custRadScaleRad="88897" custRadScaleInc="330369">
        <dgm:presLayoutVars>
          <dgm:bulletEnabled val="1"/>
        </dgm:presLayoutVars>
      </dgm:prSet>
      <dgm:spPr/>
    </dgm:pt>
    <dgm:pt modelId="{8D5D5502-0331-4F2F-A2E3-5B971E425DFE}" type="pres">
      <dgm:prSet presAssocID="{55FE4E11-B8DD-45F9-9B90-18CA4CDACBEB}" presName="Name56" presStyleLbl="parChTrans1D2" presStyleIdx="3" presStyleCnt="7"/>
      <dgm:spPr/>
    </dgm:pt>
    <dgm:pt modelId="{26C9889C-A8E4-43B3-B249-7E7AFCC0F6CB}" type="pres">
      <dgm:prSet presAssocID="{4CE58433-41EC-462F-A31B-66D12E416F3B}" presName="text0" presStyleLbl="node1" presStyleIdx="4" presStyleCnt="8" custRadScaleRad="122172" custRadScaleInc="-266557">
        <dgm:presLayoutVars>
          <dgm:bulletEnabled val="1"/>
        </dgm:presLayoutVars>
      </dgm:prSet>
      <dgm:spPr/>
    </dgm:pt>
    <dgm:pt modelId="{7CB2E821-5840-409B-9BA2-F1C42439ACEA}" type="pres">
      <dgm:prSet presAssocID="{6A67B8BB-2A72-44D6-BC2F-D0CE9DB546F6}" presName="Name56" presStyleLbl="parChTrans1D2" presStyleIdx="4" presStyleCnt="7"/>
      <dgm:spPr/>
    </dgm:pt>
    <dgm:pt modelId="{F881B446-5378-4376-80B6-72BAE94D5749}" type="pres">
      <dgm:prSet presAssocID="{DF9456AD-02A5-4E68-A2FE-755650548482}" presName="text0" presStyleLbl="node1" presStyleIdx="5" presStyleCnt="8" custRadScaleRad="145683" custRadScaleInc="-300779">
        <dgm:presLayoutVars>
          <dgm:bulletEnabled val="1"/>
        </dgm:presLayoutVars>
      </dgm:prSet>
      <dgm:spPr/>
    </dgm:pt>
    <dgm:pt modelId="{504EC87E-A679-4F07-A0D0-00EEA60B4704}" type="pres">
      <dgm:prSet presAssocID="{6A1B2217-D557-4031-9848-9C6B99DD33D4}" presName="Name56" presStyleLbl="parChTrans1D2" presStyleIdx="5" presStyleCnt="7"/>
      <dgm:spPr/>
    </dgm:pt>
    <dgm:pt modelId="{3BA9E463-5C2B-4761-B5C9-41E9CD9E9FA0}" type="pres">
      <dgm:prSet presAssocID="{7AE50A25-1341-4E5C-B2B5-47A191D8F683}" presName="text0" presStyleLbl="node1" presStyleIdx="6" presStyleCnt="8" custScaleX="128627" custRadScaleRad="92591" custRadScaleInc="-28560">
        <dgm:presLayoutVars>
          <dgm:bulletEnabled val="1"/>
        </dgm:presLayoutVars>
      </dgm:prSet>
      <dgm:spPr/>
    </dgm:pt>
    <dgm:pt modelId="{D08BB49D-F6B7-4F8C-943A-A23070DDE225}" type="pres">
      <dgm:prSet presAssocID="{81FF3D73-772C-425F-85EB-528D31276206}" presName="Name56" presStyleLbl="parChTrans1D2" presStyleIdx="6" presStyleCnt="7"/>
      <dgm:spPr/>
    </dgm:pt>
    <dgm:pt modelId="{195E1D8D-CCB6-40EE-815A-053C98912EF9}" type="pres">
      <dgm:prSet presAssocID="{0D3EE157-2FC0-499A-8861-35362203D2CF}" presName="text0" presStyleLbl="node1" presStyleIdx="7" presStyleCnt="8" custScaleX="145757" custRadScaleRad="125209" custRadScaleInc="-32186">
        <dgm:presLayoutVars>
          <dgm:bulletEnabled val="1"/>
        </dgm:presLayoutVars>
      </dgm:prSet>
      <dgm:spPr/>
    </dgm:pt>
  </dgm:ptLst>
  <dgm:cxnLst>
    <dgm:cxn modelId="{E4AC9A1D-0732-4545-A47A-A2EE54C84A38}" srcId="{CA7D61B9-9AF2-41A2-9EDC-CF6E2E51245C}" destId="{5AF9BBC5-E9CE-414D-B610-3A1DB6CDD37A}" srcOrd="0" destOrd="0" parTransId="{99ED87D0-5707-4BB0-8EDE-C9B7F007E30A}" sibTransId="{328F0388-9789-4A2D-862B-32EBA0A7EA56}"/>
    <dgm:cxn modelId="{E23C6C1F-6D3A-48D3-9DFD-51CA917C77F6}" type="presOf" srcId="{6A1B2217-D557-4031-9848-9C6B99DD33D4}" destId="{504EC87E-A679-4F07-A0D0-00EEA60B4704}" srcOrd="0" destOrd="0" presId="urn:microsoft.com/office/officeart/2008/layout/RadialCluster"/>
    <dgm:cxn modelId="{FC61CE2A-3EAC-4CA6-B7B4-070A7DC91974}" type="presOf" srcId="{CA7D61B9-9AF2-41A2-9EDC-CF6E2E51245C}" destId="{2659280E-F532-461B-93AA-2AF5DC3F2D16}" srcOrd="0" destOrd="0" presId="urn:microsoft.com/office/officeart/2008/layout/RadialCluster"/>
    <dgm:cxn modelId="{F101242B-FD6B-4E26-B497-4BD8CE7FBE97}" srcId="{9AC5C540-79CB-49B9-9A12-362FA8CC330D}" destId="{CA7D61B9-9AF2-41A2-9EDC-CF6E2E51245C}" srcOrd="0" destOrd="0" parTransId="{2C3B2080-CBB9-4CA9-9A7D-A3DB43A8312D}" sibTransId="{718F6336-46D3-4450-9AB0-129A660B53F6}"/>
    <dgm:cxn modelId="{D31E962F-EF32-4D21-9341-E6A5D48AC7E5}" type="presOf" srcId="{4CE58433-41EC-462F-A31B-66D12E416F3B}" destId="{26C9889C-A8E4-43B3-B249-7E7AFCC0F6CB}" srcOrd="0" destOrd="0" presId="urn:microsoft.com/office/officeart/2008/layout/RadialCluster"/>
    <dgm:cxn modelId="{B674A230-3F33-4B0D-AD41-C8999A1E80A6}" type="presOf" srcId="{81FF3D73-772C-425F-85EB-528D31276206}" destId="{D08BB49D-F6B7-4F8C-943A-A23070DDE225}" srcOrd="0" destOrd="0" presId="urn:microsoft.com/office/officeart/2008/layout/RadialCluster"/>
    <dgm:cxn modelId="{92C15838-D842-4640-8B33-57D78822FFD9}" type="presOf" srcId="{C3DF7213-0824-43C0-AEBF-9A1349542EFB}" destId="{E60A39EF-09C4-4847-90F7-EFF233395C27}" srcOrd="0" destOrd="0" presId="urn:microsoft.com/office/officeart/2008/layout/RadialCluster"/>
    <dgm:cxn modelId="{73387544-94AB-4131-ACD0-6BCF8DCCD594}" type="presOf" srcId="{6A67B8BB-2A72-44D6-BC2F-D0CE9DB546F6}" destId="{7CB2E821-5840-409B-9BA2-F1C42439ACEA}" srcOrd="0" destOrd="0" presId="urn:microsoft.com/office/officeart/2008/layout/RadialCluster"/>
    <dgm:cxn modelId="{364B0566-8470-4D1C-98F1-E20CE602B448}" type="presOf" srcId="{0D3EE157-2FC0-499A-8861-35362203D2CF}" destId="{195E1D8D-CCB6-40EE-815A-053C98912EF9}" srcOrd="0" destOrd="0" presId="urn:microsoft.com/office/officeart/2008/layout/RadialCluster"/>
    <dgm:cxn modelId="{53AE1D4C-A85F-4974-9CCB-284C3F3BA9AA}" srcId="{CA7D61B9-9AF2-41A2-9EDC-CF6E2E51245C}" destId="{DF9456AD-02A5-4E68-A2FE-755650548482}" srcOrd="4" destOrd="0" parTransId="{6A67B8BB-2A72-44D6-BC2F-D0CE9DB546F6}" sibTransId="{4D594B5D-D0F0-4189-AE51-45C601972369}"/>
    <dgm:cxn modelId="{0F45A952-FA3F-47B5-BC8E-C35C5AE3A409}" type="presOf" srcId="{11F10651-212B-479E-A043-E194B0F9B509}" destId="{2735D7A5-FC88-463A-B223-7FA0D32079BC}" srcOrd="0" destOrd="0" presId="urn:microsoft.com/office/officeart/2008/layout/RadialCluster"/>
    <dgm:cxn modelId="{7C35B172-CCFE-49F1-8F16-1B77B69E617D}" type="presOf" srcId="{55FE4E11-B8DD-45F9-9B90-18CA4CDACBEB}" destId="{8D5D5502-0331-4F2F-A2E3-5B971E425DFE}" srcOrd="0" destOrd="0" presId="urn:microsoft.com/office/officeart/2008/layout/RadialCluster"/>
    <dgm:cxn modelId="{8828A67C-B36A-42EF-A157-339811D1F548}" type="presOf" srcId="{7420E2ED-2728-4DE2-9013-3B83A9160309}" destId="{4AD412AE-352B-4377-A001-431D99BC8994}" srcOrd="0" destOrd="0" presId="urn:microsoft.com/office/officeart/2008/layout/RadialCluster"/>
    <dgm:cxn modelId="{955BB882-CDEE-4790-B671-C8E54EAD3153}" srcId="{9AC5C540-79CB-49B9-9A12-362FA8CC330D}" destId="{55642790-54B7-42B8-9F42-F666FFB3DF2C}" srcOrd="1" destOrd="0" parTransId="{AFBCEC0C-9362-4557-AD16-8B67F412E9F1}" sibTransId="{286708BE-FB4F-420A-8B2F-AD6B8CB2F084}"/>
    <dgm:cxn modelId="{DF49BB8D-4C6A-47D7-8690-FF977173B400}" type="presOf" srcId="{5AF9BBC5-E9CE-414D-B610-3A1DB6CDD37A}" destId="{92681DD9-D555-4315-A07A-3AF0D5E201E9}" srcOrd="0" destOrd="0" presId="urn:microsoft.com/office/officeart/2008/layout/RadialCluster"/>
    <dgm:cxn modelId="{D6756B8E-16EC-4AF8-81AD-2B875D7C520C}" srcId="{CA7D61B9-9AF2-41A2-9EDC-CF6E2E51245C}" destId="{643D1718-B908-479E-A9F9-28B478C30483}" srcOrd="2" destOrd="0" parTransId="{11F10651-212B-479E-A043-E194B0F9B509}" sibTransId="{8B54D091-48AD-4F31-8B45-7FFB87C1E276}"/>
    <dgm:cxn modelId="{85513D8F-F3E6-428D-A8C8-468EFD226E39}" type="presOf" srcId="{7AE50A25-1341-4E5C-B2B5-47A191D8F683}" destId="{3BA9E463-5C2B-4761-B5C9-41E9CD9E9FA0}" srcOrd="0" destOrd="0" presId="urn:microsoft.com/office/officeart/2008/layout/RadialCluster"/>
    <dgm:cxn modelId="{B2080A91-84D0-425F-B6F9-311007669C23}" srcId="{CA7D61B9-9AF2-41A2-9EDC-CF6E2E51245C}" destId="{0D3EE157-2FC0-499A-8861-35362203D2CF}" srcOrd="6" destOrd="0" parTransId="{81FF3D73-772C-425F-85EB-528D31276206}" sibTransId="{E25BC2A3-DE4C-49C2-860B-468CD0B57C59}"/>
    <dgm:cxn modelId="{A7202693-C0E8-4B1B-BEA9-36311A23F770}" type="presOf" srcId="{DF9456AD-02A5-4E68-A2FE-755650548482}" destId="{F881B446-5378-4376-80B6-72BAE94D5749}" srcOrd="0" destOrd="0" presId="urn:microsoft.com/office/officeart/2008/layout/RadialCluster"/>
    <dgm:cxn modelId="{EA9C8398-6B5B-4FD7-9C20-5E86E153EFA3}" srcId="{CA7D61B9-9AF2-41A2-9EDC-CF6E2E51245C}" destId="{C3DF7213-0824-43C0-AEBF-9A1349542EFB}" srcOrd="1" destOrd="0" parTransId="{7420E2ED-2728-4DE2-9013-3B83A9160309}" sibTransId="{34A50E75-322C-470D-AD69-9BE673D0238B}"/>
    <dgm:cxn modelId="{02DF60A2-4BBF-43D1-8617-C5B6C10AA0B6}" type="presOf" srcId="{99ED87D0-5707-4BB0-8EDE-C9B7F007E30A}" destId="{95E81DF9-D05C-4BFD-B2A1-78421AD21C4A}" srcOrd="0" destOrd="0" presId="urn:microsoft.com/office/officeart/2008/layout/RadialCluster"/>
    <dgm:cxn modelId="{4EBEA5AA-964F-40A4-AE96-99998202EAA5}" type="presOf" srcId="{643D1718-B908-479E-A9F9-28B478C30483}" destId="{8FB46054-0887-49C3-BDE7-48C5AD96631D}" srcOrd="0" destOrd="0" presId="urn:microsoft.com/office/officeart/2008/layout/RadialCluster"/>
    <dgm:cxn modelId="{0D358AC1-2715-4336-BDF7-DA10F8F68BBE}" srcId="{CA7D61B9-9AF2-41A2-9EDC-CF6E2E51245C}" destId="{4CE58433-41EC-462F-A31B-66D12E416F3B}" srcOrd="3" destOrd="0" parTransId="{55FE4E11-B8DD-45F9-9B90-18CA4CDACBEB}" sibTransId="{B2536F22-908B-4506-A351-A8CB41258574}"/>
    <dgm:cxn modelId="{9F98FCC1-3642-4019-B932-BE9275A5811D}" srcId="{CA7D61B9-9AF2-41A2-9EDC-CF6E2E51245C}" destId="{7AE50A25-1341-4E5C-B2B5-47A191D8F683}" srcOrd="5" destOrd="0" parTransId="{6A1B2217-D557-4031-9848-9C6B99DD33D4}" sibTransId="{D9C61C71-AC72-4E81-A6D2-0F51A0CFE7AC}"/>
    <dgm:cxn modelId="{E64CACDB-39CB-46E0-8752-DE70B2D094EE}" type="presOf" srcId="{9AC5C540-79CB-49B9-9A12-362FA8CC330D}" destId="{E130F4D3-F924-4240-B037-D6D8E1ADFF5A}" srcOrd="0" destOrd="0" presId="urn:microsoft.com/office/officeart/2008/layout/RadialCluster"/>
    <dgm:cxn modelId="{47BD95B1-87E7-4236-87EB-FC0C20E75740}" type="presParOf" srcId="{E130F4D3-F924-4240-B037-D6D8E1ADFF5A}" destId="{D7595317-7AFA-410B-A208-05FB969335D7}" srcOrd="0" destOrd="0" presId="urn:microsoft.com/office/officeart/2008/layout/RadialCluster"/>
    <dgm:cxn modelId="{0DCD4235-8EC3-4DCD-9F70-51FA293C731E}" type="presParOf" srcId="{D7595317-7AFA-410B-A208-05FB969335D7}" destId="{2659280E-F532-461B-93AA-2AF5DC3F2D16}" srcOrd="0" destOrd="0" presId="urn:microsoft.com/office/officeart/2008/layout/RadialCluster"/>
    <dgm:cxn modelId="{999D2FA1-E571-4D38-AE07-755ED4E037C2}" type="presParOf" srcId="{D7595317-7AFA-410B-A208-05FB969335D7}" destId="{95E81DF9-D05C-4BFD-B2A1-78421AD21C4A}" srcOrd="1" destOrd="0" presId="urn:microsoft.com/office/officeart/2008/layout/RadialCluster"/>
    <dgm:cxn modelId="{DADF12E9-54DC-4B65-B053-9344FA96B9D2}" type="presParOf" srcId="{D7595317-7AFA-410B-A208-05FB969335D7}" destId="{92681DD9-D555-4315-A07A-3AF0D5E201E9}" srcOrd="2" destOrd="0" presId="urn:microsoft.com/office/officeart/2008/layout/RadialCluster"/>
    <dgm:cxn modelId="{2ADD1AF0-5DC2-4774-9E15-A4BD3E9639CC}" type="presParOf" srcId="{D7595317-7AFA-410B-A208-05FB969335D7}" destId="{4AD412AE-352B-4377-A001-431D99BC8994}" srcOrd="3" destOrd="0" presId="urn:microsoft.com/office/officeart/2008/layout/RadialCluster"/>
    <dgm:cxn modelId="{CA2862AD-106F-4F1B-A35A-D5699EF9436F}" type="presParOf" srcId="{D7595317-7AFA-410B-A208-05FB969335D7}" destId="{E60A39EF-09C4-4847-90F7-EFF233395C27}" srcOrd="4" destOrd="0" presId="urn:microsoft.com/office/officeart/2008/layout/RadialCluster"/>
    <dgm:cxn modelId="{B70F44EC-1046-4650-8FB4-415E07CC29E0}" type="presParOf" srcId="{D7595317-7AFA-410B-A208-05FB969335D7}" destId="{2735D7A5-FC88-463A-B223-7FA0D32079BC}" srcOrd="5" destOrd="0" presId="urn:microsoft.com/office/officeart/2008/layout/RadialCluster"/>
    <dgm:cxn modelId="{BCDB4AD9-CD14-4F80-922F-477BD4EE068D}" type="presParOf" srcId="{D7595317-7AFA-410B-A208-05FB969335D7}" destId="{8FB46054-0887-49C3-BDE7-48C5AD96631D}" srcOrd="6" destOrd="0" presId="urn:microsoft.com/office/officeart/2008/layout/RadialCluster"/>
    <dgm:cxn modelId="{A699B8A3-CB24-41B4-83F5-E4EDE040ED4D}" type="presParOf" srcId="{D7595317-7AFA-410B-A208-05FB969335D7}" destId="{8D5D5502-0331-4F2F-A2E3-5B971E425DFE}" srcOrd="7" destOrd="0" presId="urn:microsoft.com/office/officeart/2008/layout/RadialCluster"/>
    <dgm:cxn modelId="{DD0D8352-5C1D-46FF-BA7E-B1441E7020C2}" type="presParOf" srcId="{D7595317-7AFA-410B-A208-05FB969335D7}" destId="{26C9889C-A8E4-43B3-B249-7E7AFCC0F6CB}" srcOrd="8" destOrd="0" presId="urn:microsoft.com/office/officeart/2008/layout/RadialCluster"/>
    <dgm:cxn modelId="{0D95A392-4847-4EFD-B877-AE7EA01987F5}" type="presParOf" srcId="{D7595317-7AFA-410B-A208-05FB969335D7}" destId="{7CB2E821-5840-409B-9BA2-F1C42439ACEA}" srcOrd="9" destOrd="0" presId="urn:microsoft.com/office/officeart/2008/layout/RadialCluster"/>
    <dgm:cxn modelId="{B60DE515-93C4-43F6-8FD3-6212F6BE22B7}" type="presParOf" srcId="{D7595317-7AFA-410B-A208-05FB969335D7}" destId="{F881B446-5378-4376-80B6-72BAE94D5749}" srcOrd="10" destOrd="0" presId="urn:microsoft.com/office/officeart/2008/layout/RadialCluster"/>
    <dgm:cxn modelId="{54B5228A-4266-4CA0-BD5E-1D850A60355F}" type="presParOf" srcId="{D7595317-7AFA-410B-A208-05FB969335D7}" destId="{504EC87E-A679-4F07-A0D0-00EEA60B4704}" srcOrd="11" destOrd="0" presId="urn:microsoft.com/office/officeart/2008/layout/RadialCluster"/>
    <dgm:cxn modelId="{E4FCF37E-E998-40E4-A8BF-4B4999CF8F20}" type="presParOf" srcId="{D7595317-7AFA-410B-A208-05FB969335D7}" destId="{3BA9E463-5C2B-4761-B5C9-41E9CD9E9FA0}" srcOrd="12" destOrd="0" presId="urn:microsoft.com/office/officeart/2008/layout/RadialCluster"/>
    <dgm:cxn modelId="{DA5BFC2F-3229-429D-A46D-4DC9D248412A}" type="presParOf" srcId="{D7595317-7AFA-410B-A208-05FB969335D7}" destId="{D08BB49D-F6B7-4F8C-943A-A23070DDE225}" srcOrd="13" destOrd="0" presId="urn:microsoft.com/office/officeart/2008/layout/RadialCluster"/>
    <dgm:cxn modelId="{0AB8F823-9CFC-4318-A1A4-598B66170AF0}" type="presParOf" srcId="{D7595317-7AFA-410B-A208-05FB969335D7}" destId="{195E1D8D-CCB6-40EE-815A-053C98912EF9}"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FFF079-41C0-4976-8C13-31EBFC5ACFC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644C5C36-EAD2-4BBE-AB6F-F48B0AE46750}">
      <dgm:prSet phldrT="[Text]" custT="1"/>
      <dgm:spPr>
        <a:solidFill>
          <a:schemeClr val="accent1">
            <a:lumMod val="40000"/>
            <a:lumOff val="60000"/>
          </a:schemeClr>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Marxism</a:t>
          </a:r>
        </a:p>
      </dgm:t>
    </dgm:pt>
    <dgm:pt modelId="{EE79974B-380A-4BF2-B4B9-88192204E94E}" type="parTrans" cxnId="{BCCC1734-3DFB-44B2-8547-A9C35D3502C8}">
      <dgm:prSet/>
      <dgm:spPr/>
      <dgm:t>
        <a:bodyPr/>
        <a:lstStyle/>
        <a:p>
          <a:pPr algn="ctr"/>
          <a:endParaRPr lang="en-GB"/>
        </a:p>
      </dgm:t>
    </dgm:pt>
    <dgm:pt modelId="{1D27394C-DA15-4A3B-894D-EF98723DD831}" type="sibTrans" cxnId="{BCCC1734-3DFB-44B2-8547-A9C35D3502C8}">
      <dgm:prSet/>
      <dgm:spPr/>
      <dgm:t>
        <a:bodyPr/>
        <a:lstStyle/>
        <a:p>
          <a:pPr algn="ctr"/>
          <a:endParaRPr lang="en-GB"/>
        </a:p>
      </dgm:t>
    </dgm:pt>
    <dgm:pt modelId="{E5DFC9E0-0823-4605-9F87-905C5E2FD78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Class</a:t>
          </a:r>
        </a:p>
      </dgm:t>
    </dgm:pt>
    <dgm:pt modelId="{0574A0C0-869E-45F4-AF24-1AA4D6F71A82}" type="parTrans" cxnId="{6139AC36-3707-4DD3-A7AF-F97996C47C00}">
      <dgm:prSet/>
      <dgm:spPr>
        <a:solidFill>
          <a:srgbClr val="FF0000"/>
        </a:solidFill>
        <a:ln>
          <a:solidFill>
            <a:schemeClr val="tx1"/>
          </a:solidFill>
        </a:ln>
      </dgm:spPr>
      <dgm:t>
        <a:bodyPr/>
        <a:lstStyle/>
        <a:p>
          <a:pPr algn="ctr"/>
          <a:endParaRPr lang="en-GB"/>
        </a:p>
      </dgm:t>
    </dgm:pt>
    <dgm:pt modelId="{8A6E8E52-F6DE-4AB4-9609-7CEB594403E8}" type="sibTrans" cxnId="{6139AC36-3707-4DD3-A7AF-F97996C47C00}">
      <dgm:prSet/>
      <dgm:spPr/>
      <dgm:t>
        <a:bodyPr/>
        <a:lstStyle/>
        <a:p>
          <a:pPr algn="ctr"/>
          <a:endParaRPr lang="en-GB"/>
        </a:p>
      </dgm:t>
    </dgm:pt>
    <dgm:pt modelId="{52476247-8091-41A9-9F5D-03AA423B451F}">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Proletariat</a:t>
          </a:r>
        </a:p>
      </dgm:t>
    </dgm:pt>
    <dgm:pt modelId="{1E3B8B38-3B03-4846-B143-1729BD8DF754}" type="parTrans" cxnId="{D5948408-9726-4B6F-9C99-A1B8E0AFA6D6}">
      <dgm:prSet/>
      <dgm:spPr>
        <a:solidFill>
          <a:srgbClr val="FF0000"/>
        </a:solidFill>
        <a:ln>
          <a:solidFill>
            <a:schemeClr val="tx1"/>
          </a:solidFill>
        </a:ln>
      </dgm:spPr>
      <dgm:t>
        <a:bodyPr/>
        <a:lstStyle/>
        <a:p>
          <a:pPr algn="ctr"/>
          <a:endParaRPr lang="en-GB"/>
        </a:p>
      </dgm:t>
    </dgm:pt>
    <dgm:pt modelId="{3EAD9F0C-442C-4896-BB62-5DF34341B4AA}" type="sibTrans" cxnId="{D5948408-9726-4B6F-9C99-A1B8E0AFA6D6}">
      <dgm:prSet/>
      <dgm:spPr/>
      <dgm:t>
        <a:bodyPr/>
        <a:lstStyle/>
        <a:p>
          <a:pPr algn="ctr"/>
          <a:endParaRPr lang="en-GB"/>
        </a:p>
      </dgm:t>
    </dgm:pt>
    <dgm:pt modelId="{10A8F758-477B-4FB2-BDB2-27379CC62630}">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Conspicuous consumption</a:t>
          </a:r>
        </a:p>
      </dgm:t>
    </dgm:pt>
    <dgm:pt modelId="{F0517BEB-CC98-4F16-BF2F-C3B548AFC113}" type="parTrans" cxnId="{5363E2E9-F806-4711-97A5-2DAABFF865F1}">
      <dgm:prSet/>
      <dgm:spPr>
        <a:solidFill>
          <a:srgbClr val="FF0000"/>
        </a:solidFill>
        <a:ln>
          <a:solidFill>
            <a:schemeClr val="tx1"/>
          </a:solidFill>
        </a:ln>
      </dgm:spPr>
      <dgm:t>
        <a:bodyPr/>
        <a:lstStyle/>
        <a:p>
          <a:pPr algn="ctr"/>
          <a:endParaRPr lang="en-GB"/>
        </a:p>
      </dgm:t>
    </dgm:pt>
    <dgm:pt modelId="{FC0D0106-245E-46FE-B355-7C7E715E5A09}" type="sibTrans" cxnId="{5363E2E9-F806-4711-97A5-2DAABFF865F1}">
      <dgm:prSet/>
      <dgm:spPr/>
      <dgm:t>
        <a:bodyPr/>
        <a:lstStyle/>
        <a:p>
          <a:pPr algn="ctr"/>
          <a:endParaRPr lang="en-GB"/>
        </a:p>
      </dgm:t>
    </dgm:pt>
    <dgm:pt modelId="{A562492A-FD79-47CE-AB13-217DA225AF22}">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Revolution</a:t>
          </a:r>
        </a:p>
      </dgm:t>
    </dgm:pt>
    <dgm:pt modelId="{6C2EA13D-1F61-488F-A8F8-152371EA9122}" type="parTrans" cxnId="{143A45DD-B5E2-4FC6-BE3A-9B7C28FCA227}">
      <dgm:prSet/>
      <dgm:spPr>
        <a:solidFill>
          <a:srgbClr val="FF0000"/>
        </a:solidFill>
        <a:ln>
          <a:solidFill>
            <a:schemeClr val="tx1"/>
          </a:solidFill>
        </a:ln>
      </dgm:spPr>
      <dgm:t>
        <a:bodyPr/>
        <a:lstStyle/>
        <a:p>
          <a:pPr algn="ctr"/>
          <a:endParaRPr lang="en-GB"/>
        </a:p>
      </dgm:t>
    </dgm:pt>
    <dgm:pt modelId="{6134FB6D-13F0-4EE5-8BCE-439116F77FB0}" type="sibTrans" cxnId="{143A45DD-B5E2-4FC6-BE3A-9B7C28FCA227}">
      <dgm:prSet/>
      <dgm:spPr/>
      <dgm:t>
        <a:bodyPr/>
        <a:lstStyle/>
        <a:p>
          <a:pPr algn="ctr"/>
          <a:endParaRPr lang="en-GB"/>
        </a:p>
      </dgm:t>
    </dgm:pt>
    <dgm:pt modelId="{3441681F-134A-4396-888C-314552FA931C}">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Control</a:t>
          </a:r>
          <a:endParaRPr lang="en-GB" sz="900" dirty="0">
            <a:solidFill>
              <a:sysClr val="windowText" lastClr="000000"/>
            </a:solidFill>
          </a:endParaRPr>
        </a:p>
      </dgm:t>
    </dgm:pt>
    <dgm:pt modelId="{20E29315-8FF2-4983-BD62-DFB70499DC59}" type="parTrans" cxnId="{7A8F8D29-095D-448A-A0D2-C969ADCA6A43}">
      <dgm:prSet/>
      <dgm:spPr>
        <a:solidFill>
          <a:srgbClr val="FF0000"/>
        </a:solidFill>
        <a:ln>
          <a:solidFill>
            <a:schemeClr val="tx1"/>
          </a:solidFill>
        </a:ln>
      </dgm:spPr>
      <dgm:t>
        <a:bodyPr/>
        <a:lstStyle/>
        <a:p>
          <a:pPr algn="ctr"/>
          <a:endParaRPr lang="en-GB"/>
        </a:p>
      </dgm:t>
    </dgm:pt>
    <dgm:pt modelId="{E34D6886-E590-4CE5-B2BD-A9F77259BE6A}" type="sibTrans" cxnId="{7A8F8D29-095D-448A-A0D2-C969ADCA6A43}">
      <dgm:prSet/>
      <dgm:spPr/>
      <dgm:t>
        <a:bodyPr/>
        <a:lstStyle/>
        <a:p>
          <a:pPr algn="ctr"/>
          <a:endParaRPr lang="en-GB"/>
        </a:p>
      </dgm:t>
    </dgm:pt>
    <dgm:pt modelId="{AF2B2C1A-6587-45F5-99DA-AB58CF75518A}">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Karl Marx</a:t>
          </a:r>
        </a:p>
      </dgm:t>
    </dgm:pt>
    <dgm:pt modelId="{37048643-142B-4A2F-9411-F90541F4E456}" type="parTrans" cxnId="{2D895D41-A1C6-4712-9150-0A3BF250AFE8}">
      <dgm:prSet/>
      <dgm:spPr>
        <a:solidFill>
          <a:srgbClr val="FF0000"/>
        </a:solidFill>
        <a:ln>
          <a:solidFill>
            <a:schemeClr val="tx1"/>
          </a:solidFill>
        </a:ln>
      </dgm:spPr>
      <dgm:t>
        <a:bodyPr/>
        <a:lstStyle/>
        <a:p>
          <a:pPr algn="ctr"/>
          <a:endParaRPr lang="en-GB"/>
        </a:p>
      </dgm:t>
    </dgm:pt>
    <dgm:pt modelId="{F3F0981C-8564-4BF0-AE08-69D363240C6A}" type="sibTrans" cxnId="{2D895D41-A1C6-4712-9150-0A3BF250AFE8}">
      <dgm:prSet/>
      <dgm:spPr/>
      <dgm:t>
        <a:bodyPr/>
        <a:lstStyle/>
        <a:p>
          <a:pPr algn="ctr"/>
          <a:endParaRPr lang="en-GB"/>
        </a:p>
      </dgm:t>
    </dgm:pt>
    <dgm:pt modelId="{8448B5C1-8A5B-4E20-918F-21B32A1A246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Capitalism</a:t>
          </a:r>
        </a:p>
      </dgm:t>
    </dgm:pt>
    <dgm:pt modelId="{29FDE4FF-81B2-43D6-B9D9-C2B7FFE29526}" type="parTrans" cxnId="{6D43A11C-A789-4155-9226-EE8C8F224336}">
      <dgm:prSet/>
      <dgm:spPr>
        <a:solidFill>
          <a:srgbClr val="FF0000"/>
        </a:solidFill>
        <a:ln>
          <a:solidFill>
            <a:schemeClr val="tx1"/>
          </a:solidFill>
        </a:ln>
      </dgm:spPr>
      <dgm:t>
        <a:bodyPr/>
        <a:lstStyle/>
        <a:p>
          <a:pPr algn="ctr"/>
          <a:endParaRPr lang="en-GB"/>
        </a:p>
      </dgm:t>
    </dgm:pt>
    <dgm:pt modelId="{DA54E7D0-964A-42F5-874D-3B67D9E7F491}" type="sibTrans" cxnId="{6D43A11C-A789-4155-9226-EE8C8F224336}">
      <dgm:prSet/>
      <dgm:spPr/>
      <dgm:t>
        <a:bodyPr/>
        <a:lstStyle/>
        <a:p>
          <a:pPr algn="ctr"/>
          <a:endParaRPr lang="en-GB"/>
        </a:p>
      </dgm:t>
    </dgm:pt>
    <dgm:pt modelId="{A5D011A3-44DD-4769-9376-D11C1BB34F62}">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Exploit</a:t>
          </a:r>
        </a:p>
      </dgm:t>
    </dgm:pt>
    <dgm:pt modelId="{6F776704-5340-4A6E-9D8B-875F59E6C706}" type="parTrans" cxnId="{A1CCDCCE-320D-4E56-BB60-519BDC7991D8}">
      <dgm:prSet/>
      <dgm:spPr>
        <a:solidFill>
          <a:srgbClr val="FF0000"/>
        </a:solidFill>
        <a:ln>
          <a:solidFill>
            <a:schemeClr val="tx1"/>
          </a:solidFill>
        </a:ln>
      </dgm:spPr>
      <dgm:t>
        <a:bodyPr/>
        <a:lstStyle/>
        <a:p>
          <a:pPr algn="ctr"/>
          <a:endParaRPr lang="en-GB"/>
        </a:p>
      </dgm:t>
    </dgm:pt>
    <dgm:pt modelId="{A6EAF486-05D5-4480-8F8B-9466DFC02D20}" type="sibTrans" cxnId="{A1CCDCCE-320D-4E56-BB60-519BDC7991D8}">
      <dgm:prSet/>
      <dgm:spPr/>
      <dgm:t>
        <a:bodyPr/>
        <a:lstStyle/>
        <a:p>
          <a:pPr algn="ctr"/>
          <a:endParaRPr lang="en-GB"/>
        </a:p>
      </dgm:t>
    </dgm:pt>
    <dgm:pt modelId="{2ADD6070-AC57-434E-99A3-215DEF035F7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Bourgeoisie</a:t>
          </a:r>
        </a:p>
      </dgm:t>
    </dgm:pt>
    <dgm:pt modelId="{E90421A7-F7E5-4953-AEBC-BC3BA4DD32D5}" type="parTrans" cxnId="{475F7960-29E7-4A27-B344-DD2E675B76A6}">
      <dgm:prSet/>
      <dgm:spPr>
        <a:solidFill>
          <a:srgbClr val="FF0000"/>
        </a:solidFill>
        <a:ln>
          <a:solidFill>
            <a:schemeClr val="tx1"/>
          </a:solidFill>
        </a:ln>
      </dgm:spPr>
      <dgm:t>
        <a:bodyPr/>
        <a:lstStyle/>
        <a:p>
          <a:endParaRPr lang="en-GB"/>
        </a:p>
      </dgm:t>
    </dgm:pt>
    <dgm:pt modelId="{C0171052-02F9-4BAD-92CE-37AA3B33B63E}" type="sibTrans" cxnId="{475F7960-29E7-4A27-B344-DD2E675B76A6}">
      <dgm:prSet/>
      <dgm:spPr/>
      <dgm:t>
        <a:bodyPr/>
        <a:lstStyle/>
        <a:p>
          <a:endParaRPr lang="en-GB"/>
        </a:p>
      </dgm:t>
    </dgm:pt>
    <dgm:pt modelId="{B414CDE6-444A-4CBF-9C4E-B1F3E3B6A161}" type="pres">
      <dgm:prSet presAssocID="{D4FFF079-41C0-4976-8C13-31EBFC5ACFC4}" presName="Name0" presStyleCnt="0">
        <dgm:presLayoutVars>
          <dgm:chMax val="1"/>
          <dgm:dir/>
          <dgm:animLvl val="ctr"/>
          <dgm:resizeHandles val="exact"/>
        </dgm:presLayoutVars>
      </dgm:prSet>
      <dgm:spPr/>
    </dgm:pt>
    <dgm:pt modelId="{CE1B567F-DAC4-4E5C-8832-76AE20270C6C}" type="pres">
      <dgm:prSet presAssocID="{644C5C36-EAD2-4BBE-AB6F-F48B0AE46750}" presName="centerShape" presStyleLbl="node0" presStyleIdx="0" presStyleCnt="1" custScaleX="153067" custScaleY="126387"/>
      <dgm:spPr>
        <a:prstGeom prst="cloud">
          <a:avLst/>
        </a:prstGeom>
      </dgm:spPr>
    </dgm:pt>
    <dgm:pt modelId="{3FED7062-EF31-44EF-A3C6-8C3F4280AD7E}" type="pres">
      <dgm:prSet presAssocID="{0574A0C0-869E-45F4-AF24-1AA4D6F71A82}" presName="parTrans" presStyleLbl="sibTrans2D1" presStyleIdx="0" presStyleCnt="9"/>
      <dgm:spPr/>
    </dgm:pt>
    <dgm:pt modelId="{D3229B25-B186-4B98-BE54-581447FBFAC8}" type="pres">
      <dgm:prSet presAssocID="{0574A0C0-869E-45F4-AF24-1AA4D6F71A82}" presName="connectorText" presStyleLbl="sibTrans2D1" presStyleIdx="0" presStyleCnt="9"/>
      <dgm:spPr/>
    </dgm:pt>
    <dgm:pt modelId="{F54DF310-FB7B-4CE5-9572-B8667952027A}" type="pres">
      <dgm:prSet presAssocID="{E5DFC9E0-0823-4605-9F87-905C5E2FD78E}" presName="node" presStyleLbl="node1" presStyleIdx="0" presStyleCnt="9" custScaleX="132006" custRadScaleRad="100171" custRadScaleInc="-938">
        <dgm:presLayoutVars>
          <dgm:bulletEnabled val="1"/>
        </dgm:presLayoutVars>
      </dgm:prSet>
      <dgm:spPr>
        <a:prstGeom prst="cloud">
          <a:avLst/>
        </a:prstGeom>
      </dgm:spPr>
    </dgm:pt>
    <dgm:pt modelId="{E6FC85B3-0CAD-4807-8272-D52DD9AA9146}" type="pres">
      <dgm:prSet presAssocID="{1E3B8B38-3B03-4846-B143-1729BD8DF754}" presName="parTrans" presStyleLbl="sibTrans2D1" presStyleIdx="1" presStyleCnt="9"/>
      <dgm:spPr/>
    </dgm:pt>
    <dgm:pt modelId="{FC8CAE0C-7855-45B9-8753-5699CDE90403}" type="pres">
      <dgm:prSet presAssocID="{1E3B8B38-3B03-4846-B143-1729BD8DF754}" presName="connectorText" presStyleLbl="sibTrans2D1" presStyleIdx="1" presStyleCnt="9"/>
      <dgm:spPr/>
    </dgm:pt>
    <dgm:pt modelId="{BF2B52BA-3B97-4161-9C98-C76701E8F7C8}" type="pres">
      <dgm:prSet presAssocID="{52476247-8091-41A9-9F5D-03AA423B451F}" presName="node" presStyleLbl="node1" presStyleIdx="1" presStyleCnt="9" custScaleX="199975" custRadScaleRad="118745" custRadScaleInc="22823">
        <dgm:presLayoutVars>
          <dgm:bulletEnabled val="1"/>
        </dgm:presLayoutVars>
      </dgm:prSet>
      <dgm:spPr>
        <a:prstGeom prst="cloud">
          <a:avLst/>
        </a:prstGeom>
      </dgm:spPr>
    </dgm:pt>
    <dgm:pt modelId="{F9E8C0A1-A75A-4548-8141-3C8CA126932E}" type="pres">
      <dgm:prSet presAssocID="{F0517BEB-CC98-4F16-BF2F-C3B548AFC113}" presName="parTrans" presStyleLbl="sibTrans2D1" presStyleIdx="2" presStyleCnt="9"/>
      <dgm:spPr/>
    </dgm:pt>
    <dgm:pt modelId="{DA49D73F-652D-42B7-AB52-2020438B71EC}" type="pres">
      <dgm:prSet presAssocID="{F0517BEB-CC98-4F16-BF2F-C3B548AFC113}" presName="connectorText" presStyleLbl="sibTrans2D1" presStyleIdx="2" presStyleCnt="9"/>
      <dgm:spPr/>
    </dgm:pt>
    <dgm:pt modelId="{6151E702-59F3-4727-8E89-AEE3F24E7592}" type="pres">
      <dgm:prSet presAssocID="{10A8F758-477B-4FB2-BDB2-27379CC62630}" presName="node" presStyleLbl="node1" presStyleIdx="2" presStyleCnt="9" custScaleX="284931" custRadScaleRad="150960" custRadScaleInc="15356">
        <dgm:presLayoutVars>
          <dgm:bulletEnabled val="1"/>
        </dgm:presLayoutVars>
      </dgm:prSet>
      <dgm:spPr>
        <a:prstGeom prst="cloud">
          <a:avLst/>
        </a:prstGeom>
      </dgm:spPr>
    </dgm:pt>
    <dgm:pt modelId="{FA16D3C7-2F63-4A17-9198-B33D291A4B78}" type="pres">
      <dgm:prSet presAssocID="{6C2EA13D-1F61-488F-A8F8-152371EA9122}" presName="parTrans" presStyleLbl="sibTrans2D1" presStyleIdx="3" presStyleCnt="9"/>
      <dgm:spPr/>
    </dgm:pt>
    <dgm:pt modelId="{1983DD5C-6384-45AC-B447-24B1E1BC7D21}" type="pres">
      <dgm:prSet presAssocID="{6C2EA13D-1F61-488F-A8F8-152371EA9122}" presName="connectorText" presStyleLbl="sibTrans2D1" presStyleIdx="3" presStyleCnt="9"/>
      <dgm:spPr/>
    </dgm:pt>
    <dgm:pt modelId="{B3B18658-BB94-4BB2-BA27-27666842FE09}" type="pres">
      <dgm:prSet presAssocID="{A562492A-FD79-47CE-AB13-217DA225AF22}" presName="node" presStyleLbl="node1" presStyleIdx="3" presStyleCnt="9" custScaleX="183674" custRadScaleRad="113841" custRadScaleInc="-43137">
        <dgm:presLayoutVars>
          <dgm:bulletEnabled val="1"/>
        </dgm:presLayoutVars>
      </dgm:prSet>
      <dgm:spPr>
        <a:prstGeom prst="cloud">
          <a:avLst/>
        </a:prstGeom>
      </dgm:spPr>
    </dgm:pt>
    <dgm:pt modelId="{3397DFA3-DF8D-4BDC-903E-606F7CF19EB5}" type="pres">
      <dgm:prSet presAssocID="{37048643-142B-4A2F-9411-F90541F4E456}" presName="parTrans" presStyleLbl="sibTrans2D1" presStyleIdx="4" presStyleCnt="9"/>
      <dgm:spPr/>
    </dgm:pt>
    <dgm:pt modelId="{77957F0B-C6A2-40C1-8C3A-E8E2317348FF}" type="pres">
      <dgm:prSet presAssocID="{37048643-142B-4A2F-9411-F90541F4E456}" presName="connectorText" presStyleLbl="sibTrans2D1" presStyleIdx="4" presStyleCnt="9"/>
      <dgm:spPr/>
    </dgm:pt>
    <dgm:pt modelId="{6DBBEE58-0E68-4B58-8DE3-D7887AF08184}" type="pres">
      <dgm:prSet presAssocID="{AF2B2C1A-6587-45F5-99DA-AB58CF75518A}" presName="node" presStyleLbl="node1" presStyleIdx="4" presStyleCnt="9" custScaleX="216870" custRadScaleRad="108736" custRadScaleInc="-45967">
        <dgm:presLayoutVars>
          <dgm:bulletEnabled val="1"/>
        </dgm:presLayoutVars>
      </dgm:prSet>
      <dgm:spPr>
        <a:prstGeom prst="cloud">
          <a:avLst/>
        </a:prstGeom>
      </dgm:spPr>
    </dgm:pt>
    <dgm:pt modelId="{6D0D04DE-8096-4544-918E-B897EBDF754A}" type="pres">
      <dgm:prSet presAssocID="{29FDE4FF-81B2-43D6-B9D9-C2B7FFE29526}" presName="parTrans" presStyleLbl="sibTrans2D1" presStyleIdx="5" presStyleCnt="9"/>
      <dgm:spPr/>
    </dgm:pt>
    <dgm:pt modelId="{FEEAD5C8-7749-4B7F-B9B3-167580594F25}" type="pres">
      <dgm:prSet presAssocID="{29FDE4FF-81B2-43D6-B9D9-C2B7FFE29526}" presName="connectorText" presStyleLbl="sibTrans2D1" presStyleIdx="5" presStyleCnt="9"/>
      <dgm:spPr/>
    </dgm:pt>
    <dgm:pt modelId="{D2ED657D-F954-438F-82DC-8D3DCA9B06EE}" type="pres">
      <dgm:prSet presAssocID="{8448B5C1-8A5B-4E20-918F-21B32A1A246E}" presName="node" presStyleLbl="node1" presStyleIdx="5" presStyleCnt="9" custScaleX="183782" custRadScaleRad="102750" custRadScaleInc="47525">
        <dgm:presLayoutVars>
          <dgm:bulletEnabled val="1"/>
        </dgm:presLayoutVars>
      </dgm:prSet>
      <dgm:spPr>
        <a:prstGeom prst="cloud">
          <a:avLst/>
        </a:prstGeom>
      </dgm:spPr>
    </dgm:pt>
    <dgm:pt modelId="{3CBCB01D-77E6-4627-950E-E10F878751E5}" type="pres">
      <dgm:prSet presAssocID="{6F776704-5340-4A6E-9D8B-875F59E6C706}" presName="parTrans" presStyleLbl="sibTrans2D1" presStyleIdx="6" presStyleCnt="9"/>
      <dgm:spPr/>
    </dgm:pt>
    <dgm:pt modelId="{F3AEAD18-B0B9-4748-AC58-B31EFC986CAC}" type="pres">
      <dgm:prSet presAssocID="{6F776704-5340-4A6E-9D8B-875F59E6C706}" presName="connectorText" presStyleLbl="sibTrans2D1" presStyleIdx="6" presStyleCnt="9"/>
      <dgm:spPr/>
    </dgm:pt>
    <dgm:pt modelId="{CF85CA5F-892C-41F8-91B0-36000C73F42E}" type="pres">
      <dgm:prSet presAssocID="{A5D011A3-44DD-4769-9376-D11C1BB34F62}" presName="node" presStyleLbl="node1" presStyleIdx="6" presStyleCnt="9" custScaleX="177927" custRadScaleRad="119197" custRadScaleInc="31505">
        <dgm:presLayoutVars>
          <dgm:bulletEnabled val="1"/>
        </dgm:presLayoutVars>
      </dgm:prSet>
      <dgm:spPr>
        <a:prstGeom prst="cloud">
          <a:avLst/>
        </a:prstGeom>
      </dgm:spPr>
    </dgm:pt>
    <dgm:pt modelId="{9B3BE763-9B19-4E43-BEEB-8CE47D1DD434}" type="pres">
      <dgm:prSet presAssocID="{20E29315-8FF2-4983-BD62-DFB70499DC59}" presName="parTrans" presStyleLbl="sibTrans2D1" presStyleIdx="7" presStyleCnt="9"/>
      <dgm:spPr/>
    </dgm:pt>
    <dgm:pt modelId="{25234CFD-6632-46CF-81E3-94FDA957EF64}" type="pres">
      <dgm:prSet presAssocID="{20E29315-8FF2-4983-BD62-DFB70499DC59}" presName="connectorText" presStyleLbl="sibTrans2D1" presStyleIdx="7" presStyleCnt="9"/>
      <dgm:spPr/>
    </dgm:pt>
    <dgm:pt modelId="{D30FBD24-B49C-42F5-B5A5-C3C67920E5FE}" type="pres">
      <dgm:prSet presAssocID="{3441681F-134A-4396-888C-314552FA931C}" presName="node" presStyleLbl="node1" presStyleIdx="7" presStyleCnt="9" custScaleX="132006">
        <dgm:presLayoutVars>
          <dgm:bulletEnabled val="1"/>
        </dgm:presLayoutVars>
      </dgm:prSet>
      <dgm:spPr>
        <a:prstGeom prst="cloud">
          <a:avLst/>
        </a:prstGeom>
      </dgm:spPr>
    </dgm:pt>
    <dgm:pt modelId="{8BBFA712-CF31-481C-ACD9-AD1E2A1C4AD8}" type="pres">
      <dgm:prSet presAssocID="{E90421A7-F7E5-4953-AEBC-BC3BA4DD32D5}" presName="parTrans" presStyleLbl="sibTrans2D1" presStyleIdx="8" presStyleCnt="9"/>
      <dgm:spPr/>
    </dgm:pt>
    <dgm:pt modelId="{62499D7A-1574-48B8-B7B1-766373A747A2}" type="pres">
      <dgm:prSet presAssocID="{E90421A7-F7E5-4953-AEBC-BC3BA4DD32D5}" presName="connectorText" presStyleLbl="sibTrans2D1" presStyleIdx="8" presStyleCnt="9"/>
      <dgm:spPr/>
    </dgm:pt>
    <dgm:pt modelId="{476C9FC5-9EBC-4053-AC1F-54E791254450}" type="pres">
      <dgm:prSet presAssocID="{2ADD6070-AC57-434E-99A3-215DEF035F7E}" presName="node" presStyleLbl="node1" presStyleIdx="8" presStyleCnt="9" custScaleX="201100" custRadScaleRad="125189" custRadScaleInc="-51316">
        <dgm:presLayoutVars>
          <dgm:bulletEnabled val="1"/>
        </dgm:presLayoutVars>
      </dgm:prSet>
      <dgm:spPr>
        <a:prstGeom prst="cloud">
          <a:avLst/>
        </a:prstGeom>
      </dgm:spPr>
    </dgm:pt>
  </dgm:ptLst>
  <dgm:cxnLst>
    <dgm:cxn modelId="{D5948408-9726-4B6F-9C99-A1B8E0AFA6D6}" srcId="{644C5C36-EAD2-4BBE-AB6F-F48B0AE46750}" destId="{52476247-8091-41A9-9F5D-03AA423B451F}" srcOrd="1" destOrd="0" parTransId="{1E3B8B38-3B03-4846-B143-1729BD8DF754}" sibTransId="{3EAD9F0C-442C-4896-BB62-5DF34341B4AA}"/>
    <dgm:cxn modelId="{47D05B0C-C6CE-4D97-AB6D-E3F49AC82FE0}" type="presOf" srcId="{6C2EA13D-1F61-488F-A8F8-152371EA9122}" destId="{FA16D3C7-2F63-4A17-9198-B33D291A4B78}" srcOrd="0" destOrd="0" presId="urn:microsoft.com/office/officeart/2005/8/layout/radial5"/>
    <dgm:cxn modelId="{6D43A11C-A789-4155-9226-EE8C8F224336}" srcId="{644C5C36-EAD2-4BBE-AB6F-F48B0AE46750}" destId="{8448B5C1-8A5B-4E20-918F-21B32A1A246E}" srcOrd="5" destOrd="0" parTransId="{29FDE4FF-81B2-43D6-B9D9-C2B7FFE29526}" sibTransId="{DA54E7D0-964A-42F5-874D-3B67D9E7F491}"/>
    <dgm:cxn modelId="{51C9B921-B179-427E-B337-C6F606BD065F}" type="presOf" srcId="{3441681F-134A-4396-888C-314552FA931C}" destId="{D30FBD24-B49C-42F5-B5A5-C3C67920E5FE}" srcOrd="0" destOrd="0" presId="urn:microsoft.com/office/officeart/2005/8/layout/radial5"/>
    <dgm:cxn modelId="{7A8F8D29-095D-448A-A0D2-C969ADCA6A43}" srcId="{644C5C36-EAD2-4BBE-AB6F-F48B0AE46750}" destId="{3441681F-134A-4396-888C-314552FA931C}" srcOrd="7" destOrd="0" parTransId="{20E29315-8FF2-4983-BD62-DFB70499DC59}" sibTransId="{E34D6886-E590-4CE5-B2BD-A9F77259BE6A}"/>
    <dgm:cxn modelId="{BCCC1734-3DFB-44B2-8547-A9C35D3502C8}" srcId="{D4FFF079-41C0-4976-8C13-31EBFC5ACFC4}" destId="{644C5C36-EAD2-4BBE-AB6F-F48B0AE46750}" srcOrd="0" destOrd="0" parTransId="{EE79974B-380A-4BF2-B4B9-88192204E94E}" sibTransId="{1D27394C-DA15-4A3B-894D-EF98723DD831}"/>
    <dgm:cxn modelId="{6139AC36-3707-4DD3-A7AF-F97996C47C00}" srcId="{644C5C36-EAD2-4BBE-AB6F-F48B0AE46750}" destId="{E5DFC9E0-0823-4605-9F87-905C5E2FD78E}" srcOrd="0" destOrd="0" parTransId="{0574A0C0-869E-45F4-AF24-1AA4D6F71A82}" sibTransId="{8A6E8E52-F6DE-4AB4-9609-7CEB594403E8}"/>
    <dgm:cxn modelId="{7891A15B-31E1-4FAA-A356-A1D7759F74A7}" type="presOf" srcId="{10A8F758-477B-4FB2-BDB2-27379CC62630}" destId="{6151E702-59F3-4727-8E89-AEE3F24E7592}" srcOrd="0" destOrd="0" presId="urn:microsoft.com/office/officeart/2005/8/layout/radial5"/>
    <dgm:cxn modelId="{475F7960-29E7-4A27-B344-DD2E675B76A6}" srcId="{644C5C36-EAD2-4BBE-AB6F-F48B0AE46750}" destId="{2ADD6070-AC57-434E-99A3-215DEF035F7E}" srcOrd="8" destOrd="0" parTransId="{E90421A7-F7E5-4953-AEBC-BC3BA4DD32D5}" sibTransId="{C0171052-02F9-4BAD-92CE-37AA3B33B63E}"/>
    <dgm:cxn modelId="{2D895D41-A1C6-4712-9150-0A3BF250AFE8}" srcId="{644C5C36-EAD2-4BBE-AB6F-F48B0AE46750}" destId="{AF2B2C1A-6587-45F5-99DA-AB58CF75518A}" srcOrd="4" destOrd="0" parTransId="{37048643-142B-4A2F-9411-F90541F4E456}" sibTransId="{F3F0981C-8564-4BF0-AE08-69D363240C6A}"/>
    <dgm:cxn modelId="{16BE0644-D438-4367-A258-1745208BECB1}" type="presOf" srcId="{A562492A-FD79-47CE-AB13-217DA225AF22}" destId="{B3B18658-BB94-4BB2-BA27-27666842FE09}" srcOrd="0" destOrd="0" presId="urn:microsoft.com/office/officeart/2005/8/layout/radial5"/>
    <dgm:cxn modelId="{33AE8664-4C0D-4E0F-A157-E9DD66071620}" type="presOf" srcId="{29FDE4FF-81B2-43D6-B9D9-C2B7FFE29526}" destId="{6D0D04DE-8096-4544-918E-B897EBDF754A}" srcOrd="0" destOrd="0" presId="urn:microsoft.com/office/officeart/2005/8/layout/radial5"/>
    <dgm:cxn modelId="{CDA5204F-6B23-4135-8A61-2F7E8960A769}" type="presOf" srcId="{20E29315-8FF2-4983-BD62-DFB70499DC59}" destId="{9B3BE763-9B19-4E43-BEEB-8CE47D1DD434}" srcOrd="0" destOrd="0" presId="urn:microsoft.com/office/officeart/2005/8/layout/radial5"/>
    <dgm:cxn modelId="{EEC93975-1CFB-4B78-BE5E-82F799EC24CE}" type="presOf" srcId="{52476247-8091-41A9-9F5D-03AA423B451F}" destId="{BF2B52BA-3B97-4161-9C98-C76701E8F7C8}" srcOrd="0" destOrd="0" presId="urn:microsoft.com/office/officeart/2005/8/layout/radial5"/>
    <dgm:cxn modelId="{922BD177-E6A5-4E32-B6C9-B606210F1AB1}" type="presOf" srcId="{0574A0C0-869E-45F4-AF24-1AA4D6F71A82}" destId="{D3229B25-B186-4B98-BE54-581447FBFAC8}" srcOrd="1" destOrd="0" presId="urn:microsoft.com/office/officeart/2005/8/layout/radial5"/>
    <dgm:cxn modelId="{9DB1757C-272F-453A-B08D-3FA514BEAFE2}" type="presOf" srcId="{37048643-142B-4A2F-9411-F90541F4E456}" destId="{77957F0B-C6A2-40C1-8C3A-E8E2317348FF}" srcOrd="1" destOrd="0" presId="urn:microsoft.com/office/officeart/2005/8/layout/radial5"/>
    <dgm:cxn modelId="{D7AD1E82-A362-4361-B574-95B1C84B34A3}" type="presOf" srcId="{D4FFF079-41C0-4976-8C13-31EBFC5ACFC4}" destId="{B414CDE6-444A-4CBF-9C4E-B1F3E3B6A161}" srcOrd="0" destOrd="0" presId="urn:microsoft.com/office/officeart/2005/8/layout/radial5"/>
    <dgm:cxn modelId="{02B0CC85-7C49-480B-A25A-158CFC891750}" type="presOf" srcId="{20E29315-8FF2-4983-BD62-DFB70499DC59}" destId="{25234CFD-6632-46CF-81E3-94FDA957EF64}" srcOrd="1" destOrd="0" presId="urn:microsoft.com/office/officeart/2005/8/layout/radial5"/>
    <dgm:cxn modelId="{A78B928F-CFA2-4AF3-9C4D-1117F52C072F}" type="presOf" srcId="{2ADD6070-AC57-434E-99A3-215DEF035F7E}" destId="{476C9FC5-9EBC-4053-AC1F-54E791254450}" srcOrd="0" destOrd="0" presId="urn:microsoft.com/office/officeart/2005/8/layout/radial5"/>
    <dgm:cxn modelId="{E18D3C97-BD91-47D4-A5DC-FBBA5D61F637}" type="presOf" srcId="{6F776704-5340-4A6E-9D8B-875F59E6C706}" destId="{3CBCB01D-77E6-4627-950E-E10F878751E5}" srcOrd="0" destOrd="0" presId="urn:microsoft.com/office/officeart/2005/8/layout/radial5"/>
    <dgm:cxn modelId="{192E629A-BD0E-41ED-A19F-12097B386E10}" type="presOf" srcId="{8448B5C1-8A5B-4E20-918F-21B32A1A246E}" destId="{D2ED657D-F954-438F-82DC-8D3DCA9B06EE}" srcOrd="0" destOrd="0" presId="urn:microsoft.com/office/officeart/2005/8/layout/radial5"/>
    <dgm:cxn modelId="{90745EA0-FB7D-4B68-92E1-125AFC600B97}" type="presOf" srcId="{E90421A7-F7E5-4953-AEBC-BC3BA4DD32D5}" destId="{8BBFA712-CF31-481C-ACD9-AD1E2A1C4AD8}" srcOrd="0" destOrd="0" presId="urn:microsoft.com/office/officeart/2005/8/layout/radial5"/>
    <dgm:cxn modelId="{7E041EA7-A3C1-4246-88E0-B99B6A25CAD8}" type="presOf" srcId="{E5DFC9E0-0823-4605-9F87-905C5E2FD78E}" destId="{F54DF310-FB7B-4CE5-9572-B8667952027A}" srcOrd="0" destOrd="0" presId="urn:microsoft.com/office/officeart/2005/8/layout/radial5"/>
    <dgm:cxn modelId="{939443AD-B8CD-406B-BD25-3CBB6F8FAAA5}" type="presOf" srcId="{644C5C36-EAD2-4BBE-AB6F-F48B0AE46750}" destId="{CE1B567F-DAC4-4E5C-8832-76AE20270C6C}" srcOrd="0" destOrd="0" presId="urn:microsoft.com/office/officeart/2005/8/layout/radial5"/>
    <dgm:cxn modelId="{3BC243B3-4E5D-449E-88FC-0090DBE77D1E}" type="presOf" srcId="{AF2B2C1A-6587-45F5-99DA-AB58CF75518A}" destId="{6DBBEE58-0E68-4B58-8DE3-D7887AF08184}" srcOrd="0" destOrd="0" presId="urn:microsoft.com/office/officeart/2005/8/layout/radial5"/>
    <dgm:cxn modelId="{76D05BB5-F28E-44E2-A13C-91008E5E9584}" type="presOf" srcId="{1E3B8B38-3B03-4846-B143-1729BD8DF754}" destId="{E6FC85B3-0CAD-4807-8272-D52DD9AA9146}" srcOrd="0" destOrd="0" presId="urn:microsoft.com/office/officeart/2005/8/layout/radial5"/>
    <dgm:cxn modelId="{7CFD64B9-8A9D-4D22-94C3-0C693D010902}" type="presOf" srcId="{0574A0C0-869E-45F4-AF24-1AA4D6F71A82}" destId="{3FED7062-EF31-44EF-A3C6-8C3F4280AD7E}" srcOrd="0" destOrd="0" presId="urn:microsoft.com/office/officeart/2005/8/layout/radial5"/>
    <dgm:cxn modelId="{9EDE2CBC-E066-4324-9885-E8E4535B21ED}" type="presOf" srcId="{6F776704-5340-4A6E-9D8B-875F59E6C706}" destId="{F3AEAD18-B0B9-4748-AC58-B31EFC986CAC}" srcOrd="1" destOrd="0" presId="urn:microsoft.com/office/officeart/2005/8/layout/radial5"/>
    <dgm:cxn modelId="{C9D061C6-5908-4C69-9EB1-34537884DF67}" type="presOf" srcId="{37048643-142B-4A2F-9411-F90541F4E456}" destId="{3397DFA3-DF8D-4BDC-903E-606F7CF19EB5}" srcOrd="0" destOrd="0" presId="urn:microsoft.com/office/officeart/2005/8/layout/radial5"/>
    <dgm:cxn modelId="{EB387DCA-36A0-4DFD-BAD1-58582DCE5D7B}" type="presOf" srcId="{E90421A7-F7E5-4953-AEBC-BC3BA4DD32D5}" destId="{62499D7A-1574-48B8-B7B1-766373A747A2}" srcOrd="1" destOrd="0" presId="urn:microsoft.com/office/officeart/2005/8/layout/radial5"/>
    <dgm:cxn modelId="{A1CCDCCE-320D-4E56-BB60-519BDC7991D8}" srcId="{644C5C36-EAD2-4BBE-AB6F-F48B0AE46750}" destId="{A5D011A3-44DD-4769-9376-D11C1BB34F62}" srcOrd="6" destOrd="0" parTransId="{6F776704-5340-4A6E-9D8B-875F59E6C706}" sibTransId="{A6EAF486-05D5-4480-8F8B-9466DFC02D20}"/>
    <dgm:cxn modelId="{47D4CFCF-DC79-4FCB-80C9-AB54398B198B}" type="presOf" srcId="{A5D011A3-44DD-4769-9376-D11C1BB34F62}" destId="{CF85CA5F-892C-41F8-91B0-36000C73F42E}" srcOrd="0" destOrd="0" presId="urn:microsoft.com/office/officeart/2005/8/layout/radial5"/>
    <dgm:cxn modelId="{143A45DD-B5E2-4FC6-BE3A-9B7C28FCA227}" srcId="{644C5C36-EAD2-4BBE-AB6F-F48B0AE46750}" destId="{A562492A-FD79-47CE-AB13-217DA225AF22}" srcOrd="3" destOrd="0" parTransId="{6C2EA13D-1F61-488F-A8F8-152371EA9122}" sibTransId="{6134FB6D-13F0-4EE5-8BCE-439116F77FB0}"/>
    <dgm:cxn modelId="{A0296AE3-D92D-46AF-828A-38CCC9967E07}" type="presOf" srcId="{F0517BEB-CC98-4F16-BF2F-C3B548AFC113}" destId="{DA49D73F-652D-42B7-AB52-2020438B71EC}" srcOrd="1" destOrd="0" presId="urn:microsoft.com/office/officeart/2005/8/layout/radial5"/>
    <dgm:cxn modelId="{234481E5-7355-4FB3-BE4B-FD4A6AD2048D}" type="presOf" srcId="{29FDE4FF-81B2-43D6-B9D9-C2B7FFE29526}" destId="{FEEAD5C8-7749-4B7F-B9B3-167580594F25}" srcOrd="1" destOrd="0" presId="urn:microsoft.com/office/officeart/2005/8/layout/radial5"/>
    <dgm:cxn modelId="{5363E2E9-F806-4711-97A5-2DAABFF865F1}" srcId="{644C5C36-EAD2-4BBE-AB6F-F48B0AE46750}" destId="{10A8F758-477B-4FB2-BDB2-27379CC62630}" srcOrd="2" destOrd="0" parTransId="{F0517BEB-CC98-4F16-BF2F-C3B548AFC113}" sibTransId="{FC0D0106-245E-46FE-B355-7C7E715E5A09}"/>
    <dgm:cxn modelId="{90EFBCF1-B369-42A3-8EBA-8EF2A5CDC48D}" type="presOf" srcId="{F0517BEB-CC98-4F16-BF2F-C3B548AFC113}" destId="{F9E8C0A1-A75A-4548-8141-3C8CA126932E}" srcOrd="0" destOrd="0" presId="urn:microsoft.com/office/officeart/2005/8/layout/radial5"/>
    <dgm:cxn modelId="{D6982FF2-852D-43C6-B1AA-C46CD4622149}" type="presOf" srcId="{6C2EA13D-1F61-488F-A8F8-152371EA9122}" destId="{1983DD5C-6384-45AC-B447-24B1E1BC7D21}" srcOrd="1" destOrd="0" presId="urn:microsoft.com/office/officeart/2005/8/layout/radial5"/>
    <dgm:cxn modelId="{3D6F61FD-6837-408D-B041-E787A3BD64B6}" type="presOf" srcId="{1E3B8B38-3B03-4846-B143-1729BD8DF754}" destId="{FC8CAE0C-7855-45B9-8753-5699CDE90403}" srcOrd="1" destOrd="0" presId="urn:microsoft.com/office/officeart/2005/8/layout/radial5"/>
    <dgm:cxn modelId="{51082EE3-0507-4C20-AF19-2E0EC1A693C7}" type="presParOf" srcId="{B414CDE6-444A-4CBF-9C4E-B1F3E3B6A161}" destId="{CE1B567F-DAC4-4E5C-8832-76AE20270C6C}" srcOrd="0" destOrd="0" presId="urn:microsoft.com/office/officeart/2005/8/layout/radial5"/>
    <dgm:cxn modelId="{96AD56C2-A20F-465B-A47C-8908993A22F6}" type="presParOf" srcId="{B414CDE6-444A-4CBF-9C4E-B1F3E3B6A161}" destId="{3FED7062-EF31-44EF-A3C6-8C3F4280AD7E}" srcOrd="1" destOrd="0" presId="urn:microsoft.com/office/officeart/2005/8/layout/radial5"/>
    <dgm:cxn modelId="{5F7D2DB3-4DFD-4C90-B592-89B9B4BA4987}" type="presParOf" srcId="{3FED7062-EF31-44EF-A3C6-8C3F4280AD7E}" destId="{D3229B25-B186-4B98-BE54-581447FBFAC8}" srcOrd="0" destOrd="0" presId="urn:microsoft.com/office/officeart/2005/8/layout/radial5"/>
    <dgm:cxn modelId="{BE4E7D6D-BAEA-48FC-A4E2-3AE9AF92D9EE}" type="presParOf" srcId="{B414CDE6-444A-4CBF-9C4E-B1F3E3B6A161}" destId="{F54DF310-FB7B-4CE5-9572-B8667952027A}" srcOrd="2" destOrd="0" presId="urn:microsoft.com/office/officeart/2005/8/layout/radial5"/>
    <dgm:cxn modelId="{F61AD973-3994-4B4B-BE70-7DC2E4D6413A}" type="presParOf" srcId="{B414CDE6-444A-4CBF-9C4E-B1F3E3B6A161}" destId="{E6FC85B3-0CAD-4807-8272-D52DD9AA9146}" srcOrd="3" destOrd="0" presId="urn:microsoft.com/office/officeart/2005/8/layout/radial5"/>
    <dgm:cxn modelId="{AE04019D-E72C-4DE6-BDC8-7CB779225DBB}" type="presParOf" srcId="{E6FC85B3-0CAD-4807-8272-D52DD9AA9146}" destId="{FC8CAE0C-7855-45B9-8753-5699CDE90403}" srcOrd="0" destOrd="0" presId="urn:microsoft.com/office/officeart/2005/8/layout/radial5"/>
    <dgm:cxn modelId="{86EE96A4-D5BC-435B-8706-F9F17386F224}" type="presParOf" srcId="{B414CDE6-444A-4CBF-9C4E-B1F3E3B6A161}" destId="{BF2B52BA-3B97-4161-9C98-C76701E8F7C8}" srcOrd="4" destOrd="0" presId="urn:microsoft.com/office/officeart/2005/8/layout/radial5"/>
    <dgm:cxn modelId="{7FCA243A-3C0B-4CC9-BE9A-7C44E15173FE}" type="presParOf" srcId="{B414CDE6-444A-4CBF-9C4E-B1F3E3B6A161}" destId="{F9E8C0A1-A75A-4548-8141-3C8CA126932E}" srcOrd="5" destOrd="0" presId="urn:microsoft.com/office/officeart/2005/8/layout/radial5"/>
    <dgm:cxn modelId="{95E913D1-FA18-495B-B9DE-74C31A467655}" type="presParOf" srcId="{F9E8C0A1-A75A-4548-8141-3C8CA126932E}" destId="{DA49D73F-652D-42B7-AB52-2020438B71EC}" srcOrd="0" destOrd="0" presId="urn:microsoft.com/office/officeart/2005/8/layout/radial5"/>
    <dgm:cxn modelId="{A4132863-CE33-40B6-BFF5-2688D44D29F4}" type="presParOf" srcId="{B414CDE6-444A-4CBF-9C4E-B1F3E3B6A161}" destId="{6151E702-59F3-4727-8E89-AEE3F24E7592}" srcOrd="6" destOrd="0" presId="urn:microsoft.com/office/officeart/2005/8/layout/radial5"/>
    <dgm:cxn modelId="{1918C3A1-08BF-4978-8820-E882ADFBFB46}" type="presParOf" srcId="{B414CDE6-444A-4CBF-9C4E-B1F3E3B6A161}" destId="{FA16D3C7-2F63-4A17-9198-B33D291A4B78}" srcOrd="7" destOrd="0" presId="urn:microsoft.com/office/officeart/2005/8/layout/radial5"/>
    <dgm:cxn modelId="{BE8EAC32-2F97-4856-ACCD-67F8B1D93F03}" type="presParOf" srcId="{FA16D3C7-2F63-4A17-9198-B33D291A4B78}" destId="{1983DD5C-6384-45AC-B447-24B1E1BC7D21}" srcOrd="0" destOrd="0" presId="urn:microsoft.com/office/officeart/2005/8/layout/radial5"/>
    <dgm:cxn modelId="{C5708B4E-48A3-41FD-9CF3-D913C63A1A5C}" type="presParOf" srcId="{B414CDE6-444A-4CBF-9C4E-B1F3E3B6A161}" destId="{B3B18658-BB94-4BB2-BA27-27666842FE09}" srcOrd="8" destOrd="0" presId="urn:microsoft.com/office/officeart/2005/8/layout/radial5"/>
    <dgm:cxn modelId="{77C53C72-2F89-49FC-BC17-4669C2A114F7}" type="presParOf" srcId="{B414CDE6-444A-4CBF-9C4E-B1F3E3B6A161}" destId="{3397DFA3-DF8D-4BDC-903E-606F7CF19EB5}" srcOrd="9" destOrd="0" presId="urn:microsoft.com/office/officeart/2005/8/layout/radial5"/>
    <dgm:cxn modelId="{2115A967-BAAB-452B-84E1-153007C43629}" type="presParOf" srcId="{3397DFA3-DF8D-4BDC-903E-606F7CF19EB5}" destId="{77957F0B-C6A2-40C1-8C3A-E8E2317348FF}" srcOrd="0" destOrd="0" presId="urn:microsoft.com/office/officeart/2005/8/layout/radial5"/>
    <dgm:cxn modelId="{0BAD05B1-BA68-44E6-A8F3-BFF21713DD0B}" type="presParOf" srcId="{B414CDE6-444A-4CBF-9C4E-B1F3E3B6A161}" destId="{6DBBEE58-0E68-4B58-8DE3-D7887AF08184}" srcOrd="10" destOrd="0" presId="urn:microsoft.com/office/officeart/2005/8/layout/radial5"/>
    <dgm:cxn modelId="{66340FC4-6024-4037-A565-EF48F0A2C5E5}" type="presParOf" srcId="{B414CDE6-444A-4CBF-9C4E-B1F3E3B6A161}" destId="{6D0D04DE-8096-4544-918E-B897EBDF754A}" srcOrd="11" destOrd="0" presId="urn:microsoft.com/office/officeart/2005/8/layout/radial5"/>
    <dgm:cxn modelId="{0A8B21ED-DA37-4B0C-9D59-84A55C94C40C}" type="presParOf" srcId="{6D0D04DE-8096-4544-918E-B897EBDF754A}" destId="{FEEAD5C8-7749-4B7F-B9B3-167580594F25}" srcOrd="0" destOrd="0" presId="urn:microsoft.com/office/officeart/2005/8/layout/radial5"/>
    <dgm:cxn modelId="{63B04A03-93F9-4BF7-ADC9-BB32AA52B1AA}" type="presParOf" srcId="{B414CDE6-444A-4CBF-9C4E-B1F3E3B6A161}" destId="{D2ED657D-F954-438F-82DC-8D3DCA9B06EE}" srcOrd="12" destOrd="0" presId="urn:microsoft.com/office/officeart/2005/8/layout/radial5"/>
    <dgm:cxn modelId="{C6A28100-17D0-4751-BCE3-7B9A16C66B55}" type="presParOf" srcId="{B414CDE6-444A-4CBF-9C4E-B1F3E3B6A161}" destId="{3CBCB01D-77E6-4627-950E-E10F878751E5}" srcOrd="13" destOrd="0" presId="urn:microsoft.com/office/officeart/2005/8/layout/radial5"/>
    <dgm:cxn modelId="{B4A0D5CA-049F-47BF-89F5-E0E802D13018}" type="presParOf" srcId="{3CBCB01D-77E6-4627-950E-E10F878751E5}" destId="{F3AEAD18-B0B9-4748-AC58-B31EFC986CAC}" srcOrd="0" destOrd="0" presId="urn:microsoft.com/office/officeart/2005/8/layout/radial5"/>
    <dgm:cxn modelId="{AC88DC2C-521E-420F-90E1-29812175E17A}" type="presParOf" srcId="{B414CDE6-444A-4CBF-9C4E-B1F3E3B6A161}" destId="{CF85CA5F-892C-41F8-91B0-36000C73F42E}" srcOrd="14" destOrd="0" presId="urn:microsoft.com/office/officeart/2005/8/layout/radial5"/>
    <dgm:cxn modelId="{F8FBEE02-3B05-4B74-93EA-72D674752196}" type="presParOf" srcId="{B414CDE6-444A-4CBF-9C4E-B1F3E3B6A161}" destId="{9B3BE763-9B19-4E43-BEEB-8CE47D1DD434}" srcOrd="15" destOrd="0" presId="urn:microsoft.com/office/officeart/2005/8/layout/radial5"/>
    <dgm:cxn modelId="{5BDA1041-6B4F-4200-930A-424D1469891E}" type="presParOf" srcId="{9B3BE763-9B19-4E43-BEEB-8CE47D1DD434}" destId="{25234CFD-6632-46CF-81E3-94FDA957EF64}" srcOrd="0" destOrd="0" presId="urn:microsoft.com/office/officeart/2005/8/layout/radial5"/>
    <dgm:cxn modelId="{AFF50313-CE18-4F75-9251-0BEF59BF45EB}" type="presParOf" srcId="{B414CDE6-444A-4CBF-9C4E-B1F3E3B6A161}" destId="{D30FBD24-B49C-42F5-B5A5-C3C67920E5FE}" srcOrd="16" destOrd="0" presId="urn:microsoft.com/office/officeart/2005/8/layout/radial5"/>
    <dgm:cxn modelId="{A0826CDF-42FE-4D3E-BCCD-980C6ACF00EF}" type="presParOf" srcId="{B414CDE6-444A-4CBF-9C4E-B1F3E3B6A161}" destId="{8BBFA712-CF31-481C-ACD9-AD1E2A1C4AD8}" srcOrd="17" destOrd="0" presId="urn:microsoft.com/office/officeart/2005/8/layout/radial5"/>
    <dgm:cxn modelId="{AB70F610-82C1-4DE5-89FA-A03D861F8DBA}" type="presParOf" srcId="{8BBFA712-CF31-481C-ACD9-AD1E2A1C4AD8}" destId="{62499D7A-1574-48B8-B7B1-766373A747A2}" srcOrd="0" destOrd="0" presId="urn:microsoft.com/office/officeart/2005/8/layout/radial5"/>
    <dgm:cxn modelId="{DF455B2D-0754-47AC-9512-D6D5D2EF9E16}" type="presParOf" srcId="{B414CDE6-444A-4CBF-9C4E-B1F3E3B6A161}" destId="{476C9FC5-9EBC-4053-AC1F-54E791254450}"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FFF079-41C0-4976-8C13-31EBFC5ACFC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644C5C36-EAD2-4BBE-AB6F-F48B0AE46750}">
      <dgm:prSet phldrT="[Text]" custT="1"/>
      <dgm:spPr>
        <a:solidFill>
          <a:schemeClr val="accent1">
            <a:lumMod val="40000"/>
            <a:lumOff val="60000"/>
          </a:schemeClr>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Feminism</a:t>
          </a:r>
        </a:p>
      </dgm:t>
    </dgm:pt>
    <dgm:pt modelId="{EE79974B-380A-4BF2-B4B9-88192204E94E}" type="parTrans" cxnId="{BCCC1734-3DFB-44B2-8547-A9C35D3502C8}">
      <dgm:prSet/>
      <dgm:spPr/>
      <dgm:t>
        <a:bodyPr/>
        <a:lstStyle/>
        <a:p>
          <a:pPr algn="ctr"/>
          <a:endParaRPr lang="en-GB"/>
        </a:p>
      </dgm:t>
    </dgm:pt>
    <dgm:pt modelId="{1D27394C-DA15-4A3B-894D-EF98723DD831}" type="sibTrans" cxnId="{BCCC1734-3DFB-44B2-8547-A9C35D3502C8}">
      <dgm:prSet/>
      <dgm:spPr/>
      <dgm:t>
        <a:bodyPr/>
        <a:lstStyle/>
        <a:p>
          <a:pPr algn="ctr"/>
          <a:endParaRPr lang="en-GB"/>
        </a:p>
      </dgm:t>
    </dgm:pt>
    <dgm:pt modelId="{E5DFC9E0-0823-4605-9F87-905C5E2FD78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Gender</a:t>
          </a:r>
        </a:p>
      </dgm:t>
    </dgm:pt>
    <dgm:pt modelId="{0574A0C0-869E-45F4-AF24-1AA4D6F71A82}" type="parTrans" cxnId="{6139AC36-3707-4DD3-A7AF-F97996C47C00}">
      <dgm:prSet/>
      <dgm:spPr>
        <a:solidFill>
          <a:srgbClr val="FF0000"/>
        </a:solidFill>
        <a:ln>
          <a:solidFill>
            <a:schemeClr val="tx1"/>
          </a:solidFill>
        </a:ln>
      </dgm:spPr>
      <dgm:t>
        <a:bodyPr/>
        <a:lstStyle/>
        <a:p>
          <a:pPr algn="ctr"/>
          <a:endParaRPr lang="en-GB"/>
        </a:p>
      </dgm:t>
    </dgm:pt>
    <dgm:pt modelId="{8A6E8E52-F6DE-4AB4-9609-7CEB594403E8}" type="sibTrans" cxnId="{6139AC36-3707-4DD3-A7AF-F97996C47C00}">
      <dgm:prSet/>
      <dgm:spPr/>
      <dgm:t>
        <a:bodyPr/>
        <a:lstStyle/>
        <a:p>
          <a:pPr algn="ctr"/>
          <a:endParaRPr lang="en-GB"/>
        </a:p>
      </dgm:t>
    </dgm:pt>
    <dgm:pt modelId="{52476247-8091-41A9-9F5D-03AA423B451F}">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Liberal</a:t>
          </a:r>
        </a:p>
      </dgm:t>
    </dgm:pt>
    <dgm:pt modelId="{1E3B8B38-3B03-4846-B143-1729BD8DF754}" type="parTrans" cxnId="{D5948408-9726-4B6F-9C99-A1B8E0AFA6D6}">
      <dgm:prSet/>
      <dgm:spPr>
        <a:solidFill>
          <a:srgbClr val="FF0000"/>
        </a:solidFill>
        <a:ln>
          <a:solidFill>
            <a:schemeClr val="tx1"/>
          </a:solidFill>
        </a:ln>
      </dgm:spPr>
      <dgm:t>
        <a:bodyPr/>
        <a:lstStyle/>
        <a:p>
          <a:pPr algn="ctr"/>
          <a:endParaRPr lang="en-GB"/>
        </a:p>
      </dgm:t>
    </dgm:pt>
    <dgm:pt modelId="{3EAD9F0C-442C-4896-BB62-5DF34341B4AA}" type="sibTrans" cxnId="{D5948408-9726-4B6F-9C99-A1B8E0AFA6D6}">
      <dgm:prSet/>
      <dgm:spPr/>
      <dgm:t>
        <a:bodyPr/>
        <a:lstStyle/>
        <a:p>
          <a:pPr algn="ctr"/>
          <a:endParaRPr lang="en-GB"/>
        </a:p>
      </dgm:t>
    </dgm:pt>
    <dgm:pt modelId="{10A8F758-477B-4FB2-BDB2-27379CC62630}">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Radical</a:t>
          </a:r>
        </a:p>
      </dgm:t>
    </dgm:pt>
    <dgm:pt modelId="{F0517BEB-CC98-4F16-BF2F-C3B548AFC113}" type="parTrans" cxnId="{5363E2E9-F806-4711-97A5-2DAABFF865F1}">
      <dgm:prSet/>
      <dgm:spPr>
        <a:solidFill>
          <a:srgbClr val="FF0000"/>
        </a:solidFill>
        <a:ln>
          <a:solidFill>
            <a:schemeClr val="tx1"/>
          </a:solidFill>
        </a:ln>
      </dgm:spPr>
      <dgm:t>
        <a:bodyPr/>
        <a:lstStyle/>
        <a:p>
          <a:pPr algn="ctr"/>
          <a:endParaRPr lang="en-GB"/>
        </a:p>
      </dgm:t>
    </dgm:pt>
    <dgm:pt modelId="{FC0D0106-245E-46FE-B355-7C7E715E5A09}" type="sibTrans" cxnId="{5363E2E9-F806-4711-97A5-2DAABFF865F1}">
      <dgm:prSet/>
      <dgm:spPr/>
      <dgm:t>
        <a:bodyPr/>
        <a:lstStyle/>
        <a:p>
          <a:pPr algn="ctr"/>
          <a:endParaRPr lang="en-GB"/>
        </a:p>
      </dgm:t>
    </dgm:pt>
    <dgm:pt modelId="{A562492A-FD79-47CE-AB13-217DA225AF22}">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Black</a:t>
          </a:r>
        </a:p>
      </dgm:t>
    </dgm:pt>
    <dgm:pt modelId="{6C2EA13D-1F61-488F-A8F8-152371EA9122}" type="parTrans" cxnId="{143A45DD-B5E2-4FC6-BE3A-9B7C28FCA227}">
      <dgm:prSet/>
      <dgm:spPr>
        <a:solidFill>
          <a:srgbClr val="FF0000"/>
        </a:solidFill>
        <a:ln>
          <a:solidFill>
            <a:schemeClr val="tx1"/>
          </a:solidFill>
        </a:ln>
      </dgm:spPr>
      <dgm:t>
        <a:bodyPr/>
        <a:lstStyle/>
        <a:p>
          <a:pPr algn="ctr"/>
          <a:endParaRPr lang="en-GB"/>
        </a:p>
      </dgm:t>
    </dgm:pt>
    <dgm:pt modelId="{6134FB6D-13F0-4EE5-8BCE-439116F77FB0}" type="sibTrans" cxnId="{143A45DD-B5E2-4FC6-BE3A-9B7C28FCA227}">
      <dgm:prSet/>
      <dgm:spPr/>
      <dgm:t>
        <a:bodyPr/>
        <a:lstStyle/>
        <a:p>
          <a:pPr algn="ctr"/>
          <a:endParaRPr lang="en-GB"/>
        </a:p>
      </dgm:t>
    </dgm:pt>
    <dgm:pt modelId="{3441681F-134A-4396-888C-314552FA931C}">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Control</a:t>
          </a:r>
          <a:endParaRPr lang="en-GB" sz="900" dirty="0">
            <a:solidFill>
              <a:sysClr val="windowText" lastClr="000000"/>
            </a:solidFill>
          </a:endParaRPr>
        </a:p>
      </dgm:t>
    </dgm:pt>
    <dgm:pt modelId="{20E29315-8FF2-4983-BD62-DFB70499DC59}" type="parTrans" cxnId="{7A8F8D29-095D-448A-A0D2-C969ADCA6A43}">
      <dgm:prSet/>
      <dgm:spPr>
        <a:solidFill>
          <a:srgbClr val="FF0000"/>
        </a:solidFill>
        <a:ln>
          <a:solidFill>
            <a:schemeClr val="tx1"/>
          </a:solidFill>
        </a:ln>
      </dgm:spPr>
      <dgm:t>
        <a:bodyPr/>
        <a:lstStyle/>
        <a:p>
          <a:pPr algn="ctr"/>
          <a:endParaRPr lang="en-GB"/>
        </a:p>
      </dgm:t>
    </dgm:pt>
    <dgm:pt modelId="{E34D6886-E590-4CE5-B2BD-A9F77259BE6A}" type="sibTrans" cxnId="{7A8F8D29-095D-448A-A0D2-C969ADCA6A43}">
      <dgm:prSet/>
      <dgm:spPr/>
      <dgm:t>
        <a:bodyPr/>
        <a:lstStyle/>
        <a:p>
          <a:pPr algn="ctr"/>
          <a:endParaRPr lang="en-GB"/>
        </a:p>
      </dgm:t>
    </dgm:pt>
    <dgm:pt modelId="{AF2B2C1A-6587-45F5-99DA-AB58CF75518A}">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Marxist</a:t>
          </a:r>
        </a:p>
      </dgm:t>
    </dgm:pt>
    <dgm:pt modelId="{37048643-142B-4A2F-9411-F90541F4E456}" type="parTrans" cxnId="{2D895D41-A1C6-4712-9150-0A3BF250AFE8}">
      <dgm:prSet/>
      <dgm:spPr>
        <a:solidFill>
          <a:srgbClr val="FF0000"/>
        </a:solidFill>
        <a:ln>
          <a:solidFill>
            <a:schemeClr val="tx1"/>
          </a:solidFill>
        </a:ln>
      </dgm:spPr>
      <dgm:t>
        <a:bodyPr/>
        <a:lstStyle/>
        <a:p>
          <a:pPr algn="ctr"/>
          <a:endParaRPr lang="en-GB"/>
        </a:p>
      </dgm:t>
    </dgm:pt>
    <dgm:pt modelId="{F3F0981C-8564-4BF0-AE08-69D363240C6A}" type="sibTrans" cxnId="{2D895D41-A1C6-4712-9150-0A3BF250AFE8}">
      <dgm:prSet/>
      <dgm:spPr/>
      <dgm:t>
        <a:bodyPr/>
        <a:lstStyle/>
        <a:p>
          <a:pPr algn="ctr"/>
          <a:endParaRPr lang="en-GB"/>
        </a:p>
      </dgm:t>
    </dgm:pt>
    <dgm:pt modelId="{8448B5C1-8A5B-4E20-918F-21B32A1A246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Patriarchy</a:t>
          </a:r>
        </a:p>
      </dgm:t>
    </dgm:pt>
    <dgm:pt modelId="{29FDE4FF-81B2-43D6-B9D9-C2B7FFE29526}" type="parTrans" cxnId="{6D43A11C-A789-4155-9226-EE8C8F224336}">
      <dgm:prSet/>
      <dgm:spPr>
        <a:solidFill>
          <a:srgbClr val="FF0000"/>
        </a:solidFill>
        <a:ln>
          <a:solidFill>
            <a:schemeClr val="tx1"/>
          </a:solidFill>
        </a:ln>
      </dgm:spPr>
      <dgm:t>
        <a:bodyPr/>
        <a:lstStyle/>
        <a:p>
          <a:pPr algn="ctr"/>
          <a:endParaRPr lang="en-GB"/>
        </a:p>
      </dgm:t>
    </dgm:pt>
    <dgm:pt modelId="{DA54E7D0-964A-42F5-874D-3B67D9E7F491}" type="sibTrans" cxnId="{6D43A11C-A789-4155-9226-EE8C8F224336}">
      <dgm:prSet/>
      <dgm:spPr/>
      <dgm:t>
        <a:bodyPr/>
        <a:lstStyle/>
        <a:p>
          <a:pPr algn="ctr"/>
          <a:endParaRPr lang="en-GB"/>
        </a:p>
      </dgm:t>
    </dgm:pt>
    <dgm:pt modelId="{A5D011A3-44DD-4769-9376-D11C1BB34F62}">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Exploit</a:t>
          </a:r>
        </a:p>
      </dgm:t>
    </dgm:pt>
    <dgm:pt modelId="{6F776704-5340-4A6E-9D8B-875F59E6C706}" type="parTrans" cxnId="{A1CCDCCE-320D-4E56-BB60-519BDC7991D8}">
      <dgm:prSet/>
      <dgm:spPr>
        <a:solidFill>
          <a:srgbClr val="FF0000"/>
        </a:solidFill>
        <a:ln>
          <a:solidFill>
            <a:schemeClr val="tx1"/>
          </a:solidFill>
        </a:ln>
      </dgm:spPr>
      <dgm:t>
        <a:bodyPr/>
        <a:lstStyle/>
        <a:p>
          <a:pPr algn="ctr"/>
          <a:endParaRPr lang="en-GB"/>
        </a:p>
      </dgm:t>
    </dgm:pt>
    <dgm:pt modelId="{A6EAF486-05D5-4480-8F8B-9466DFC02D20}" type="sibTrans" cxnId="{A1CCDCCE-320D-4E56-BB60-519BDC7991D8}">
      <dgm:prSet/>
      <dgm:spPr/>
      <dgm:t>
        <a:bodyPr/>
        <a:lstStyle/>
        <a:p>
          <a:pPr algn="ctr"/>
          <a:endParaRPr lang="en-GB"/>
        </a:p>
      </dgm:t>
    </dgm:pt>
    <dgm:pt modelId="{2ADD6070-AC57-434E-99A3-215DEF035F7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Oppression</a:t>
          </a:r>
        </a:p>
      </dgm:t>
    </dgm:pt>
    <dgm:pt modelId="{E90421A7-F7E5-4953-AEBC-BC3BA4DD32D5}" type="parTrans" cxnId="{475F7960-29E7-4A27-B344-DD2E675B76A6}">
      <dgm:prSet/>
      <dgm:spPr>
        <a:solidFill>
          <a:srgbClr val="FF0000"/>
        </a:solidFill>
        <a:ln>
          <a:solidFill>
            <a:schemeClr val="tx1"/>
          </a:solidFill>
        </a:ln>
      </dgm:spPr>
      <dgm:t>
        <a:bodyPr/>
        <a:lstStyle/>
        <a:p>
          <a:endParaRPr lang="en-GB"/>
        </a:p>
      </dgm:t>
    </dgm:pt>
    <dgm:pt modelId="{C0171052-02F9-4BAD-92CE-37AA3B33B63E}" type="sibTrans" cxnId="{475F7960-29E7-4A27-B344-DD2E675B76A6}">
      <dgm:prSet/>
      <dgm:spPr/>
      <dgm:t>
        <a:bodyPr/>
        <a:lstStyle/>
        <a:p>
          <a:endParaRPr lang="en-GB"/>
        </a:p>
      </dgm:t>
    </dgm:pt>
    <dgm:pt modelId="{B414CDE6-444A-4CBF-9C4E-B1F3E3B6A161}" type="pres">
      <dgm:prSet presAssocID="{D4FFF079-41C0-4976-8C13-31EBFC5ACFC4}" presName="Name0" presStyleCnt="0">
        <dgm:presLayoutVars>
          <dgm:chMax val="1"/>
          <dgm:dir/>
          <dgm:animLvl val="ctr"/>
          <dgm:resizeHandles val="exact"/>
        </dgm:presLayoutVars>
      </dgm:prSet>
      <dgm:spPr/>
    </dgm:pt>
    <dgm:pt modelId="{CE1B567F-DAC4-4E5C-8832-76AE20270C6C}" type="pres">
      <dgm:prSet presAssocID="{644C5C36-EAD2-4BBE-AB6F-F48B0AE46750}" presName="centerShape" presStyleLbl="node0" presStyleIdx="0" presStyleCnt="1" custScaleX="153067" custScaleY="126387"/>
      <dgm:spPr>
        <a:prstGeom prst="cloud">
          <a:avLst/>
        </a:prstGeom>
      </dgm:spPr>
    </dgm:pt>
    <dgm:pt modelId="{3FED7062-EF31-44EF-A3C6-8C3F4280AD7E}" type="pres">
      <dgm:prSet presAssocID="{0574A0C0-869E-45F4-AF24-1AA4D6F71A82}" presName="parTrans" presStyleLbl="sibTrans2D1" presStyleIdx="0" presStyleCnt="9"/>
      <dgm:spPr/>
    </dgm:pt>
    <dgm:pt modelId="{D3229B25-B186-4B98-BE54-581447FBFAC8}" type="pres">
      <dgm:prSet presAssocID="{0574A0C0-869E-45F4-AF24-1AA4D6F71A82}" presName="connectorText" presStyleLbl="sibTrans2D1" presStyleIdx="0" presStyleCnt="9"/>
      <dgm:spPr/>
    </dgm:pt>
    <dgm:pt modelId="{F54DF310-FB7B-4CE5-9572-B8667952027A}" type="pres">
      <dgm:prSet presAssocID="{E5DFC9E0-0823-4605-9F87-905C5E2FD78E}" presName="node" presStyleLbl="node1" presStyleIdx="0" presStyleCnt="9" custScaleX="132006" custRadScaleRad="106811" custRadScaleInc="3152">
        <dgm:presLayoutVars>
          <dgm:bulletEnabled val="1"/>
        </dgm:presLayoutVars>
      </dgm:prSet>
      <dgm:spPr>
        <a:prstGeom prst="cloud">
          <a:avLst/>
        </a:prstGeom>
      </dgm:spPr>
    </dgm:pt>
    <dgm:pt modelId="{E6FC85B3-0CAD-4807-8272-D52DD9AA9146}" type="pres">
      <dgm:prSet presAssocID="{1E3B8B38-3B03-4846-B143-1729BD8DF754}" presName="parTrans" presStyleLbl="sibTrans2D1" presStyleIdx="1" presStyleCnt="9"/>
      <dgm:spPr/>
    </dgm:pt>
    <dgm:pt modelId="{FC8CAE0C-7855-45B9-8753-5699CDE90403}" type="pres">
      <dgm:prSet presAssocID="{1E3B8B38-3B03-4846-B143-1729BD8DF754}" presName="connectorText" presStyleLbl="sibTrans2D1" presStyleIdx="1" presStyleCnt="9"/>
      <dgm:spPr/>
    </dgm:pt>
    <dgm:pt modelId="{BF2B52BA-3B97-4161-9C98-C76701E8F7C8}" type="pres">
      <dgm:prSet presAssocID="{52476247-8091-41A9-9F5D-03AA423B451F}" presName="node" presStyleLbl="node1" presStyleIdx="1" presStyleCnt="9" custScaleX="199975" custRadScaleRad="118745" custRadScaleInc="22823">
        <dgm:presLayoutVars>
          <dgm:bulletEnabled val="1"/>
        </dgm:presLayoutVars>
      </dgm:prSet>
      <dgm:spPr>
        <a:prstGeom prst="cloud">
          <a:avLst/>
        </a:prstGeom>
      </dgm:spPr>
    </dgm:pt>
    <dgm:pt modelId="{F9E8C0A1-A75A-4548-8141-3C8CA126932E}" type="pres">
      <dgm:prSet presAssocID="{F0517BEB-CC98-4F16-BF2F-C3B548AFC113}" presName="parTrans" presStyleLbl="sibTrans2D1" presStyleIdx="2" presStyleCnt="9"/>
      <dgm:spPr/>
    </dgm:pt>
    <dgm:pt modelId="{DA49D73F-652D-42B7-AB52-2020438B71EC}" type="pres">
      <dgm:prSet presAssocID="{F0517BEB-CC98-4F16-BF2F-C3B548AFC113}" presName="connectorText" presStyleLbl="sibTrans2D1" presStyleIdx="2" presStyleCnt="9"/>
      <dgm:spPr/>
    </dgm:pt>
    <dgm:pt modelId="{6151E702-59F3-4727-8E89-AEE3F24E7592}" type="pres">
      <dgm:prSet presAssocID="{10A8F758-477B-4FB2-BDB2-27379CC62630}" presName="node" presStyleLbl="node1" presStyleIdx="2" presStyleCnt="9" custScaleX="154761" custRadScaleRad="144572" custRadScaleInc="14198">
        <dgm:presLayoutVars>
          <dgm:bulletEnabled val="1"/>
        </dgm:presLayoutVars>
      </dgm:prSet>
      <dgm:spPr>
        <a:prstGeom prst="cloud">
          <a:avLst/>
        </a:prstGeom>
      </dgm:spPr>
    </dgm:pt>
    <dgm:pt modelId="{FA16D3C7-2F63-4A17-9198-B33D291A4B78}" type="pres">
      <dgm:prSet presAssocID="{6C2EA13D-1F61-488F-A8F8-152371EA9122}" presName="parTrans" presStyleLbl="sibTrans2D1" presStyleIdx="3" presStyleCnt="9"/>
      <dgm:spPr/>
    </dgm:pt>
    <dgm:pt modelId="{1983DD5C-6384-45AC-B447-24B1E1BC7D21}" type="pres">
      <dgm:prSet presAssocID="{6C2EA13D-1F61-488F-A8F8-152371EA9122}" presName="connectorText" presStyleLbl="sibTrans2D1" presStyleIdx="3" presStyleCnt="9"/>
      <dgm:spPr/>
    </dgm:pt>
    <dgm:pt modelId="{B3B18658-BB94-4BB2-BA27-27666842FE09}" type="pres">
      <dgm:prSet presAssocID="{A562492A-FD79-47CE-AB13-217DA225AF22}" presName="node" presStyleLbl="node1" presStyleIdx="3" presStyleCnt="9" custScaleX="183674" custRadScaleRad="113841" custRadScaleInc="-43137">
        <dgm:presLayoutVars>
          <dgm:bulletEnabled val="1"/>
        </dgm:presLayoutVars>
      </dgm:prSet>
      <dgm:spPr>
        <a:prstGeom prst="cloud">
          <a:avLst/>
        </a:prstGeom>
      </dgm:spPr>
    </dgm:pt>
    <dgm:pt modelId="{3397DFA3-DF8D-4BDC-903E-606F7CF19EB5}" type="pres">
      <dgm:prSet presAssocID="{37048643-142B-4A2F-9411-F90541F4E456}" presName="parTrans" presStyleLbl="sibTrans2D1" presStyleIdx="4" presStyleCnt="9"/>
      <dgm:spPr/>
    </dgm:pt>
    <dgm:pt modelId="{77957F0B-C6A2-40C1-8C3A-E8E2317348FF}" type="pres">
      <dgm:prSet presAssocID="{37048643-142B-4A2F-9411-F90541F4E456}" presName="connectorText" presStyleLbl="sibTrans2D1" presStyleIdx="4" presStyleCnt="9"/>
      <dgm:spPr/>
    </dgm:pt>
    <dgm:pt modelId="{6DBBEE58-0E68-4B58-8DE3-D7887AF08184}" type="pres">
      <dgm:prSet presAssocID="{AF2B2C1A-6587-45F5-99DA-AB58CF75518A}" presName="node" presStyleLbl="node1" presStyleIdx="4" presStyleCnt="9" custScaleX="216870" custRadScaleRad="108736" custRadScaleInc="-45967">
        <dgm:presLayoutVars>
          <dgm:bulletEnabled val="1"/>
        </dgm:presLayoutVars>
      </dgm:prSet>
      <dgm:spPr>
        <a:prstGeom prst="cloud">
          <a:avLst/>
        </a:prstGeom>
      </dgm:spPr>
    </dgm:pt>
    <dgm:pt modelId="{6D0D04DE-8096-4544-918E-B897EBDF754A}" type="pres">
      <dgm:prSet presAssocID="{29FDE4FF-81B2-43D6-B9D9-C2B7FFE29526}" presName="parTrans" presStyleLbl="sibTrans2D1" presStyleIdx="5" presStyleCnt="9"/>
      <dgm:spPr/>
    </dgm:pt>
    <dgm:pt modelId="{FEEAD5C8-7749-4B7F-B9B3-167580594F25}" type="pres">
      <dgm:prSet presAssocID="{29FDE4FF-81B2-43D6-B9D9-C2B7FFE29526}" presName="connectorText" presStyleLbl="sibTrans2D1" presStyleIdx="5" presStyleCnt="9"/>
      <dgm:spPr/>
    </dgm:pt>
    <dgm:pt modelId="{D2ED657D-F954-438F-82DC-8D3DCA9B06EE}" type="pres">
      <dgm:prSet presAssocID="{8448B5C1-8A5B-4E20-918F-21B32A1A246E}" presName="node" presStyleLbl="node1" presStyleIdx="5" presStyleCnt="9" custScaleX="183782" custRadScaleRad="102750" custRadScaleInc="47525">
        <dgm:presLayoutVars>
          <dgm:bulletEnabled val="1"/>
        </dgm:presLayoutVars>
      </dgm:prSet>
      <dgm:spPr>
        <a:prstGeom prst="cloud">
          <a:avLst/>
        </a:prstGeom>
      </dgm:spPr>
    </dgm:pt>
    <dgm:pt modelId="{3CBCB01D-77E6-4627-950E-E10F878751E5}" type="pres">
      <dgm:prSet presAssocID="{6F776704-5340-4A6E-9D8B-875F59E6C706}" presName="parTrans" presStyleLbl="sibTrans2D1" presStyleIdx="6" presStyleCnt="9"/>
      <dgm:spPr/>
    </dgm:pt>
    <dgm:pt modelId="{F3AEAD18-B0B9-4748-AC58-B31EFC986CAC}" type="pres">
      <dgm:prSet presAssocID="{6F776704-5340-4A6E-9D8B-875F59E6C706}" presName="connectorText" presStyleLbl="sibTrans2D1" presStyleIdx="6" presStyleCnt="9"/>
      <dgm:spPr/>
    </dgm:pt>
    <dgm:pt modelId="{CF85CA5F-892C-41F8-91B0-36000C73F42E}" type="pres">
      <dgm:prSet presAssocID="{A5D011A3-44DD-4769-9376-D11C1BB34F62}" presName="node" presStyleLbl="node1" presStyleIdx="6" presStyleCnt="9" custScaleX="177927" custRadScaleRad="119197" custRadScaleInc="31505">
        <dgm:presLayoutVars>
          <dgm:bulletEnabled val="1"/>
        </dgm:presLayoutVars>
      </dgm:prSet>
      <dgm:spPr>
        <a:prstGeom prst="cloud">
          <a:avLst/>
        </a:prstGeom>
      </dgm:spPr>
    </dgm:pt>
    <dgm:pt modelId="{9B3BE763-9B19-4E43-BEEB-8CE47D1DD434}" type="pres">
      <dgm:prSet presAssocID="{20E29315-8FF2-4983-BD62-DFB70499DC59}" presName="parTrans" presStyleLbl="sibTrans2D1" presStyleIdx="7" presStyleCnt="9"/>
      <dgm:spPr/>
    </dgm:pt>
    <dgm:pt modelId="{25234CFD-6632-46CF-81E3-94FDA957EF64}" type="pres">
      <dgm:prSet presAssocID="{20E29315-8FF2-4983-BD62-DFB70499DC59}" presName="connectorText" presStyleLbl="sibTrans2D1" presStyleIdx="7" presStyleCnt="9"/>
      <dgm:spPr/>
    </dgm:pt>
    <dgm:pt modelId="{D30FBD24-B49C-42F5-B5A5-C3C67920E5FE}" type="pres">
      <dgm:prSet presAssocID="{3441681F-134A-4396-888C-314552FA931C}" presName="node" presStyleLbl="node1" presStyleIdx="7" presStyleCnt="9" custScaleX="132006">
        <dgm:presLayoutVars>
          <dgm:bulletEnabled val="1"/>
        </dgm:presLayoutVars>
      </dgm:prSet>
      <dgm:spPr>
        <a:prstGeom prst="cloud">
          <a:avLst/>
        </a:prstGeom>
      </dgm:spPr>
    </dgm:pt>
    <dgm:pt modelId="{8BBFA712-CF31-481C-ACD9-AD1E2A1C4AD8}" type="pres">
      <dgm:prSet presAssocID="{E90421A7-F7E5-4953-AEBC-BC3BA4DD32D5}" presName="parTrans" presStyleLbl="sibTrans2D1" presStyleIdx="8" presStyleCnt="9"/>
      <dgm:spPr/>
    </dgm:pt>
    <dgm:pt modelId="{62499D7A-1574-48B8-B7B1-766373A747A2}" type="pres">
      <dgm:prSet presAssocID="{E90421A7-F7E5-4953-AEBC-BC3BA4DD32D5}" presName="connectorText" presStyleLbl="sibTrans2D1" presStyleIdx="8" presStyleCnt="9"/>
      <dgm:spPr/>
    </dgm:pt>
    <dgm:pt modelId="{476C9FC5-9EBC-4053-AC1F-54E791254450}" type="pres">
      <dgm:prSet presAssocID="{2ADD6070-AC57-434E-99A3-215DEF035F7E}" presName="node" presStyleLbl="node1" presStyleIdx="8" presStyleCnt="9" custScaleX="201100" custRadScaleRad="125189" custRadScaleInc="-51316">
        <dgm:presLayoutVars>
          <dgm:bulletEnabled val="1"/>
        </dgm:presLayoutVars>
      </dgm:prSet>
      <dgm:spPr>
        <a:prstGeom prst="cloud">
          <a:avLst/>
        </a:prstGeom>
      </dgm:spPr>
    </dgm:pt>
  </dgm:ptLst>
  <dgm:cxnLst>
    <dgm:cxn modelId="{D5948408-9726-4B6F-9C99-A1B8E0AFA6D6}" srcId="{644C5C36-EAD2-4BBE-AB6F-F48B0AE46750}" destId="{52476247-8091-41A9-9F5D-03AA423B451F}" srcOrd="1" destOrd="0" parTransId="{1E3B8B38-3B03-4846-B143-1729BD8DF754}" sibTransId="{3EAD9F0C-442C-4896-BB62-5DF34341B4AA}"/>
    <dgm:cxn modelId="{47D05B0C-C6CE-4D97-AB6D-E3F49AC82FE0}" type="presOf" srcId="{6C2EA13D-1F61-488F-A8F8-152371EA9122}" destId="{FA16D3C7-2F63-4A17-9198-B33D291A4B78}" srcOrd="0" destOrd="0" presId="urn:microsoft.com/office/officeart/2005/8/layout/radial5"/>
    <dgm:cxn modelId="{6D43A11C-A789-4155-9226-EE8C8F224336}" srcId="{644C5C36-EAD2-4BBE-AB6F-F48B0AE46750}" destId="{8448B5C1-8A5B-4E20-918F-21B32A1A246E}" srcOrd="5" destOrd="0" parTransId="{29FDE4FF-81B2-43D6-B9D9-C2B7FFE29526}" sibTransId="{DA54E7D0-964A-42F5-874D-3B67D9E7F491}"/>
    <dgm:cxn modelId="{51C9B921-B179-427E-B337-C6F606BD065F}" type="presOf" srcId="{3441681F-134A-4396-888C-314552FA931C}" destId="{D30FBD24-B49C-42F5-B5A5-C3C67920E5FE}" srcOrd="0" destOrd="0" presId="urn:microsoft.com/office/officeart/2005/8/layout/radial5"/>
    <dgm:cxn modelId="{7A8F8D29-095D-448A-A0D2-C969ADCA6A43}" srcId="{644C5C36-EAD2-4BBE-AB6F-F48B0AE46750}" destId="{3441681F-134A-4396-888C-314552FA931C}" srcOrd="7" destOrd="0" parTransId="{20E29315-8FF2-4983-BD62-DFB70499DC59}" sibTransId="{E34D6886-E590-4CE5-B2BD-A9F77259BE6A}"/>
    <dgm:cxn modelId="{BCCC1734-3DFB-44B2-8547-A9C35D3502C8}" srcId="{D4FFF079-41C0-4976-8C13-31EBFC5ACFC4}" destId="{644C5C36-EAD2-4BBE-AB6F-F48B0AE46750}" srcOrd="0" destOrd="0" parTransId="{EE79974B-380A-4BF2-B4B9-88192204E94E}" sibTransId="{1D27394C-DA15-4A3B-894D-EF98723DD831}"/>
    <dgm:cxn modelId="{6139AC36-3707-4DD3-A7AF-F97996C47C00}" srcId="{644C5C36-EAD2-4BBE-AB6F-F48B0AE46750}" destId="{E5DFC9E0-0823-4605-9F87-905C5E2FD78E}" srcOrd="0" destOrd="0" parTransId="{0574A0C0-869E-45F4-AF24-1AA4D6F71A82}" sibTransId="{8A6E8E52-F6DE-4AB4-9609-7CEB594403E8}"/>
    <dgm:cxn modelId="{7891A15B-31E1-4FAA-A356-A1D7759F74A7}" type="presOf" srcId="{10A8F758-477B-4FB2-BDB2-27379CC62630}" destId="{6151E702-59F3-4727-8E89-AEE3F24E7592}" srcOrd="0" destOrd="0" presId="urn:microsoft.com/office/officeart/2005/8/layout/radial5"/>
    <dgm:cxn modelId="{475F7960-29E7-4A27-B344-DD2E675B76A6}" srcId="{644C5C36-EAD2-4BBE-AB6F-F48B0AE46750}" destId="{2ADD6070-AC57-434E-99A3-215DEF035F7E}" srcOrd="8" destOrd="0" parTransId="{E90421A7-F7E5-4953-AEBC-BC3BA4DD32D5}" sibTransId="{C0171052-02F9-4BAD-92CE-37AA3B33B63E}"/>
    <dgm:cxn modelId="{2D895D41-A1C6-4712-9150-0A3BF250AFE8}" srcId="{644C5C36-EAD2-4BBE-AB6F-F48B0AE46750}" destId="{AF2B2C1A-6587-45F5-99DA-AB58CF75518A}" srcOrd="4" destOrd="0" parTransId="{37048643-142B-4A2F-9411-F90541F4E456}" sibTransId="{F3F0981C-8564-4BF0-AE08-69D363240C6A}"/>
    <dgm:cxn modelId="{16BE0644-D438-4367-A258-1745208BECB1}" type="presOf" srcId="{A562492A-FD79-47CE-AB13-217DA225AF22}" destId="{B3B18658-BB94-4BB2-BA27-27666842FE09}" srcOrd="0" destOrd="0" presId="urn:microsoft.com/office/officeart/2005/8/layout/radial5"/>
    <dgm:cxn modelId="{33AE8664-4C0D-4E0F-A157-E9DD66071620}" type="presOf" srcId="{29FDE4FF-81B2-43D6-B9D9-C2B7FFE29526}" destId="{6D0D04DE-8096-4544-918E-B897EBDF754A}" srcOrd="0" destOrd="0" presId="urn:microsoft.com/office/officeart/2005/8/layout/radial5"/>
    <dgm:cxn modelId="{CDA5204F-6B23-4135-8A61-2F7E8960A769}" type="presOf" srcId="{20E29315-8FF2-4983-BD62-DFB70499DC59}" destId="{9B3BE763-9B19-4E43-BEEB-8CE47D1DD434}" srcOrd="0" destOrd="0" presId="urn:microsoft.com/office/officeart/2005/8/layout/radial5"/>
    <dgm:cxn modelId="{EEC93975-1CFB-4B78-BE5E-82F799EC24CE}" type="presOf" srcId="{52476247-8091-41A9-9F5D-03AA423B451F}" destId="{BF2B52BA-3B97-4161-9C98-C76701E8F7C8}" srcOrd="0" destOrd="0" presId="urn:microsoft.com/office/officeart/2005/8/layout/radial5"/>
    <dgm:cxn modelId="{922BD177-E6A5-4E32-B6C9-B606210F1AB1}" type="presOf" srcId="{0574A0C0-869E-45F4-AF24-1AA4D6F71A82}" destId="{D3229B25-B186-4B98-BE54-581447FBFAC8}" srcOrd="1" destOrd="0" presId="urn:microsoft.com/office/officeart/2005/8/layout/radial5"/>
    <dgm:cxn modelId="{9DB1757C-272F-453A-B08D-3FA514BEAFE2}" type="presOf" srcId="{37048643-142B-4A2F-9411-F90541F4E456}" destId="{77957F0B-C6A2-40C1-8C3A-E8E2317348FF}" srcOrd="1" destOrd="0" presId="urn:microsoft.com/office/officeart/2005/8/layout/radial5"/>
    <dgm:cxn modelId="{D7AD1E82-A362-4361-B574-95B1C84B34A3}" type="presOf" srcId="{D4FFF079-41C0-4976-8C13-31EBFC5ACFC4}" destId="{B414CDE6-444A-4CBF-9C4E-B1F3E3B6A161}" srcOrd="0" destOrd="0" presId="urn:microsoft.com/office/officeart/2005/8/layout/radial5"/>
    <dgm:cxn modelId="{02B0CC85-7C49-480B-A25A-158CFC891750}" type="presOf" srcId="{20E29315-8FF2-4983-BD62-DFB70499DC59}" destId="{25234CFD-6632-46CF-81E3-94FDA957EF64}" srcOrd="1" destOrd="0" presId="urn:microsoft.com/office/officeart/2005/8/layout/radial5"/>
    <dgm:cxn modelId="{A78B928F-CFA2-4AF3-9C4D-1117F52C072F}" type="presOf" srcId="{2ADD6070-AC57-434E-99A3-215DEF035F7E}" destId="{476C9FC5-9EBC-4053-AC1F-54E791254450}" srcOrd="0" destOrd="0" presId="urn:microsoft.com/office/officeart/2005/8/layout/radial5"/>
    <dgm:cxn modelId="{E18D3C97-BD91-47D4-A5DC-FBBA5D61F637}" type="presOf" srcId="{6F776704-5340-4A6E-9D8B-875F59E6C706}" destId="{3CBCB01D-77E6-4627-950E-E10F878751E5}" srcOrd="0" destOrd="0" presId="urn:microsoft.com/office/officeart/2005/8/layout/radial5"/>
    <dgm:cxn modelId="{192E629A-BD0E-41ED-A19F-12097B386E10}" type="presOf" srcId="{8448B5C1-8A5B-4E20-918F-21B32A1A246E}" destId="{D2ED657D-F954-438F-82DC-8D3DCA9B06EE}" srcOrd="0" destOrd="0" presId="urn:microsoft.com/office/officeart/2005/8/layout/radial5"/>
    <dgm:cxn modelId="{90745EA0-FB7D-4B68-92E1-125AFC600B97}" type="presOf" srcId="{E90421A7-F7E5-4953-AEBC-BC3BA4DD32D5}" destId="{8BBFA712-CF31-481C-ACD9-AD1E2A1C4AD8}" srcOrd="0" destOrd="0" presId="urn:microsoft.com/office/officeart/2005/8/layout/radial5"/>
    <dgm:cxn modelId="{7E041EA7-A3C1-4246-88E0-B99B6A25CAD8}" type="presOf" srcId="{E5DFC9E0-0823-4605-9F87-905C5E2FD78E}" destId="{F54DF310-FB7B-4CE5-9572-B8667952027A}" srcOrd="0" destOrd="0" presId="urn:microsoft.com/office/officeart/2005/8/layout/radial5"/>
    <dgm:cxn modelId="{939443AD-B8CD-406B-BD25-3CBB6F8FAAA5}" type="presOf" srcId="{644C5C36-EAD2-4BBE-AB6F-F48B0AE46750}" destId="{CE1B567F-DAC4-4E5C-8832-76AE20270C6C}" srcOrd="0" destOrd="0" presId="urn:microsoft.com/office/officeart/2005/8/layout/radial5"/>
    <dgm:cxn modelId="{3BC243B3-4E5D-449E-88FC-0090DBE77D1E}" type="presOf" srcId="{AF2B2C1A-6587-45F5-99DA-AB58CF75518A}" destId="{6DBBEE58-0E68-4B58-8DE3-D7887AF08184}" srcOrd="0" destOrd="0" presId="urn:microsoft.com/office/officeart/2005/8/layout/radial5"/>
    <dgm:cxn modelId="{76D05BB5-F28E-44E2-A13C-91008E5E9584}" type="presOf" srcId="{1E3B8B38-3B03-4846-B143-1729BD8DF754}" destId="{E6FC85B3-0CAD-4807-8272-D52DD9AA9146}" srcOrd="0" destOrd="0" presId="urn:microsoft.com/office/officeart/2005/8/layout/radial5"/>
    <dgm:cxn modelId="{7CFD64B9-8A9D-4D22-94C3-0C693D010902}" type="presOf" srcId="{0574A0C0-869E-45F4-AF24-1AA4D6F71A82}" destId="{3FED7062-EF31-44EF-A3C6-8C3F4280AD7E}" srcOrd="0" destOrd="0" presId="urn:microsoft.com/office/officeart/2005/8/layout/radial5"/>
    <dgm:cxn modelId="{9EDE2CBC-E066-4324-9885-E8E4535B21ED}" type="presOf" srcId="{6F776704-5340-4A6E-9D8B-875F59E6C706}" destId="{F3AEAD18-B0B9-4748-AC58-B31EFC986CAC}" srcOrd="1" destOrd="0" presId="urn:microsoft.com/office/officeart/2005/8/layout/radial5"/>
    <dgm:cxn modelId="{C9D061C6-5908-4C69-9EB1-34537884DF67}" type="presOf" srcId="{37048643-142B-4A2F-9411-F90541F4E456}" destId="{3397DFA3-DF8D-4BDC-903E-606F7CF19EB5}" srcOrd="0" destOrd="0" presId="urn:microsoft.com/office/officeart/2005/8/layout/radial5"/>
    <dgm:cxn modelId="{EB387DCA-36A0-4DFD-BAD1-58582DCE5D7B}" type="presOf" srcId="{E90421A7-F7E5-4953-AEBC-BC3BA4DD32D5}" destId="{62499D7A-1574-48B8-B7B1-766373A747A2}" srcOrd="1" destOrd="0" presId="urn:microsoft.com/office/officeart/2005/8/layout/radial5"/>
    <dgm:cxn modelId="{A1CCDCCE-320D-4E56-BB60-519BDC7991D8}" srcId="{644C5C36-EAD2-4BBE-AB6F-F48B0AE46750}" destId="{A5D011A3-44DD-4769-9376-D11C1BB34F62}" srcOrd="6" destOrd="0" parTransId="{6F776704-5340-4A6E-9D8B-875F59E6C706}" sibTransId="{A6EAF486-05D5-4480-8F8B-9466DFC02D20}"/>
    <dgm:cxn modelId="{47D4CFCF-DC79-4FCB-80C9-AB54398B198B}" type="presOf" srcId="{A5D011A3-44DD-4769-9376-D11C1BB34F62}" destId="{CF85CA5F-892C-41F8-91B0-36000C73F42E}" srcOrd="0" destOrd="0" presId="urn:microsoft.com/office/officeart/2005/8/layout/radial5"/>
    <dgm:cxn modelId="{143A45DD-B5E2-4FC6-BE3A-9B7C28FCA227}" srcId="{644C5C36-EAD2-4BBE-AB6F-F48B0AE46750}" destId="{A562492A-FD79-47CE-AB13-217DA225AF22}" srcOrd="3" destOrd="0" parTransId="{6C2EA13D-1F61-488F-A8F8-152371EA9122}" sibTransId="{6134FB6D-13F0-4EE5-8BCE-439116F77FB0}"/>
    <dgm:cxn modelId="{A0296AE3-D92D-46AF-828A-38CCC9967E07}" type="presOf" srcId="{F0517BEB-CC98-4F16-BF2F-C3B548AFC113}" destId="{DA49D73F-652D-42B7-AB52-2020438B71EC}" srcOrd="1" destOrd="0" presId="urn:microsoft.com/office/officeart/2005/8/layout/radial5"/>
    <dgm:cxn modelId="{234481E5-7355-4FB3-BE4B-FD4A6AD2048D}" type="presOf" srcId="{29FDE4FF-81B2-43D6-B9D9-C2B7FFE29526}" destId="{FEEAD5C8-7749-4B7F-B9B3-167580594F25}" srcOrd="1" destOrd="0" presId="urn:microsoft.com/office/officeart/2005/8/layout/radial5"/>
    <dgm:cxn modelId="{5363E2E9-F806-4711-97A5-2DAABFF865F1}" srcId="{644C5C36-EAD2-4BBE-AB6F-F48B0AE46750}" destId="{10A8F758-477B-4FB2-BDB2-27379CC62630}" srcOrd="2" destOrd="0" parTransId="{F0517BEB-CC98-4F16-BF2F-C3B548AFC113}" sibTransId="{FC0D0106-245E-46FE-B355-7C7E715E5A09}"/>
    <dgm:cxn modelId="{90EFBCF1-B369-42A3-8EBA-8EF2A5CDC48D}" type="presOf" srcId="{F0517BEB-CC98-4F16-BF2F-C3B548AFC113}" destId="{F9E8C0A1-A75A-4548-8141-3C8CA126932E}" srcOrd="0" destOrd="0" presId="urn:microsoft.com/office/officeart/2005/8/layout/radial5"/>
    <dgm:cxn modelId="{D6982FF2-852D-43C6-B1AA-C46CD4622149}" type="presOf" srcId="{6C2EA13D-1F61-488F-A8F8-152371EA9122}" destId="{1983DD5C-6384-45AC-B447-24B1E1BC7D21}" srcOrd="1" destOrd="0" presId="urn:microsoft.com/office/officeart/2005/8/layout/radial5"/>
    <dgm:cxn modelId="{3D6F61FD-6837-408D-B041-E787A3BD64B6}" type="presOf" srcId="{1E3B8B38-3B03-4846-B143-1729BD8DF754}" destId="{FC8CAE0C-7855-45B9-8753-5699CDE90403}" srcOrd="1" destOrd="0" presId="urn:microsoft.com/office/officeart/2005/8/layout/radial5"/>
    <dgm:cxn modelId="{51082EE3-0507-4C20-AF19-2E0EC1A693C7}" type="presParOf" srcId="{B414CDE6-444A-4CBF-9C4E-B1F3E3B6A161}" destId="{CE1B567F-DAC4-4E5C-8832-76AE20270C6C}" srcOrd="0" destOrd="0" presId="urn:microsoft.com/office/officeart/2005/8/layout/radial5"/>
    <dgm:cxn modelId="{96AD56C2-A20F-465B-A47C-8908993A22F6}" type="presParOf" srcId="{B414CDE6-444A-4CBF-9C4E-B1F3E3B6A161}" destId="{3FED7062-EF31-44EF-A3C6-8C3F4280AD7E}" srcOrd="1" destOrd="0" presId="urn:microsoft.com/office/officeart/2005/8/layout/radial5"/>
    <dgm:cxn modelId="{5F7D2DB3-4DFD-4C90-B592-89B9B4BA4987}" type="presParOf" srcId="{3FED7062-EF31-44EF-A3C6-8C3F4280AD7E}" destId="{D3229B25-B186-4B98-BE54-581447FBFAC8}" srcOrd="0" destOrd="0" presId="urn:microsoft.com/office/officeart/2005/8/layout/radial5"/>
    <dgm:cxn modelId="{BE4E7D6D-BAEA-48FC-A4E2-3AE9AF92D9EE}" type="presParOf" srcId="{B414CDE6-444A-4CBF-9C4E-B1F3E3B6A161}" destId="{F54DF310-FB7B-4CE5-9572-B8667952027A}" srcOrd="2" destOrd="0" presId="urn:microsoft.com/office/officeart/2005/8/layout/radial5"/>
    <dgm:cxn modelId="{F61AD973-3994-4B4B-BE70-7DC2E4D6413A}" type="presParOf" srcId="{B414CDE6-444A-4CBF-9C4E-B1F3E3B6A161}" destId="{E6FC85B3-0CAD-4807-8272-D52DD9AA9146}" srcOrd="3" destOrd="0" presId="urn:microsoft.com/office/officeart/2005/8/layout/radial5"/>
    <dgm:cxn modelId="{AE04019D-E72C-4DE6-BDC8-7CB779225DBB}" type="presParOf" srcId="{E6FC85B3-0CAD-4807-8272-D52DD9AA9146}" destId="{FC8CAE0C-7855-45B9-8753-5699CDE90403}" srcOrd="0" destOrd="0" presId="urn:microsoft.com/office/officeart/2005/8/layout/radial5"/>
    <dgm:cxn modelId="{86EE96A4-D5BC-435B-8706-F9F17386F224}" type="presParOf" srcId="{B414CDE6-444A-4CBF-9C4E-B1F3E3B6A161}" destId="{BF2B52BA-3B97-4161-9C98-C76701E8F7C8}" srcOrd="4" destOrd="0" presId="urn:microsoft.com/office/officeart/2005/8/layout/radial5"/>
    <dgm:cxn modelId="{7FCA243A-3C0B-4CC9-BE9A-7C44E15173FE}" type="presParOf" srcId="{B414CDE6-444A-4CBF-9C4E-B1F3E3B6A161}" destId="{F9E8C0A1-A75A-4548-8141-3C8CA126932E}" srcOrd="5" destOrd="0" presId="urn:microsoft.com/office/officeart/2005/8/layout/radial5"/>
    <dgm:cxn modelId="{95E913D1-FA18-495B-B9DE-74C31A467655}" type="presParOf" srcId="{F9E8C0A1-A75A-4548-8141-3C8CA126932E}" destId="{DA49D73F-652D-42B7-AB52-2020438B71EC}" srcOrd="0" destOrd="0" presId="urn:microsoft.com/office/officeart/2005/8/layout/radial5"/>
    <dgm:cxn modelId="{A4132863-CE33-40B6-BFF5-2688D44D29F4}" type="presParOf" srcId="{B414CDE6-444A-4CBF-9C4E-B1F3E3B6A161}" destId="{6151E702-59F3-4727-8E89-AEE3F24E7592}" srcOrd="6" destOrd="0" presId="urn:microsoft.com/office/officeart/2005/8/layout/radial5"/>
    <dgm:cxn modelId="{1918C3A1-08BF-4978-8820-E882ADFBFB46}" type="presParOf" srcId="{B414CDE6-444A-4CBF-9C4E-B1F3E3B6A161}" destId="{FA16D3C7-2F63-4A17-9198-B33D291A4B78}" srcOrd="7" destOrd="0" presId="urn:microsoft.com/office/officeart/2005/8/layout/radial5"/>
    <dgm:cxn modelId="{BE8EAC32-2F97-4856-ACCD-67F8B1D93F03}" type="presParOf" srcId="{FA16D3C7-2F63-4A17-9198-B33D291A4B78}" destId="{1983DD5C-6384-45AC-B447-24B1E1BC7D21}" srcOrd="0" destOrd="0" presId="urn:microsoft.com/office/officeart/2005/8/layout/radial5"/>
    <dgm:cxn modelId="{C5708B4E-48A3-41FD-9CF3-D913C63A1A5C}" type="presParOf" srcId="{B414CDE6-444A-4CBF-9C4E-B1F3E3B6A161}" destId="{B3B18658-BB94-4BB2-BA27-27666842FE09}" srcOrd="8" destOrd="0" presId="urn:microsoft.com/office/officeart/2005/8/layout/radial5"/>
    <dgm:cxn modelId="{77C53C72-2F89-49FC-BC17-4669C2A114F7}" type="presParOf" srcId="{B414CDE6-444A-4CBF-9C4E-B1F3E3B6A161}" destId="{3397DFA3-DF8D-4BDC-903E-606F7CF19EB5}" srcOrd="9" destOrd="0" presId="urn:microsoft.com/office/officeart/2005/8/layout/radial5"/>
    <dgm:cxn modelId="{2115A967-BAAB-452B-84E1-153007C43629}" type="presParOf" srcId="{3397DFA3-DF8D-4BDC-903E-606F7CF19EB5}" destId="{77957F0B-C6A2-40C1-8C3A-E8E2317348FF}" srcOrd="0" destOrd="0" presId="urn:microsoft.com/office/officeart/2005/8/layout/radial5"/>
    <dgm:cxn modelId="{0BAD05B1-BA68-44E6-A8F3-BFF21713DD0B}" type="presParOf" srcId="{B414CDE6-444A-4CBF-9C4E-B1F3E3B6A161}" destId="{6DBBEE58-0E68-4B58-8DE3-D7887AF08184}" srcOrd="10" destOrd="0" presId="urn:microsoft.com/office/officeart/2005/8/layout/radial5"/>
    <dgm:cxn modelId="{66340FC4-6024-4037-A565-EF48F0A2C5E5}" type="presParOf" srcId="{B414CDE6-444A-4CBF-9C4E-B1F3E3B6A161}" destId="{6D0D04DE-8096-4544-918E-B897EBDF754A}" srcOrd="11" destOrd="0" presId="urn:microsoft.com/office/officeart/2005/8/layout/radial5"/>
    <dgm:cxn modelId="{0A8B21ED-DA37-4B0C-9D59-84A55C94C40C}" type="presParOf" srcId="{6D0D04DE-8096-4544-918E-B897EBDF754A}" destId="{FEEAD5C8-7749-4B7F-B9B3-167580594F25}" srcOrd="0" destOrd="0" presId="urn:microsoft.com/office/officeart/2005/8/layout/radial5"/>
    <dgm:cxn modelId="{63B04A03-93F9-4BF7-ADC9-BB32AA52B1AA}" type="presParOf" srcId="{B414CDE6-444A-4CBF-9C4E-B1F3E3B6A161}" destId="{D2ED657D-F954-438F-82DC-8D3DCA9B06EE}" srcOrd="12" destOrd="0" presId="urn:microsoft.com/office/officeart/2005/8/layout/radial5"/>
    <dgm:cxn modelId="{C6A28100-17D0-4751-BCE3-7B9A16C66B55}" type="presParOf" srcId="{B414CDE6-444A-4CBF-9C4E-B1F3E3B6A161}" destId="{3CBCB01D-77E6-4627-950E-E10F878751E5}" srcOrd="13" destOrd="0" presId="urn:microsoft.com/office/officeart/2005/8/layout/radial5"/>
    <dgm:cxn modelId="{B4A0D5CA-049F-47BF-89F5-E0E802D13018}" type="presParOf" srcId="{3CBCB01D-77E6-4627-950E-E10F878751E5}" destId="{F3AEAD18-B0B9-4748-AC58-B31EFC986CAC}" srcOrd="0" destOrd="0" presId="urn:microsoft.com/office/officeart/2005/8/layout/radial5"/>
    <dgm:cxn modelId="{AC88DC2C-521E-420F-90E1-29812175E17A}" type="presParOf" srcId="{B414CDE6-444A-4CBF-9C4E-B1F3E3B6A161}" destId="{CF85CA5F-892C-41F8-91B0-36000C73F42E}" srcOrd="14" destOrd="0" presId="urn:microsoft.com/office/officeart/2005/8/layout/radial5"/>
    <dgm:cxn modelId="{F8FBEE02-3B05-4B74-93EA-72D674752196}" type="presParOf" srcId="{B414CDE6-444A-4CBF-9C4E-B1F3E3B6A161}" destId="{9B3BE763-9B19-4E43-BEEB-8CE47D1DD434}" srcOrd="15" destOrd="0" presId="urn:microsoft.com/office/officeart/2005/8/layout/radial5"/>
    <dgm:cxn modelId="{5BDA1041-6B4F-4200-930A-424D1469891E}" type="presParOf" srcId="{9B3BE763-9B19-4E43-BEEB-8CE47D1DD434}" destId="{25234CFD-6632-46CF-81E3-94FDA957EF64}" srcOrd="0" destOrd="0" presId="urn:microsoft.com/office/officeart/2005/8/layout/radial5"/>
    <dgm:cxn modelId="{AFF50313-CE18-4F75-9251-0BEF59BF45EB}" type="presParOf" srcId="{B414CDE6-444A-4CBF-9C4E-B1F3E3B6A161}" destId="{D30FBD24-B49C-42F5-B5A5-C3C67920E5FE}" srcOrd="16" destOrd="0" presId="urn:microsoft.com/office/officeart/2005/8/layout/radial5"/>
    <dgm:cxn modelId="{A0826CDF-42FE-4D3E-BCCD-980C6ACF00EF}" type="presParOf" srcId="{B414CDE6-444A-4CBF-9C4E-B1F3E3B6A161}" destId="{8BBFA712-CF31-481C-ACD9-AD1E2A1C4AD8}" srcOrd="17" destOrd="0" presId="urn:microsoft.com/office/officeart/2005/8/layout/radial5"/>
    <dgm:cxn modelId="{AB70F610-82C1-4DE5-89FA-A03D861F8DBA}" type="presParOf" srcId="{8BBFA712-CF31-481C-ACD9-AD1E2A1C4AD8}" destId="{62499D7A-1574-48B8-B7B1-766373A747A2}" srcOrd="0" destOrd="0" presId="urn:microsoft.com/office/officeart/2005/8/layout/radial5"/>
    <dgm:cxn modelId="{DF455B2D-0754-47AC-9512-D6D5D2EF9E16}" type="presParOf" srcId="{B414CDE6-444A-4CBF-9C4E-B1F3E3B6A161}" destId="{476C9FC5-9EBC-4053-AC1F-54E791254450}"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FFF079-41C0-4976-8C13-31EBFC5ACFC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644C5C36-EAD2-4BBE-AB6F-F48B0AE46750}">
      <dgm:prSet phldrT="[Text]" custT="1"/>
      <dgm:spPr>
        <a:solidFill>
          <a:schemeClr val="accent1">
            <a:lumMod val="40000"/>
            <a:lumOff val="60000"/>
          </a:schemeClr>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Post-modernism</a:t>
          </a:r>
        </a:p>
      </dgm:t>
    </dgm:pt>
    <dgm:pt modelId="{EE79974B-380A-4BF2-B4B9-88192204E94E}" type="parTrans" cxnId="{BCCC1734-3DFB-44B2-8547-A9C35D3502C8}">
      <dgm:prSet/>
      <dgm:spPr/>
      <dgm:t>
        <a:bodyPr/>
        <a:lstStyle/>
        <a:p>
          <a:pPr algn="ctr"/>
          <a:endParaRPr lang="en-GB"/>
        </a:p>
      </dgm:t>
    </dgm:pt>
    <dgm:pt modelId="{1D27394C-DA15-4A3B-894D-EF98723DD831}" type="sibTrans" cxnId="{BCCC1734-3DFB-44B2-8547-A9C35D3502C8}">
      <dgm:prSet/>
      <dgm:spPr/>
      <dgm:t>
        <a:bodyPr/>
        <a:lstStyle/>
        <a:p>
          <a:pPr algn="ctr"/>
          <a:endParaRPr lang="en-GB"/>
        </a:p>
      </dgm:t>
    </dgm:pt>
    <dgm:pt modelId="{E5DFC9E0-0823-4605-9F87-905C5E2FD78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Choice</a:t>
          </a:r>
        </a:p>
      </dgm:t>
    </dgm:pt>
    <dgm:pt modelId="{0574A0C0-869E-45F4-AF24-1AA4D6F71A82}" type="parTrans" cxnId="{6139AC36-3707-4DD3-A7AF-F97996C47C00}">
      <dgm:prSet/>
      <dgm:spPr>
        <a:solidFill>
          <a:srgbClr val="FF0000"/>
        </a:solidFill>
        <a:ln>
          <a:solidFill>
            <a:schemeClr val="tx1"/>
          </a:solidFill>
        </a:ln>
      </dgm:spPr>
      <dgm:t>
        <a:bodyPr/>
        <a:lstStyle/>
        <a:p>
          <a:pPr algn="ctr"/>
          <a:endParaRPr lang="en-GB"/>
        </a:p>
      </dgm:t>
    </dgm:pt>
    <dgm:pt modelId="{8A6E8E52-F6DE-4AB4-9609-7CEB594403E8}" type="sibTrans" cxnId="{6139AC36-3707-4DD3-A7AF-F97996C47C00}">
      <dgm:prSet/>
      <dgm:spPr/>
      <dgm:t>
        <a:bodyPr/>
        <a:lstStyle/>
        <a:p>
          <a:pPr algn="ctr"/>
          <a:endParaRPr lang="en-GB"/>
        </a:p>
      </dgm:t>
    </dgm:pt>
    <dgm:pt modelId="{52476247-8091-41A9-9F5D-03AA423B451F}">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Fluidity </a:t>
          </a:r>
        </a:p>
      </dgm:t>
    </dgm:pt>
    <dgm:pt modelId="{1E3B8B38-3B03-4846-B143-1729BD8DF754}" type="parTrans" cxnId="{D5948408-9726-4B6F-9C99-A1B8E0AFA6D6}">
      <dgm:prSet/>
      <dgm:spPr>
        <a:solidFill>
          <a:srgbClr val="FF0000"/>
        </a:solidFill>
        <a:ln>
          <a:solidFill>
            <a:schemeClr val="tx1"/>
          </a:solidFill>
        </a:ln>
      </dgm:spPr>
      <dgm:t>
        <a:bodyPr/>
        <a:lstStyle/>
        <a:p>
          <a:pPr algn="ctr"/>
          <a:endParaRPr lang="en-GB"/>
        </a:p>
      </dgm:t>
    </dgm:pt>
    <dgm:pt modelId="{3EAD9F0C-442C-4896-BB62-5DF34341B4AA}" type="sibTrans" cxnId="{D5948408-9726-4B6F-9C99-A1B8E0AFA6D6}">
      <dgm:prSet/>
      <dgm:spPr/>
      <dgm:t>
        <a:bodyPr/>
        <a:lstStyle/>
        <a:p>
          <a:pPr algn="ctr"/>
          <a:endParaRPr lang="en-GB"/>
        </a:p>
      </dgm:t>
    </dgm:pt>
    <dgm:pt modelId="{10A8F758-477B-4FB2-BDB2-27379CC62630}">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Globalisation</a:t>
          </a:r>
        </a:p>
      </dgm:t>
    </dgm:pt>
    <dgm:pt modelId="{F0517BEB-CC98-4F16-BF2F-C3B548AFC113}" type="parTrans" cxnId="{5363E2E9-F806-4711-97A5-2DAABFF865F1}">
      <dgm:prSet/>
      <dgm:spPr>
        <a:solidFill>
          <a:srgbClr val="FF0000"/>
        </a:solidFill>
        <a:ln>
          <a:solidFill>
            <a:schemeClr val="tx1"/>
          </a:solidFill>
        </a:ln>
      </dgm:spPr>
      <dgm:t>
        <a:bodyPr/>
        <a:lstStyle/>
        <a:p>
          <a:pPr algn="ctr"/>
          <a:endParaRPr lang="en-GB"/>
        </a:p>
      </dgm:t>
    </dgm:pt>
    <dgm:pt modelId="{FC0D0106-245E-46FE-B355-7C7E715E5A09}" type="sibTrans" cxnId="{5363E2E9-F806-4711-97A5-2DAABFF865F1}">
      <dgm:prSet/>
      <dgm:spPr/>
      <dgm:t>
        <a:bodyPr/>
        <a:lstStyle/>
        <a:p>
          <a:pPr algn="ctr"/>
          <a:endParaRPr lang="en-GB"/>
        </a:p>
      </dgm:t>
    </dgm:pt>
    <dgm:pt modelId="{A562492A-FD79-47CE-AB13-217DA225AF22}">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Diversity</a:t>
          </a:r>
        </a:p>
      </dgm:t>
    </dgm:pt>
    <dgm:pt modelId="{6C2EA13D-1F61-488F-A8F8-152371EA9122}" type="parTrans" cxnId="{143A45DD-B5E2-4FC6-BE3A-9B7C28FCA227}">
      <dgm:prSet/>
      <dgm:spPr>
        <a:solidFill>
          <a:srgbClr val="FF0000"/>
        </a:solidFill>
        <a:ln>
          <a:solidFill>
            <a:schemeClr val="tx1"/>
          </a:solidFill>
        </a:ln>
      </dgm:spPr>
      <dgm:t>
        <a:bodyPr/>
        <a:lstStyle/>
        <a:p>
          <a:pPr algn="ctr"/>
          <a:endParaRPr lang="en-GB"/>
        </a:p>
      </dgm:t>
    </dgm:pt>
    <dgm:pt modelId="{6134FB6D-13F0-4EE5-8BCE-439116F77FB0}" type="sibTrans" cxnId="{143A45DD-B5E2-4FC6-BE3A-9B7C28FCA227}">
      <dgm:prSet/>
      <dgm:spPr/>
      <dgm:t>
        <a:bodyPr/>
        <a:lstStyle/>
        <a:p>
          <a:pPr algn="ctr"/>
          <a:endParaRPr lang="en-GB"/>
        </a:p>
      </dgm:t>
    </dgm:pt>
    <dgm:pt modelId="{3441681F-134A-4396-888C-314552FA931C}">
      <dgm:prSet phldrT="[Text]" custT="1"/>
      <dgm:spPr>
        <a:solidFill>
          <a:srgbClr val="FFFF00"/>
        </a:solidFill>
        <a:ln>
          <a:solidFill>
            <a:schemeClr val="tx1"/>
          </a:solidFill>
        </a:ln>
      </dgm:spPr>
      <dgm:t>
        <a:bodyPr/>
        <a:lstStyle/>
        <a:p>
          <a:pPr algn="ctr"/>
          <a:r>
            <a:rPr lang="en-GB" sz="900" dirty="0">
              <a:solidFill>
                <a:sysClr val="windowText" lastClr="000000"/>
              </a:solidFill>
            </a:rPr>
            <a:t>Identity</a:t>
          </a:r>
        </a:p>
      </dgm:t>
    </dgm:pt>
    <dgm:pt modelId="{20E29315-8FF2-4983-BD62-DFB70499DC59}" type="parTrans" cxnId="{7A8F8D29-095D-448A-A0D2-C969ADCA6A43}">
      <dgm:prSet/>
      <dgm:spPr>
        <a:solidFill>
          <a:srgbClr val="FF0000"/>
        </a:solidFill>
        <a:ln>
          <a:solidFill>
            <a:schemeClr val="tx1"/>
          </a:solidFill>
        </a:ln>
      </dgm:spPr>
      <dgm:t>
        <a:bodyPr/>
        <a:lstStyle/>
        <a:p>
          <a:pPr algn="ctr"/>
          <a:endParaRPr lang="en-GB"/>
        </a:p>
      </dgm:t>
    </dgm:pt>
    <dgm:pt modelId="{E34D6886-E590-4CE5-B2BD-A9F77259BE6A}" type="sibTrans" cxnId="{7A8F8D29-095D-448A-A0D2-C969ADCA6A43}">
      <dgm:prSet/>
      <dgm:spPr/>
      <dgm:t>
        <a:bodyPr/>
        <a:lstStyle/>
        <a:p>
          <a:pPr algn="ctr"/>
          <a:endParaRPr lang="en-GB"/>
        </a:p>
      </dgm:t>
    </dgm:pt>
    <dgm:pt modelId="{AF2B2C1A-6587-45F5-99DA-AB58CF75518A}">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Choice</a:t>
          </a:r>
        </a:p>
      </dgm:t>
    </dgm:pt>
    <dgm:pt modelId="{37048643-142B-4A2F-9411-F90541F4E456}" type="parTrans" cxnId="{2D895D41-A1C6-4712-9150-0A3BF250AFE8}">
      <dgm:prSet/>
      <dgm:spPr>
        <a:solidFill>
          <a:srgbClr val="FF0000"/>
        </a:solidFill>
        <a:ln>
          <a:solidFill>
            <a:schemeClr val="tx1"/>
          </a:solidFill>
        </a:ln>
      </dgm:spPr>
      <dgm:t>
        <a:bodyPr/>
        <a:lstStyle/>
        <a:p>
          <a:pPr algn="ctr"/>
          <a:endParaRPr lang="en-GB"/>
        </a:p>
      </dgm:t>
    </dgm:pt>
    <dgm:pt modelId="{F3F0981C-8564-4BF0-AE08-69D363240C6A}" type="sibTrans" cxnId="{2D895D41-A1C6-4712-9150-0A3BF250AFE8}">
      <dgm:prSet/>
      <dgm:spPr/>
      <dgm:t>
        <a:bodyPr/>
        <a:lstStyle/>
        <a:p>
          <a:pPr algn="ctr"/>
          <a:endParaRPr lang="en-GB"/>
        </a:p>
      </dgm:t>
    </dgm:pt>
    <dgm:pt modelId="{8448B5C1-8A5B-4E20-918F-21B32A1A246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Postmodern</a:t>
          </a:r>
        </a:p>
      </dgm:t>
    </dgm:pt>
    <dgm:pt modelId="{29FDE4FF-81B2-43D6-B9D9-C2B7FFE29526}" type="parTrans" cxnId="{6D43A11C-A789-4155-9226-EE8C8F224336}">
      <dgm:prSet/>
      <dgm:spPr>
        <a:solidFill>
          <a:srgbClr val="FF0000"/>
        </a:solidFill>
        <a:ln>
          <a:solidFill>
            <a:schemeClr val="tx1"/>
          </a:solidFill>
        </a:ln>
      </dgm:spPr>
      <dgm:t>
        <a:bodyPr/>
        <a:lstStyle/>
        <a:p>
          <a:pPr algn="ctr"/>
          <a:endParaRPr lang="en-GB"/>
        </a:p>
      </dgm:t>
    </dgm:pt>
    <dgm:pt modelId="{DA54E7D0-964A-42F5-874D-3B67D9E7F491}" type="sibTrans" cxnId="{6D43A11C-A789-4155-9226-EE8C8F224336}">
      <dgm:prSet/>
      <dgm:spPr/>
      <dgm:t>
        <a:bodyPr/>
        <a:lstStyle/>
        <a:p>
          <a:pPr algn="ctr"/>
          <a:endParaRPr lang="en-GB"/>
        </a:p>
      </dgm:t>
    </dgm:pt>
    <dgm:pt modelId="{A5D011A3-44DD-4769-9376-D11C1BB34F62}">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Shift</a:t>
          </a:r>
        </a:p>
      </dgm:t>
    </dgm:pt>
    <dgm:pt modelId="{6F776704-5340-4A6E-9D8B-875F59E6C706}" type="parTrans" cxnId="{A1CCDCCE-320D-4E56-BB60-519BDC7991D8}">
      <dgm:prSet/>
      <dgm:spPr>
        <a:solidFill>
          <a:srgbClr val="FF0000"/>
        </a:solidFill>
        <a:ln>
          <a:solidFill>
            <a:schemeClr val="tx1"/>
          </a:solidFill>
        </a:ln>
      </dgm:spPr>
      <dgm:t>
        <a:bodyPr/>
        <a:lstStyle/>
        <a:p>
          <a:pPr algn="ctr"/>
          <a:endParaRPr lang="en-GB"/>
        </a:p>
      </dgm:t>
    </dgm:pt>
    <dgm:pt modelId="{A6EAF486-05D5-4480-8F8B-9466DFC02D20}" type="sibTrans" cxnId="{A1CCDCCE-320D-4E56-BB60-519BDC7991D8}">
      <dgm:prSet/>
      <dgm:spPr/>
      <dgm:t>
        <a:bodyPr/>
        <a:lstStyle/>
        <a:p>
          <a:pPr algn="ctr"/>
          <a:endParaRPr lang="en-GB"/>
        </a:p>
      </dgm:t>
    </dgm:pt>
    <dgm:pt modelId="{2ADD6070-AC57-434E-99A3-215DEF035F7E}">
      <dgm:prSet phldrT="[Text]" custT="1"/>
      <dgm:spPr>
        <a:solidFill>
          <a:srgbClr val="FFFF00"/>
        </a:solidFill>
        <a:ln>
          <a:solidFill>
            <a:schemeClr val="tx1"/>
          </a:solidFill>
        </a:ln>
      </dgm:spPr>
      <dgm:t>
        <a:bodyPr/>
        <a:lstStyle/>
        <a:p>
          <a:pPr algn="ctr"/>
          <a:r>
            <a:rPr lang="en-GB" sz="900" dirty="0">
              <a:solidFill>
                <a:sysClr val="windowText" lastClr="000000"/>
              </a:solidFill>
              <a:latin typeface="Comic Sans MS" panose="030F0702030302020204" pitchFamily="66" charset="0"/>
            </a:rPr>
            <a:t>Fragment</a:t>
          </a:r>
        </a:p>
      </dgm:t>
    </dgm:pt>
    <dgm:pt modelId="{E90421A7-F7E5-4953-AEBC-BC3BA4DD32D5}" type="parTrans" cxnId="{475F7960-29E7-4A27-B344-DD2E675B76A6}">
      <dgm:prSet/>
      <dgm:spPr>
        <a:solidFill>
          <a:srgbClr val="FF0000"/>
        </a:solidFill>
        <a:ln>
          <a:solidFill>
            <a:schemeClr val="tx1"/>
          </a:solidFill>
        </a:ln>
      </dgm:spPr>
      <dgm:t>
        <a:bodyPr/>
        <a:lstStyle/>
        <a:p>
          <a:endParaRPr lang="en-GB"/>
        </a:p>
      </dgm:t>
    </dgm:pt>
    <dgm:pt modelId="{C0171052-02F9-4BAD-92CE-37AA3B33B63E}" type="sibTrans" cxnId="{475F7960-29E7-4A27-B344-DD2E675B76A6}">
      <dgm:prSet/>
      <dgm:spPr/>
      <dgm:t>
        <a:bodyPr/>
        <a:lstStyle/>
        <a:p>
          <a:endParaRPr lang="en-GB"/>
        </a:p>
      </dgm:t>
    </dgm:pt>
    <dgm:pt modelId="{B414CDE6-444A-4CBF-9C4E-B1F3E3B6A161}" type="pres">
      <dgm:prSet presAssocID="{D4FFF079-41C0-4976-8C13-31EBFC5ACFC4}" presName="Name0" presStyleCnt="0">
        <dgm:presLayoutVars>
          <dgm:chMax val="1"/>
          <dgm:dir/>
          <dgm:animLvl val="ctr"/>
          <dgm:resizeHandles val="exact"/>
        </dgm:presLayoutVars>
      </dgm:prSet>
      <dgm:spPr/>
    </dgm:pt>
    <dgm:pt modelId="{CE1B567F-DAC4-4E5C-8832-76AE20270C6C}" type="pres">
      <dgm:prSet presAssocID="{644C5C36-EAD2-4BBE-AB6F-F48B0AE46750}" presName="centerShape" presStyleLbl="node0" presStyleIdx="0" presStyleCnt="1" custScaleX="197048" custScaleY="126387"/>
      <dgm:spPr>
        <a:prstGeom prst="cloud">
          <a:avLst/>
        </a:prstGeom>
      </dgm:spPr>
    </dgm:pt>
    <dgm:pt modelId="{3FED7062-EF31-44EF-A3C6-8C3F4280AD7E}" type="pres">
      <dgm:prSet presAssocID="{0574A0C0-869E-45F4-AF24-1AA4D6F71A82}" presName="parTrans" presStyleLbl="sibTrans2D1" presStyleIdx="0" presStyleCnt="9"/>
      <dgm:spPr/>
    </dgm:pt>
    <dgm:pt modelId="{D3229B25-B186-4B98-BE54-581447FBFAC8}" type="pres">
      <dgm:prSet presAssocID="{0574A0C0-869E-45F4-AF24-1AA4D6F71A82}" presName="connectorText" presStyleLbl="sibTrans2D1" presStyleIdx="0" presStyleCnt="9"/>
      <dgm:spPr/>
    </dgm:pt>
    <dgm:pt modelId="{F54DF310-FB7B-4CE5-9572-B8667952027A}" type="pres">
      <dgm:prSet presAssocID="{E5DFC9E0-0823-4605-9F87-905C5E2FD78E}" presName="node" presStyleLbl="node1" presStyleIdx="0" presStyleCnt="9" custScaleX="166567" custRadScaleRad="102658" custRadScaleInc="-39708">
        <dgm:presLayoutVars>
          <dgm:bulletEnabled val="1"/>
        </dgm:presLayoutVars>
      </dgm:prSet>
      <dgm:spPr>
        <a:prstGeom prst="cloud">
          <a:avLst/>
        </a:prstGeom>
      </dgm:spPr>
    </dgm:pt>
    <dgm:pt modelId="{E6FC85B3-0CAD-4807-8272-D52DD9AA9146}" type="pres">
      <dgm:prSet presAssocID="{1E3B8B38-3B03-4846-B143-1729BD8DF754}" presName="parTrans" presStyleLbl="sibTrans2D1" presStyleIdx="1" presStyleCnt="9"/>
      <dgm:spPr/>
    </dgm:pt>
    <dgm:pt modelId="{FC8CAE0C-7855-45B9-8753-5699CDE90403}" type="pres">
      <dgm:prSet presAssocID="{1E3B8B38-3B03-4846-B143-1729BD8DF754}" presName="connectorText" presStyleLbl="sibTrans2D1" presStyleIdx="1" presStyleCnt="9"/>
      <dgm:spPr/>
    </dgm:pt>
    <dgm:pt modelId="{BF2B52BA-3B97-4161-9C98-C76701E8F7C8}" type="pres">
      <dgm:prSet presAssocID="{52476247-8091-41A9-9F5D-03AA423B451F}" presName="node" presStyleLbl="node1" presStyleIdx="1" presStyleCnt="9" custScaleX="199975" custRadScaleRad="118745" custRadScaleInc="22823">
        <dgm:presLayoutVars>
          <dgm:bulletEnabled val="1"/>
        </dgm:presLayoutVars>
      </dgm:prSet>
      <dgm:spPr>
        <a:prstGeom prst="cloud">
          <a:avLst/>
        </a:prstGeom>
      </dgm:spPr>
    </dgm:pt>
    <dgm:pt modelId="{F9E8C0A1-A75A-4548-8141-3C8CA126932E}" type="pres">
      <dgm:prSet presAssocID="{F0517BEB-CC98-4F16-BF2F-C3B548AFC113}" presName="parTrans" presStyleLbl="sibTrans2D1" presStyleIdx="2" presStyleCnt="9"/>
      <dgm:spPr/>
    </dgm:pt>
    <dgm:pt modelId="{DA49D73F-652D-42B7-AB52-2020438B71EC}" type="pres">
      <dgm:prSet presAssocID="{F0517BEB-CC98-4F16-BF2F-C3B548AFC113}" presName="connectorText" presStyleLbl="sibTrans2D1" presStyleIdx="2" presStyleCnt="9"/>
      <dgm:spPr/>
    </dgm:pt>
    <dgm:pt modelId="{6151E702-59F3-4727-8E89-AEE3F24E7592}" type="pres">
      <dgm:prSet presAssocID="{10A8F758-477B-4FB2-BDB2-27379CC62630}" presName="node" presStyleLbl="node1" presStyleIdx="2" presStyleCnt="9" custScaleX="284931" custRadScaleRad="150960" custRadScaleInc="15356">
        <dgm:presLayoutVars>
          <dgm:bulletEnabled val="1"/>
        </dgm:presLayoutVars>
      </dgm:prSet>
      <dgm:spPr>
        <a:prstGeom prst="cloud">
          <a:avLst/>
        </a:prstGeom>
      </dgm:spPr>
    </dgm:pt>
    <dgm:pt modelId="{FA16D3C7-2F63-4A17-9198-B33D291A4B78}" type="pres">
      <dgm:prSet presAssocID="{6C2EA13D-1F61-488F-A8F8-152371EA9122}" presName="parTrans" presStyleLbl="sibTrans2D1" presStyleIdx="3" presStyleCnt="9"/>
      <dgm:spPr/>
    </dgm:pt>
    <dgm:pt modelId="{1983DD5C-6384-45AC-B447-24B1E1BC7D21}" type="pres">
      <dgm:prSet presAssocID="{6C2EA13D-1F61-488F-A8F8-152371EA9122}" presName="connectorText" presStyleLbl="sibTrans2D1" presStyleIdx="3" presStyleCnt="9"/>
      <dgm:spPr/>
    </dgm:pt>
    <dgm:pt modelId="{B3B18658-BB94-4BB2-BA27-27666842FE09}" type="pres">
      <dgm:prSet presAssocID="{A562492A-FD79-47CE-AB13-217DA225AF22}" presName="node" presStyleLbl="node1" presStyleIdx="3" presStyleCnt="9" custScaleX="183674" custRadScaleRad="113841" custRadScaleInc="-43137">
        <dgm:presLayoutVars>
          <dgm:bulletEnabled val="1"/>
        </dgm:presLayoutVars>
      </dgm:prSet>
      <dgm:spPr>
        <a:prstGeom prst="cloud">
          <a:avLst/>
        </a:prstGeom>
      </dgm:spPr>
    </dgm:pt>
    <dgm:pt modelId="{3397DFA3-DF8D-4BDC-903E-606F7CF19EB5}" type="pres">
      <dgm:prSet presAssocID="{37048643-142B-4A2F-9411-F90541F4E456}" presName="parTrans" presStyleLbl="sibTrans2D1" presStyleIdx="4" presStyleCnt="9"/>
      <dgm:spPr/>
    </dgm:pt>
    <dgm:pt modelId="{77957F0B-C6A2-40C1-8C3A-E8E2317348FF}" type="pres">
      <dgm:prSet presAssocID="{37048643-142B-4A2F-9411-F90541F4E456}" presName="connectorText" presStyleLbl="sibTrans2D1" presStyleIdx="4" presStyleCnt="9"/>
      <dgm:spPr/>
    </dgm:pt>
    <dgm:pt modelId="{6DBBEE58-0E68-4B58-8DE3-D7887AF08184}" type="pres">
      <dgm:prSet presAssocID="{AF2B2C1A-6587-45F5-99DA-AB58CF75518A}" presName="node" presStyleLbl="node1" presStyleIdx="4" presStyleCnt="9" custScaleX="148045" custRadScaleRad="111073" custRadScaleInc="-56809">
        <dgm:presLayoutVars>
          <dgm:bulletEnabled val="1"/>
        </dgm:presLayoutVars>
      </dgm:prSet>
      <dgm:spPr>
        <a:prstGeom prst="cloud">
          <a:avLst/>
        </a:prstGeom>
      </dgm:spPr>
    </dgm:pt>
    <dgm:pt modelId="{6D0D04DE-8096-4544-918E-B897EBDF754A}" type="pres">
      <dgm:prSet presAssocID="{29FDE4FF-81B2-43D6-B9D9-C2B7FFE29526}" presName="parTrans" presStyleLbl="sibTrans2D1" presStyleIdx="5" presStyleCnt="9"/>
      <dgm:spPr/>
    </dgm:pt>
    <dgm:pt modelId="{FEEAD5C8-7749-4B7F-B9B3-167580594F25}" type="pres">
      <dgm:prSet presAssocID="{29FDE4FF-81B2-43D6-B9D9-C2B7FFE29526}" presName="connectorText" presStyleLbl="sibTrans2D1" presStyleIdx="5" presStyleCnt="9"/>
      <dgm:spPr/>
    </dgm:pt>
    <dgm:pt modelId="{D2ED657D-F954-438F-82DC-8D3DCA9B06EE}" type="pres">
      <dgm:prSet presAssocID="{8448B5C1-8A5B-4E20-918F-21B32A1A246E}" presName="node" presStyleLbl="node1" presStyleIdx="5" presStyleCnt="9" custScaleX="224167" custRadScaleRad="111896" custRadScaleInc="65819">
        <dgm:presLayoutVars>
          <dgm:bulletEnabled val="1"/>
        </dgm:presLayoutVars>
      </dgm:prSet>
      <dgm:spPr>
        <a:prstGeom prst="cloud">
          <a:avLst/>
        </a:prstGeom>
      </dgm:spPr>
    </dgm:pt>
    <dgm:pt modelId="{3CBCB01D-77E6-4627-950E-E10F878751E5}" type="pres">
      <dgm:prSet presAssocID="{6F776704-5340-4A6E-9D8B-875F59E6C706}" presName="parTrans" presStyleLbl="sibTrans2D1" presStyleIdx="6" presStyleCnt="9"/>
      <dgm:spPr/>
    </dgm:pt>
    <dgm:pt modelId="{F3AEAD18-B0B9-4748-AC58-B31EFC986CAC}" type="pres">
      <dgm:prSet presAssocID="{6F776704-5340-4A6E-9D8B-875F59E6C706}" presName="connectorText" presStyleLbl="sibTrans2D1" presStyleIdx="6" presStyleCnt="9"/>
      <dgm:spPr/>
    </dgm:pt>
    <dgm:pt modelId="{CF85CA5F-892C-41F8-91B0-36000C73F42E}" type="pres">
      <dgm:prSet presAssocID="{A5D011A3-44DD-4769-9376-D11C1BB34F62}" presName="node" presStyleLbl="node1" presStyleIdx="6" presStyleCnt="9" custScaleX="177927" custRadScaleRad="119197" custRadScaleInc="31505">
        <dgm:presLayoutVars>
          <dgm:bulletEnabled val="1"/>
        </dgm:presLayoutVars>
      </dgm:prSet>
      <dgm:spPr>
        <a:prstGeom prst="cloud">
          <a:avLst/>
        </a:prstGeom>
      </dgm:spPr>
    </dgm:pt>
    <dgm:pt modelId="{9B3BE763-9B19-4E43-BEEB-8CE47D1DD434}" type="pres">
      <dgm:prSet presAssocID="{20E29315-8FF2-4983-BD62-DFB70499DC59}" presName="parTrans" presStyleLbl="sibTrans2D1" presStyleIdx="7" presStyleCnt="9"/>
      <dgm:spPr/>
    </dgm:pt>
    <dgm:pt modelId="{25234CFD-6632-46CF-81E3-94FDA957EF64}" type="pres">
      <dgm:prSet presAssocID="{20E29315-8FF2-4983-BD62-DFB70499DC59}" presName="connectorText" presStyleLbl="sibTrans2D1" presStyleIdx="7" presStyleCnt="9"/>
      <dgm:spPr/>
    </dgm:pt>
    <dgm:pt modelId="{D30FBD24-B49C-42F5-B5A5-C3C67920E5FE}" type="pres">
      <dgm:prSet presAssocID="{3441681F-134A-4396-888C-314552FA931C}" presName="node" presStyleLbl="node1" presStyleIdx="7" presStyleCnt="9" custScaleX="132006" custRadScaleRad="123515" custRadScaleInc="-16115">
        <dgm:presLayoutVars>
          <dgm:bulletEnabled val="1"/>
        </dgm:presLayoutVars>
      </dgm:prSet>
      <dgm:spPr>
        <a:prstGeom prst="cloud">
          <a:avLst/>
        </a:prstGeom>
      </dgm:spPr>
    </dgm:pt>
    <dgm:pt modelId="{8BBFA712-CF31-481C-ACD9-AD1E2A1C4AD8}" type="pres">
      <dgm:prSet presAssocID="{E90421A7-F7E5-4953-AEBC-BC3BA4DD32D5}" presName="parTrans" presStyleLbl="sibTrans2D1" presStyleIdx="8" presStyleCnt="9"/>
      <dgm:spPr/>
    </dgm:pt>
    <dgm:pt modelId="{62499D7A-1574-48B8-B7B1-766373A747A2}" type="pres">
      <dgm:prSet presAssocID="{E90421A7-F7E5-4953-AEBC-BC3BA4DD32D5}" presName="connectorText" presStyleLbl="sibTrans2D1" presStyleIdx="8" presStyleCnt="9"/>
      <dgm:spPr/>
    </dgm:pt>
    <dgm:pt modelId="{476C9FC5-9EBC-4053-AC1F-54E791254450}" type="pres">
      <dgm:prSet presAssocID="{2ADD6070-AC57-434E-99A3-215DEF035F7E}" presName="node" presStyleLbl="node1" presStyleIdx="8" presStyleCnt="9" custScaleX="196928" custRadScaleRad="136357" custRadScaleInc="-82121">
        <dgm:presLayoutVars>
          <dgm:bulletEnabled val="1"/>
        </dgm:presLayoutVars>
      </dgm:prSet>
      <dgm:spPr>
        <a:prstGeom prst="cloud">
          <a:avLst/>
        </a:prstGeom>
      </dgm:spPr>
    </dgm:pt>
  </dgm:ptLst>
  <dgm:cxnLst>
    <dgm:cxn modelId="{D5948408-9726-4B6F-9C99-A1B8E0AFA6D6}" srcId="{644C5C36-EAD2-4BBE-AB6F-F48B0AE46750}" destId="{52476247-8091-41A9-9F5D-03AA423B451F}" srcOrd="1" destOrd="0" parTransId="{1E3B8B38-3B03-4846-B143-1729BD8DF754}" sibTransId="{3EAD9F0C-442C-4896-BB62-5DF34341B4AA}"/>
    <dgm:cxn modelId="{47D05B0C-C6CE-4D97-AB6D-E3F49AC82FE0}" type="presOf" srcId="{6C2EA13D-1F61-488F-A8F8-152371EA9122}" destId="{FA16D3C7-2F63-4A17-9198-B33D291A4B78}" srcOrd="0" destOrd="0" presId="urn:microsoft.com/office/officeart/2005/8/layout/radial5"/>
    <dgm:cxn modelId="{6D43A11C-A789-4155-9226-EE8C8F224336}" srcId="{644C5C36-EAD2-4BBE-AB6F-F48B0AE46750}" destId="{8448B5C1-8A5B-4E20-918F-21B32A1A246E}" srcOrd="5" destOrd="0" parTransId="{29FDE4FF-81B2-43D6-B9D9-C2B7FFE29526}" sibTransId="{DA54E7D0-964A-42F5-874D-3B67D9E7F491}"/>
    <dgm:cxn modelId="{51C9B921-B179-427E-B337-C6F606BD065F}" type="presOf" srcId="{3441681F-134A-4396-888C-314552FA931C}" destId="{D30FBD24-B49C-42F5-B5A5-C3C67920E5FE}" srcOrd="0" destOrd="0" presId="urn:microsoft.com/office/officeart/2005/8/layout/radial5"/>
    <dgm:cxn modelId="{7A8F8D29-095D-448A-A0D2-C969ADCA6A43}" srcId="{644C5C36-EAD2-4BBE-AB6F-F48B0AE46750}" destId="{3441681F-134A-4396-888C-314552FA931C}" srcOrd="7" destOrd="0" parTransId="{20E29315-8FF2-4983-BD62-DFB70499DC59}" sibTransId="{E34D6886-E590-4CE5-B2BD-A9F77259BE6A}"/>
    <dgm:cxn modelId="{BCCC1734-3DFB-44B2-8547-A9C35D3502C8}" srcId="{D4FFF079-41C0-4976-8C13-31EBFC5ACFC4}" destId="{644C5C36-EAD2-4BBE-AB6F-F48B0AE46750}" srcOrd="0" destOrd="0" parTransId="{EE79974B-380A-4BF2-B4B9-88192204E94E}" sibTransId="{1D27394C-DA15-4A3B-894D-EF98723DD831}"/>
    <dgm:cxn modelId="{6139AC36-3707-4DD3-A7AF-F97996C47C00}" srcId="{644C5C36-EAD2-4BBE-AB6F-F48B0AE46750}" destId="{E5DFC9E0-0823-4605-9F87-905C5E2FD78E}" srcOrd="0" destOrd="0" parTransId="{0574A0C0-869E-45F4-AF24-1AA4D6F71A82}" sibTransId="{8A6E8E52-F6DE-4AB4-9609-7CEB594403E8}"/>
    <dgm:cxn modelId="{7891A15B-31E1-4FAA-A356-A1D7759F74A7}" type="presOf" srcId="{10A8F758-477B-4FB2-BDB2-27379CC62630}" destId="{6151E702-59F3-4727-8E89-AEE3F24E7592}" srcOrd="0" destOrd="0" presId="urn:microsoft.com/office/officeart/2005/8/layout/radial5"/>
    <dgm:cxn modelId="{475F7960-29E7-4A27-B344-DD2E675B76A6}" srcId="{644C5C36-EAD2-4BBE-AB6F-F48B0AE46750}" destId="{2ADD6070-AC57-434E-99A3-215DEF035F7E}" srcOrd="8" destOrd="0" parTransId="{E90421A7-F7E5-4953-AEBC-BC3BA4DD32D5}" sibTransId="{C0171052-02F9-4BAD-92CE-37AA3B33B63E}"/>
    <dgm:cxn modelId="{2D895D41-A1C6-4712-9150-0A3BF250AFE8}" srcId="{644C5C36-EAD2-4BBE-AB6F-F48B0AE46750}" destId="{AF2B2C1A-6587-45F5-99DA-AB58CF75518A}" srcOrd="4" destOrd="0" parTransId="{37048643-142B-4A2F-9411-F90541F4E456}" sibTransId="{F3F0981C-8564-4BF0-AE08-69D363240C6A}"/>
    <dgm:cxn modelId="{16BE0644-D438-4367-A258-1745208BECB1}" type="presOf" srcId="{A562492A-FD79-47CE-AB13-217DA225AF22}" destId="{B3B18658-BB94-4BB2-BA27-27666842FE09}" srcOrd="0" destOrd="0" presId="urn:microsoft.com/office/officeart/2005/8/layout/radial5"/>
    <dgm:cxn modelId="{33AE8664-4C0D-4E0F-A157-E9DD66071620}" type="presOf" srcId="{29FDE4FF-81B2-43D6-B9D9-C2B7FFE29526}" destId="{6D0D04DE-8096-4544-918E-B897EBDF754A}" srcOrd="0" destOrd="0" presId="urn:microsoft.com/office/officeart/2005/8/layout/radial5"/>
    <dgm:cxn modelId="{CDA5204F-6B23-4135-8A61-2F7E8960A769}" type="presOf" srcId="{20E29315-8FF2-4983-BD62-DFB70499DC59}" destId="{9B3BE763-9B19-4E43-BEEB-8CE47D1DD434}" srcOrd="0" destOrd="0" presId="urn:microsoft.com/office/officeart/2005/8/layout/radial5"/>
    <dgm:cxn modelId="{EEC93975-1CFB-4B78-BE5E-82F799EC24CE}" type="presOf" srcId="{52476247-8091-41A9-9F5D-03AA423B451F}" destId="{BF2B52BA-3B97-4161-9C98-C76701E8F7C8}" srcOrd="0" destOrd="0" presId="urn:microsoft.com/office/officeart/2005/8/layout/radial5"/>
    <dgm:cxn modelId="{922BD177-E6A5-4E32-B6C9-B606210F1AB1}" type="presOf" srcId="{0574A0C0-869E-45F4-AF24-1AA4D6F71A82}" destId="{D3229B25-B186-4B98-BE54-581447FBFAC8}" srcOrd="1" destOrd="0" presId="urn:microsoft.com/office/officeart/2005/8/layout/radial5"/>
    <dgm:cxn modelId="{9DB1757C-272F-453A-B08D-3FA514BEAFE2}" type="presOf" srcId="{37048643-142B-4A2F-9411-F90541F4E456}" destId="{77957F0B-C6A2-40C1-8C3A-E8E2317348FF}" srcOrd="1" destOrd="0" presId="urn:microsoft.com/office/officeart/2005/8/layout/radial5"/>
    <dgm:cxn modelId="{D7AD1E82-A362-4361-B574-95B1C84B34A3}" type="presOf" srcId="{D4FFF079-41C0-4976-8C13-31EBFC5ACFC4}" destId="{B414CDE6-444A-4CBF-9C4E-B1F3E3B6A161}" srcOrd="0" destOrd="0" presId="urn:microsoft.com/office/officeart/2005/8/layout/radial5"/>
    <dgm:cxn modelId="{02B0CC85-7C49-480B-A25A-158CFC891750}" type="presOf" srcId="{20E29315-8FF2-4983-BD62-DFB70499DC59}" destId="{25234CFD-6632-46CF-81E3-94FDA957EF64}" srcOrd="1" destOrd="0" presId="urn:microsoft.com/office/officeart/2005/8/layout/radial5"/>
    <dgm:cxn modelId="{A78B928F-CFA2-4AF3-9C4D-1117F52C072F}" type="presOf" srcId="{2ADD6070-AC57-434E-99A3-215DEF035F7E}" destId="{476C9FC5-9EBC-4053-AC1F-54E791254450}" srcOrd="0" destOrd="0" presId="urn:microsoft.com/office/officeart/2005/8/layout/radial5"/>
    <dgm:cxn modelId="{E18D3C97-BD91-47D4-A5DC-FBBA5D61F637}" type="presOf" srcId="{6F776704-5340-4A6E-9D8B-875F59E6C706}" destId="{3CBCB01D-77E6-4627-950E-E10F878751E5}" srcOrd="0" destOrd="0" presId="urn:microsoft.com/office/officeart/2005/8/layout/radial5"/>
    <dgm:cxn modelId="{192E629A-BD0E-41ED-A19F-12097B386E10}" type="presOf" srcId="{8448B5C1-8A5B-4E20-918F-21B32A1A246E}" destId="{D2ED657D-F954-438F-82DC-8D3DCA9B06EE}" srcOrd="0" destOrd="0" presId="urn:microsoft.com/office/officeart/2005/8/layout/radial5"/>
    <dgm:cxn modelId="{90745EA0-FB7D-4B68-92E1-125AFC600B97}" type="presOf" srcId="{E90421A7-F7E5-4953-AEBC-BC3BA4DD32D5}" destId="{8BBFA712-CF31-481C-ACD9-AD1E2A1C4AD8}" srcOrd="0" destOrd="0" presId="urn:microsoft.com/office/officeart/2005/8/layout/radial5"/>
    <dgm:cxn modelId="{7E041EA7-A3C1-4246-88E0-B99B6A25CAD8}" type="presOf" srcId="{E5DFC9E0-0823-4605-9F87-905C5E2FD78E}" destId="{F54DF310-FB7B-4CE5-9572-B8667952027A}" srcOrd="0" destOrd="0" presId="urn:microsoft.com/office/officeart/2005/8/layout/radial5"/>
    <dgm:cxn modelId="{939443AD-B8CD-406B-BD25-3CBB6F8FAAA5}" type="presOf" srcId="{644C5C36-EAD2-4BBE-AB6F-F48B0AE46750}" destId="{CE1B567F-DAC4-4E5C-8832-76AE20270C6C}" srcOrd="0" destOrd="0" presId="urn:microsoft.com/office/officeart/2005/8/layout/radial5"/>
    <dgm:cxn modelId="{3BC243B3-4E5D-449E-88FC-0090DBE77D1E}" type="presOf" srcId="{AF2B2C1A-6587-45F5-99DA-AB58CF75518A}" destId="{6DBBEE58-0E68-4B58-8DE3-D7887AF08184}" srcOrd="0" destOrd="0" presId="urn:microsoft.com/office/officeart/2005/8/layout/radial5"/>
    <dgm:cxn modelId="{76D05BB5-F28E-44E2-A13C-91008E5E9584}" type="presOf" srcId="{1E3B8B38-3B03-4846-B143-1729BD8DF754}" destId="{E6FC85B3-0CAD-4807-8272-D52DD9AA9146}" srcOrd="0" destOrd="0" presId="urn:microsoft.com/office/officeart/2005/8/layout/radial5"/>
    <dgm:cxn modelId="{7CFD64B9-8A9D-4D22-94C3-0C693D010902}" type="presOf" srcId="{0574A0C0-869E-45F4-AF24-1AA4D6F71A82}" destId="{3FED7062-EF31-44EF-A3C6-8C3F4280AD7E}" srcOrd="0" destOrd="0" presId="urn:microsoft.com/office/officeart/2005/8/layout/radial5"/>
    <dgm:cxn modelId="{9EDE2CBC-E066-4324-9885-E8E4535B21ED}" type="presOf" srcId="{6F776704-5340-4A6E-9D8B-875F59E6C706}" destId="{F3AEAD18-B0B9-4748-AC58-B31EFC986CAC}" srcOrd="1" destOrd="0" presId="urn:microsoft.com/office/officeart/2005/8/layout/radial5"/>
    <dgm:cxn modelId="{C9D061C6-5908-4C69-9EB1-34537884DF67}" type="presOf" srcId="{37048643-142B-4A2F-9411-F90541F4E456}" destId="{3397DFA3-DF8D-4BDC-903E-606F7CF19EB5}" srcOrd="0" destOrd="0" presId="urn:microsoft.com/office/officeart/2005/8/layout/radial5"/>
    <dgm:cxn modelId="{EB387DCA-36A0-4DFD-BAD1-58582DCE5D7B}" type="presOf" srcId="{E90421A7-F7E5-4953-AEBC-BC3BA4DD32D5}" destId="{62499D7A-1574-48B8-B7B1-766373A747A2}" srcOrd="1" destOrd="0" presId="urn:microsoft.com/office/officeart/2005/8/layout/radial5"/>
    <dgm:cxn modelId="{A1CCDCCE-320D-4E56-BB60-519BDC7991D8}" srcId="{644C5C36-EAD2-4BBE-AB6F-F48B0AE46750}" destId="{A5D011A3-44DD-4769-9376-D11C1BB34F62}" srcOrd="6" destOrd="0" parTransId="{6F776704-5340-4A6E-9D8B-875F59E6C706}" sibTransId="{A6EAF486-05D5-4480-8F8B-9466DFC02D20}"/>
    <dgm:cxn modelId="{47D4CFCF-DC79-4FCB-80C9-AB54398B198B}" type="presOf" srcId="{A5D011A3-44DD-4769-9376-D11C1BB34F62}" destId="{CF85CA5F-892C-41F8-91B0-36000C73F42E}" srcOrd="0" destOrd="0" presId="urn:microsoft.com/office/officeart/2005/8/layout/radial5"/>
    <dgm:cxn modelId="{143A45DD-B5E2-4FC6-BE3A-9B7C28FCA227}" srcId="{644C5C36-EAD2-4BBE-AB6F-F48B0AE46750}" destId="{A562492A-FD79-47CE-AB13-217DA225AF22}" srcOrd="3" destOrd="0" parTransId="{6C2EA13D-1F61-488F-A8F8-152371EA9122}" sibTransId="{6134FB6D-13F0-4EE5-8BCE-439116F77FB0}"/>
    <dgm:cxn modelId="{A0296AE3-D92D-46AF-828A-38CCC9967E07}" type="presOf" srcId="{F0517BEB-CC98-4F16-BF2F-C3B548AFC113}" destId="{DA49D73F-652D-42B7-AB52-2020438B71EC}" srcOrd="1" destOrd="0" presId="urn:microsoft.com/office/officeart/2005/8/layout/radial5"/>
    <dgm:cxn modelId="{234481E5-7355-4FB3-BE4B-FD4A6AD2048D}" type="presOf" srcId="{29FDE4FF-81B2-43D6-B9D9-C2B7FFE29526}" destId="{FEEAD5C8-7749-4B7F-B9B3-167580594F25}" srcOrd="1" destOrd="0" presId="urn:microsoft.com/office/officeart/2005/8/layout/radial5"/>
    <dgm:cxn modelId="{5363E2E9-F806-4711-97A5-2DAABFF865F1}" srcId="{644C5C36-EAD2-4BBE-AB6F-F48B0AE46750}" destId="{10A8F758-477B-4FB2-BDB2-27379CC62630}" srcOrd="2" destOrd="0" parTransId="{F0517BEB-CC98-4F16-BF2F-C3B548AFC113}" sibTransId="{FC0D0106-245E-46FE-B355-7C7E715E5A09}"/>
    <dgm:cxn modelId="{90EFBCF1-B369-42A3-8EBA-8EF2A5CDC48D}" type="presOf" srcId="{F0517BEB-CC98-4F16-BF2F-C3B548AFC113}" destId="{F9E8C0A1-A75A-4548-8141-3C8CA126932E}" srcOrd="0" destOrd="0" presId="urn:microsoft.com/office/officeart/2005/8/layout/radial5"/>
    <dgm:cxn modelId="{D6982FF2-852D-43C6-B1AA-C46CD4622149}" type="presOf" srcId="{6C2EA13D-1F61-488F-A8F8-152371EA9122}" destId="{1983DD5C-6384-45AC-B447-24B1E1BC7D21}" srcOrd="1" destOrd="0" presId="urn:microsoft.com/office/officeart/2005/8/layout/radial5"/>
    <dgm:cxn modelId="{3D6F61FD-6837-408D-B041-E787A3BD64B6}" type="presOf" srcId="{1E3B8B38-3B03-4846-B143-1729BD8DF754}" destId="{FC8CAE0C-7855-45B9-8753-5699CDE90403}" srcOrd="1" destOrd="0" presId="urn:microsoft.com/office/officeart/2005/8/layout/radial5"/>
    <dgm:cxn modelId="{51082EE3-0507-4C20-AF19-2E0EC1A693C7}" type="presParOf" srcId="{B414CDE6-444A-4CBF-9C4E-B1F3E3B6A161}" destId="{CE1B567F-DAC4-4E5C-8832-76AE20270C6C}" srcOrd="0" destOrd="0" presId="urn:microsoft.com/office/officeart/2005/8/layout/radial5"/>
    <dgm:cxn modelId="{96AD56C2-A20F-465B-A47C-8908993A22F6}" type="presParOf" srcId="{B414CDE6-444A-4CBF-9C4E-B1F3E3B6A161}" destId="{3FED7062-EF31-44EF-A3C6-8C3F4280AD7E}" srcOrd="1" destOrd="0" presId="urn:microsoft.com/office/officeart/2005/8/layout/radial5"/>
    <dgm:cxn modelId="{5F7D2DB3-4DFD-4C90-B592-89B9B4BA4987}" type="presParOf" srcId="{3FED7062-EF31-44EF-A3C6-8C3F4280AD7E}" destId="{D3229B25-B186-4B98-BE54-581447FBFAC8}" srcOrd="0" destOrd="0" presId="urn:microsoft.com/office/officeart/2005/8/layout/radial5"/>
    <dgm:cxn modelId="{BE4E7D6D-BAEA-48FC-A4E2-3AE9AF92D9EE}" type="presParOf" srcId="{B414CDE6-444A-4CBF-9C4E-B1F3E3B6A161}" destId="{F54DF310-FB7B-4CE5-9572-B8667952027A}" srcOrd="2" destOrd="0" presId="urn:microsoft.com/office/officeart/2005/8/layout/radial5"/>
    <dgm:cxn modelId="{F61AD973-3994-4B4B-BE70-7DC2E4D6413A}" type="presParOf" srcId="{B414CDE6-444A-4CBF-9C4E-B1F3E3B6A161}" destId="{E6FC85B3-0CAD-4807-8272-D52DD9AA9146}" srcOrd="3" destOrd="0" presId="urn:microsoft.com/office/officeart/2005/8/layout/radial5"/>
    <dgm:cxn modelId="{AE04019D-E72C-4DE6-BDC8-7CB779225DBB}" type="presParOf" srcId="{E6FC85B3-0CAD-4807-8272-D52DD9AA9146}" destId="{FC8CAE0C-7855-45B9-8753-5699CDE90403}" srcOrd="0" destOrd="0" presId="urn:microsoft.com/office/officeart/2005/8/layout/radial5"/>
    <dgm:cxn modelId="{86EE96A4-D5BC-435B-8706-F9F17386F224}" type="presParOf" srcId="{B414CDE6-444A-4CBF-9C4E-B1F3E3B6A161}" destId="{BF2B52BA-3B97-4161-9C98-C76701E8F7C8}" srcOrd="4" destOrd="0" presId="urn:microsoft.com/office/officeart/2005/8/layout/radial5"/>
    <dgm:cxn modelId="{7FCA243A-3C0B-4CC9-BE9A-7C44E15173FE}" type="presParOf" srcId="{B414CDE6-444A-4CBF-9C4E-B1F3E3B6A161}" destId="{F9E8C0A1-A75A-4548-8141-3C8CA126932E}" srcOrd="5" destOrd="0" presId="urn:microsoft.com/office/officeart/2005/8/layout/radial5"/>
    <dgm:cxn modelId="{95E913D1-FA18-495B-B9DE-74C31A467655}" type="presParOf" srcId="{F9E8C0A1-A75A-4548-8141-3C8CA126932E}" destId="{DA49D73F-652D-42B7-AB52-2020438B71EC}" srcOrd="0" destOrd="0" presId="urn:microsoft.com/office/officeart/2005/8/layout/radial5"/>
    <dgm:cxn modelId="{A4132863-CE33-40B6-BFF5-2688D44D29F4}" type="presParOf" srcId="{B414CDE6-444A-4CBF-9C4E-B1F3E3B6A161}" destId="{6151E702-59F3-4727-8E89-AEE3F24E7592}" srcOrd="6" destOrd="0" presId="urn:microsoft.com/office/officeart/2005/8/layout/radial5"/>
    <dgm:cxn modelId="{1918C3A1-08BF-4978-8820-E882ADFBFB46}" type="presParOf" srcId="{B414CDE6-444A-4CBF-9C4E-B1F3E3B6A161}" destId="{FA16D3C7-2F63-4A17-9198-B33D291A4B78}" srcOrd="7" destOrd="0" presId="urn:microsoft.com/office/officeart/2005/8/layout/radial5"/>
    <dgm:cxn modelId="{BE8EAC32-2F97-4856-ACCD-67F8B1D93F03}" type="presParOf" srcId="{FA16D3C7-2F63-4A17-9198-B33D291A4B78}" destId="{1983DD5C-6384-45AC-B447-24B1E1BC7D21}" srcOrd="0" destOrd="0" presId="urn:microsoft.com/office/officeart/2005/8/layout/radial5"/>
    <dgm:cxn modelId="{C5708B4E-48A3-41FD-9CF3-D913C63A1A5C}" type="presParOf" srcId="{B414CDE6-444A-4CBF-9C4E-B1F3E3B6A161}" destId="{B3B18658-BB94-4BB2-BA27-27666842FE09}" srcOrd="8" destOrd="0" presId="urn:microsoft.com/office/officeart/2005/8/layout/radial5"/>
    <dgm:cxn modelId="{77C53C72-2F89-49FC-BC17-4669C2A114F7}" type="presParOf" srcId="{B414CDE6-444A-4CBF-9C4E-B1F3E3B6A161}" destId="{3397DFA3-DF8D-4BDC-903E-606F7CF19EB5}" srcOrd="9" destOrd="0" presId="urn:microsoft.com/office/officeart/2005/8/layout/radial5"/>
    <dgm:cxn modelId="{2115A967-BAAB-452B-84E1-153007C43629}" type="presParOf" srcId="{3397DFA3-DF8D-4BDC-903E-606F7CF19EB5}" destId="{77957F0B-C6A2-40C1-8C3A-E8E2317348FF}" srcOrd="0" destOrd="0" presId="urn:microsoft.com/office/officeart/2005/8/layout/radial5"/>
    <dgm:cxn modelId="{0BAD05B1-BA68-44E6-A8F3-BFF21713DD0B}" type="presParOf" srcId="{B414CDE6-444A-4CBF-9C4E-B1F3E3B6A161}" destId="{6DBBEE58-0E68-4B58-8DE3-D7887AF08184}" srcOrd="10" destOrd="0" presId="urn:microsoft.com/office/officeart/2005/8/layout/radial5"/>
    <dgm:cxn modelId="{66340FC4-6024-4037-A565-EF48F0A2C5E5}" type="presParOf" srcId="{B414CDE6-444A-4CBF-9C4E-B1F3E3B6A161}" destId="{6D0D04DE-8096-4544-918E-B897EBDF754A}" srcOrd="11" destOrd="0" presId="urn:microsoft.com/office/officeart/2005/8/layout/radial5"/>
    <dgm:cxn modelId="{0A8B21ED-DA37-4B0C-9D59-84A55C94C40C}" type="presParOf" srcId="{6D0D04DE-8096-4544-918E-B897EBDF754A}" destId="{FEEAD5C8-7749-4B7F-B9B3-167580594F25}" srcOrd="0" destOrd="0" presId="urn:microsoft.com/office/officeart/2005/8/layout/radial5"/>
    <dgm:cxn modelId="{63B04A03-93F9-4BF7-ADC9-BB32AA52B1AA}" type="presParOf" srcId="{B414CDE6-444A-4CBF-9C4E-B1F3E3B6A161}" destId="{D2ED657D-F954-438F-82DC-8D3DCA9B06EE}" srcOrd="12" destOrd="0" presId="urn:microsoft.com/office/officeart/2005/8/layout/radial5"/>
    <dgm:cxn modelId="{C6A28100-17D0-4751-BCE3-7B9A16C66B55}" type="presParOf" srcId="{B414CDE6-444A-4CBF-9C4E-B1F3E3B6A161}" destId="{3CBCB01D-77E6-4627-950E-E10F878751E5}" srcOrd="13" destOrd="0" presId="urn:microsoft.com/office/officeart/2005/8/layout/radial5"/>
    <dgm:cxn modelId="{B4A0D5CA-049F-47BF-89F5-E0E802D13018}" type="presParOf" srcId="{3CBCB01D-77E6-4627-950E-E10F878751E5}" destId="{F3AEAD18-B0B9-4748-AC58-B31EFC986CAC}" srcOrd="0" destOrd="0" presId="urn:microsoft.com/office/officeart/2005/8/layout/radial5"/>
    <dgm:cxn modelId="{AC88DC2C-521E-420F-90E1-29812175E17A}" type="presParOf" srcId="{B414CDE6-444A-4CBF-9C4E-B1F3E3B6A161}" destId="{CF85CA5F-892C-41F8-91B0-36000C73F42E}" srcOrd="14" destOrd="0" presId="urn:microsoft.com/office/officeart/2005/8/layout/radial5"/>
    <dgm:cxn modelId="{F8FBEE02-3B05-4B74-93EA-72D674752196}" type="presParOf" srcId="{B414CDE6-444A-4CBF-9C4E-B1F3E3B6A161}" destId="{9B3BE763-9B19-4E43-BEEB-8CE47D1DD434}" srcOrd="15" destOrd="0" presId="urn:microsoft.com/office/officeart/2005/8/layout/radial5"/>
    <dgm:cxn modelId="{5BDA1041-6B4F-4200-930A-424D1469891E}" type="presParOf" srcId="{9B3BE763-9B19-4E43-BEEB-8CE47D1DD434}" destId="{25234CFD-6632-46CF-81E3-94FDA957EF64}" srcOrd="0" destOrd="0" presId="urn:microsoft.com/office/officeart/2005/8/layout/radial5"/>
    <dgm:cxn modelId="{AFF50313-CE18-4F75-9251-0BEF59BF45EB}" type="presParOf" srcId="{B414CDE6-444A-4CBF-9C4E-B1F3E3B6A161}" destId="{D30FBD24-B49C-42F5-B5A5-C3C67920E5FE}" srcOrd="16" destOrd="0" presId="urn:microsoft.com/office/officeart/2005/8/layout/radial5"/>
    <dgm:cxn modelId="{A0826CDF-42FE-4D3E-BCCD-980C6ACF00EF}" type="presParOf" srcId="{B414CDE6-444A-4CBF-9C4E-B1F3E3B6A161}" destId="{8BBFA712-CF31-481C-ACD9-AD1E2A1C4AD8}" srcOrd="17" destOrd="0" presId="urn:microsoft.com/office/officeart/2005/8/layout/radial5"/>
    <dgm:cxn modelId="{AB70F610-82C1-4DE5-89FA-A03D861F8DBA}" type="presParOf" srcId="{8BBFA712-CF31-481C-ACD9-AD1E2A1C4AD8}" destId="{62499D7A-1574-48B8-B7B1-766373A747A2}" srcOrd="0" destOrd="0" presId="urn:microsoft.com/office/officeart/2005/8/layout/radial5"/>
    <dgm:cxn modelId="{DF455B2D-0754-47AC-9512-D6D5D2EF9E16}" type="presParOf" srcId="{B414CDE6-444A-4CBF-9C4E-B1F3E3B6A161}" destId="{476C9FC5-9EBC-4053-AC1F-54E791254450}"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D83AF0-0DCC-46FB-B224-3BD17A2A04D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C8CF1F7-1993-42DD-915A-2EB921DCFDBA}">
      <dgm:prSet phldrT="[Text]" custT="1"/>
      <dgm:spPr>
        <a:solidFill>
          <a:srgbClr val="FFFF00"/>
        </a:solidFill>
        <a:ln>
          <a:solidFill>
            <a:schemeClr val="tx1"/>
          </a:solidFill>
        </a:ln>
      </dgm:spPr>
      <dgm:t>
        <a:bodyPr/>
        <a:lstStyle/>
        <a:p>
          <a:r>
            <a:rPr lang="en-GB" sz="1100" dirty="0">
              <a:solidFill>
                <a:srgbClr val="002060"/>
              </a:solidFill>
              <a:latin typeface="Comic Sans MS" panose="030F0702030302020204" pitchFamily="66" charset="0"/>
            </a:rPr>
            <a:t>Conflict and Change</a:t>
          </a:r>
        </a:p>
      </dgm:t>
    </dgm:pt>
    <dgm:pt modelId="{47C19FB8-A986-4836-857B-4440D7C5AAC1}" type="parTrans" cxnId="{73913C31-8253-4253-89DD-792F9996C4EA}">
      <dgm:prSet/>
      <dgm:spPr/>
      <dgm:t>
        <a:bodyPr/>
        <a:lstStyle/>
        <a:p>
          <a:endParaRPr lang="en-GB"/>
        </a:p>
      </dgm:t>
    </dgm:pt>
    <dgm:pt modelId="{560D6BE6-1A18-48B0-9CD5-63F44506A601}" type="sibTrans" cxnId="{73913C31-8253-4253-89DD-792F9996C4EA}">
      <dgm:prSet/>
      <dgm:spPr/>
      <dgm:t>
        <a:bodyPr/>
        <a:lstStyle/>
        <a:p>
          <a:endParaRPr lang="en-GB"/>
        </a:p>
      </dgm:t>
    </dgm:pt>
    <dgm:pt modelId="{1D20012A-77FF-461D-91F7-672C1EF07BE0}">
      <dgm:prSet phldrT="[Tex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dgm:spPr>
      <dgm:t>
        <a:bodyPr/>
        <a:lstStyle/>
        <a:p>
          <a:r>
            <a:rPr lang="en-GB" sz="1100" dirty="0">
              <a:solidFill>
                <a:srgbClr val="002060"/>
              </a:solidFill>
              <a:latin typeface="Comic Sans MS" panose="030F0702030302020204" pitchFamily="66" charset="0"/>
            </a:rPr>
            <a:t>Sharing Information</a:t>
          </a:r>
        </a:p>
      </dgm:t>
    </dgm:pt>
    <dgm:pt modelId="{9B2B0903-FEC6-4E91-ACFA-38B48F7A8114}" type="parTrans" cxnId="{CE4D7FC0-2E95-412A-9DCB-7DA3098A5410}">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dgm:spPr>
      <dgm:t>
        <a:bodyPr/>
        <a:lstStyle/>
        <a:p>
          <a:endParaRPr lang="en-GB"/>
        </a:p>
      </dgm:t>
    </dgm:pt>
    <dgm:pt modelId="{7C232A72-60A3-4EA2-A2BE-B70B84BE7807}" type="sibTrans" cxnId="{CE4D7FC0-2E95-412A-9DCB-7DA3098A5410}">
      <dgm:prSet/>
      <dgm:spPr/>
      <dgm:t>
        <a:bodyPr/>
        <a:lstStyle/>
        <a:p>
          <a:endParaRPr lang="en-GB"/>
        </a:p>
      </dgm:t>
    </dgm:pt>
    <dgm:pt modelId="{CDBAB966-2862-46F4-B414-D15593F3D68F}">
      <dgm:prSet phldrT="[Text]" custT="1"/>
      <dgm:spPr>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solidFill>
            <a:schemeClr val="tx1"/>
          </a:solidFill>
        </a:ln>
      </dgm:spPr>
      <dgm:t>
        <a:bodyPr/>
        <a:lstStyle/>
        <a:p>
          <a:r>
            <a:rPr lang="en-GB" sz="1100" dirty="0">
              <a:solidFill>
                <a:srgbClr val="002060"/>
              </a:solidFill>
              <a:latin typeface="Comic Sans MS" panose="030F0702030302020204" pitchFamily="66" charset="0"/>
            </a:rPr>
            <a:t>Social Movements</a:t>
          </a:r>
        </a:p>
      </dgm:t>
    </dgm:pt>
    <dgm:pt modelId="{FAA37ABB-F635-4C2D-AF2E-9117AE46DECE}" type="parTrans" cxnId="{7B951CD8-4024-4C39-BE1A-CF5EBAFC2F83}">
      <dgm:prSet/>
      <dgm:spPr>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solidFill>
            <a:schemeClr val="tx1"/>
          </a:solidFill>
        </a:ln>
      </dgm:spPr>
      <dgm:t>
        <a:bodyPr/>
        <a:lstStyle/>
        <a:p>
          <a:endParaRPr lang="en-GB"/>
        </a:p>
      </dgm:t>
    </dgm:pt>
    <dgm:pt modelId="{60B52E26-1AFB-4982-9979-028585DB51C8}" type="sibTrans" cxnId="{7B951CD8-4024-4C39-BE1A-CF5EBAFC2F83}">
      <dgm:prSet/>
      <dgm:spPr/>
      <dgm:t>
        <a:bodyPr/>
        <a:lstStyle/>
        <a:p>
          <a:endParaRPr lang="en-GB"/>
        </a:p>
      </dgm:t>
    </dgm:pt>
    <dgm:pt modelId="{26360CF4-382B-45B9-9506-96CE2FC86ADD}">
      <dgm:prSet phldrT="[Tex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chemeClr val="tx1"/>
          </a:solidFill>
        </a:ln>
      </dgm:spPr>
      <dgm:t>
        <a:bodyPr/>
        <a:lstStyle/>
        <a:p>
          <a:r>
            <a:rPr lang="en-GB" sz="1000" dirty="0">
              <a:solidFill>
                <a:srgbClr val="002060"/>
              </a:solidFill>
              <a:latin typeface="Comic Sans MS" panose="030F0702030302020204" pitchFamily="66" charset="0"/>
            </a:rPr>
            <a:t>Religious Fundamentalism</a:t>
          </a:r>
        </a:p>
      </dgm:t>
    </dgm:pt>
    <dgm:pt modelId="{51E40BA8-C92B-4D31-AE66-CB230EF58B2E}" type="parTrans" cxnId="{A795B8A3-7612-4658-9E97-9792A2D82921}">
      <dgm:prSet/>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chemeClr val="tx1"/>
          </a:solidFill>
        </a:ln>
      </dgm:spPr>
      <dgm:t>
        <a:bodyPr/>
        <a:lstStyle/>
        <a:p>
          <a:endParaRPr lang="en-GB" dirty="0"/>
        </a:p>
      </dgm:t>
    </dgm:pt>
    <dgm:pt modelId="{9B80EE8B-9B0D-4696-B576-08667ADD87E1}" type="sibTrans" cxnId="{A795B8A3-7612-4658-9E97-9792A2D82921}">
      <dgm:prSet/>
      <dgm:spPr/>
      <dgm:t>
        <a:bodyPr/>
        <a:lstStyle/>
        <a:p>
          <a:endParaRPr lang="en-GB"/>
        </a:p>
      </dgm:t>
    </dgm:pt>
    <dgm:pt modelId="{D7FECF31-A9C9-40DD-A15C-4CAB5BFCCBCC}" type="pres">
      <dgm:prSet presAssocID="{C3D83AF0-0DCC-46FB-B224-3BD17A2A04DD}" presName="Name0" presStyleCnt="0">
        <dgm:presLayoutVars>
          <dgm:chMax val="1"/>
          <dgm:dir/>
          <dgm:animLvl val="ctr"/>
          <dgm:resizeHandles val="exact"/>
        </dgm:presLayoutVars>
      </dgm:prSet>
      <dgm:spPr/>
    </dgm:pt>
    <dgm:pt modelId="{4B1D8C13-AD16-4EF9-A1BE-64AE52B24B7A}" type="pres">
      <dgm:prSet presAssocID="{4C8CF1F7-1993-42DD-915A-2EB921DCFDBA}" presName="centerShape" presStyleLbl="node0" presStyleIdx="0" presStyleCnt="1" custScaleX="109690" custScaleY="62469" custLinFactNeighborX="3409" custLinFactNeighborY="-3375"/>
      <dgm:spPr>
        <a:prstGeom prst="cloud">
          <a:avLst/>
        </a:prstGeom>
      </dgm:spPr>
    </dgm:pt>
    <dgm:pt modelId="{590B4B08-79E2-468C-AFC5-8C4AAEE8029D}" type="pres">
      <dgm:prSet presAssocID="{9B2B0903-FEC6-4E91-ACFA-38B48F7A8114}" presName="parTrans" presStyleLbl="sibTrans2D1" presStyleIdx="0" presStyleCnt="3"/>
      <dgm:spPr/>
    </dgm:pt>
    <dgm:pt modelId="{2738308F-66F1-4478-A450-77684D6CE113}" type="pres">
      <dgm:prSet presAssocID="{9B2B0903-FEC6-4E91-ACFA-38B48F7A8114}" presName="connectorText" presStyleLbl="sibTrans2D1" presStyleIdx="0" presStyleCnt="3"/>
      <dgm:spPr/>
    </dgm:pt>
    <dgm:pt modelId="{71910DE1-3E31-47D3-BE5F-F17B29D57E98}" type="pres">
      <dgm:prSet presAssocID="{1D20012A-77FF-461D-91F7-672C1EF07BE0}" presName="node" presStyleLbl="node1" presStyleIdx="0" presStyleCnt="3" custRadScaleRad="126980" custRadScaleInc="63226">
        <dgm:presLayoutVars>
          <dgm:bulletEnabled val="1"/>
        </dgm:presLayoutVars>
      </dgm:prSet>
      <dgm:spPr>
        <a:prstGeom prst="cloud">
          <a:avLst/>
        </a:prstGeom>
      </dgm:spPr>
    </dgm:pt>
    <dgm:pt modelId="{643DD13B-A9ED-4F64-AEC5-6FCF7FC6AD45}" type="pres">
      <dgm:prSet presAssocID="{FAA37ABB-F635-4C2D-AF2E-9117AE46DECE}" presName="parTrans" presStyleLbl="sibTrans2D1" presStyleIdx="1" presStyleCnt="3"/>
      <dgm:spPr/>
    </dgm:pt>
    <dgm:pt modelId="{B68626BB-D439-4CB8-8B6C-616C419B33D5}" type="pres">
      <dgm:prSet presAssocID="{FAA37ABB-F635-4C2D-AF2E-9117AE46DECE}" presName="connectorText" presStyleLbl="sibTrans2D1" presStyleIdx="1" presStyleCnt="3"/>
      <dgm:spPr/>
    </dgm:pt>
    <dgm:pt modelId="{634FD066-9CB1-4C45-A7A4-2ACA0DE3B4EC}" type="pres">
      <dgm:prSet presAssocID="{CDBAB966-2862-46F4-B414-D15593F3D68F}" presName="node" presStyleLbl="node1" presStyleIdx="1" presStyleCnt="3" custScaleX="107897">
        <dgm:presLayoutVars>
          <dgm:bulletEnabled val="1"/>
        </dgm:presLayoutVars>
      </dgm:prSet>
      <dgm:spPr>
        <a:prstGeom prst="cloud">
          <a:avLst/>
        </a:prstGeom>
      </dgm:spPr>
    </dgm:pt>
    <dgm:pt modelId="{6B4FD07D-1160-4441-9051-654BD0C57870}" type="pres">
      <dgm:prSet presAssocID="{51E40BA8-C92B-4D31-AE66-CB230EF58B2E}" presName="parTrans" presStyleLbl="sibTrans2D1" presStyleIdx="2" presStyleCnt="3"/>
      <dgm:spPr/>
    </dgm:pt>
    <dgm:pt modelId="{A90897DE-23C9-4652-9BC2-C3AA6C53704F}" type="pres">
      <dgm:prSet presAssocID="{51E40BA8-C92B-4D31-AE66-CB230EF58B2E}" presName="connectorText" presStyleLbl="sibTrans2D1" presStyleIdx="2" presStyleCnt="3"/>
      <dgm:spPr/>
    </dgm:pt>
    <dgm:pt modelId="{B010E824-9D5C-4C1B-BCC4-4F6BAC2C3806}" type="pres">
      <dgm:prSet presAssocID="{26360CF4-382B-45B9-9506-96CE2FC86ADD}" presName="node" presStyleLbl="node1" presStyleIdx="2" presStyleCnt="3" custScaleX="118263" custRadScaleRad="110218" custRadScaleInc="-2896">
        <dgm:presLayoutVars>
          <dgm:bulletEnabled val="1"/>
        </dgm:presLayoutVars>
      </dgm:prSet>
      <dgm:spPr>
        <a:prstGeom prst="cloud">
          <a:avLst/>
        </a:prstGeom>
      </dgm:spPr>
    </dgm:pt>
  </dgm:ptLst>
  <dgm:cxnLst>
    <dgm:cxn modelId="{94C26D04-F73F-4DBF-8632-92318394179B}" type="presOf" srcId="{1D20012A-77FF-461D-91F7-672C1EF07BE0}" destId="{71910DE1-3E31-47D3-BE5F-F17B29D57E98}" srcOrd="0" destOrd="0" presId="urn:microsoft.com/office/officeart/2005/8/layout/radial5"/>
    <dgm:cxn modelId="{178BF11C-9CB1-4C2C-84DA-9AF740BC461E}" type="presOf" srcId="{9B2B0903-FEC6-4E91-ACFA-38B48F7A8114}" destId="{2738308F-66F1-4478-A450-77684D6CE113}" srcOrd="1" destOrd="0" presId="urn:microsoft.com/office/officeart/2005/8/layout/radial5"/>
    <dgm:cxn modelId="{73913C31-8253-4253-89DD-792F9996C4EA}" srcId="{C3D83AF0-0DCC-46FB-B224-3BD17A2A04DD}" destId="{4C8CF1F7-1993-42DD-915A-2EB921DCFDBA}" srcOrd="0" destOrd="0" parTransId="{47C19FB8-A986-4836-857B-4440D7C5AAC1}" sibTransId="{560D6BE6-1A18-48B0-9CD5-63F44506A601}"/>
    <dgm:cxn modelId="{27347A4A-62CB-471C-BD2D-6EDFE52B943B}" type="presOf" srcId="{FAA37ABB-F635-4C2D-AF2E-9117AE46DECE}" destId="{643DD13B-A9ED-4F64-AEC5-6FCF7FC6AD45}" srcOrd="0" destOrd="0" presId="urn:microsoft.com/office/officeart/2005/8/layout/radial5"/>
    <dgm:cxn modelId="{0B36B27D-E7EE-4BC6-9E0B-CD3EFF5C8652}" type="presOf" srcId="{51E40BA8-C92B-4D31-AE66-CB230EF58B2E}" destId="{A90897DE-23C9-4652-9BC2-C3AA6C53704F}" srcOrd="1" destOrd="0" presId="urn:microsoft.com/office/officeart/2005/8/layout/radial5"/>
    <dgm:cxn modelId="{751F109F-49E1-4782-B5F6-B9CB5C1EDA94}" type="presOf" srcId="{9B2B0903-FEC6-4E91-ACFA-38B48F7A8114}" destId="{590B4B08-79E2-468C-AFC5-8C4AAEE8029D}" srcOrd="0" destOrd="0" presId="urn:microsoft.com/office/officeart/2005/8/layout/radial5"/>
    <dgm:cxn modelId="{A795B8A3-7612-4658-9E97-9792A2D82921}" srcId="{4C8CF1F7-1993-42DD-915A-2EB921DCFDBA}" destId="{26360CF4-382B-45B9-9506-96CE2FC86ADD}" srcOrd="2" destOrd="0" parTransId="{51E40BA8-C92B-4D31-AE66-CB230EF58B2E}" sibTransId="{9B80EE8B-9B0D-4696-B576-08667ADD87E1}"/>
    <dgm:cxn modelId="{CE4D7FC0-2E95-412A-9DCB-7DA3098A5410}" srcId="{4C8CF1F7-1993-42DD-915A-2EB921DCFDBA}" destId="{1D20012A-77FF-461D-91F7-672C1EF07BE0}" srcOrd="0" destOrd="0" parTransId="{9B2B0903-FEC6-4E91-ACFA-38B48F7A8114}" sibTransId="{7C232A72-60A3-4EA2-A2BE-B70B84BE7807}"/>
    <dgm:cxn modelId="{171468CA-B736-4050-BA97-A407BF4F5EEE}" type="presOf" srcId="{26360CF4-382B-45B9-9506-96CE2FC86ADD}" destId="{B010E824-9D5C-4C1B-BCC4-4F6BAC2C3806}" srcOrd="0" destOrd="0" presId="urn:microsoft.com/office/officeart/2005/8/layout/radial5"/>
    <dgm:cxn modelId="{7B951CD8-4024-4C39-BE1A-CF5EBAFC2F83}" srcId="{4C8CF1F7-1993-42DD-915A-2EB921DCFDBA}" destId="{CDBAB966-2862-46F4-B414-D15593F3D68F}" srcOrd="1" destOrd="0" parTransId="{FAA37ABB-F635-4C2D-AF2E-9117AE46DECE}" sibTransId="{60B52E26-1AFB-4982-9979-028585DB51C8}"/>
    <dgm:cxn modelId="{E183F6EF-F8C3-4605-9280-A3610E3280AB}" type="presOf" srcId="{C3D83AF0-0DCC-46FB-B224-3BD17A2A04DD}" destId="{D7FECF31-A9C9-40DD-A15C-4CAB5BFCCBCC}" srcOrd="0" destOrd="0" presId="urn:microsoft.com/office/officeart/2005/8/layout/radial5"/>
    <dgm:cxn modelId="{771A1CF3-05B5-4CAB-8B72-8E20C358F68A}" type="presOf" srcId="{CDBAB966-2862-46F4-B414-D15593F3D68F}" destId="{634FD066-9CB1-4C45-A7A4-2ACA0DE3B4EC}" srcOrd="0" destOrd="0" presId="urn:microsoft.com/office/officeart/2005/8/layout/radial5"/>
    <dgm:cxn modelId="{8CB6A5F5-54A2-448E-A5D0-59F2B468F148}" type="presOf" srcId="{51E40BA8-C92B-4D31-AE66-CB230EF58B2E}" destId="{6B4FD07D-1160-4441-9051-654BD0C57870}" srcOrd="0" destOrd="0" presId="urn:microsoft.com/office/officeart/2005/8/layout/radial5"/>
    <dgm:cxn modelId="{258326FC-7B83-4608-814B-5045BC4BEC6D}" type="presOf" srcId="{FAA37ABB-F635-4C2D-AF2E-9117AE46DECE}" destId="{B68626BB-D439-4CB8-8B6C-616C419B33D5}" srcOrd="1" destOrd="0" presId="urn:microsoft.com/office/officeart/2005/8/layout/radial5"/>
    <dgm:cxn modelId="{5D1677FE-2320-4633-8147-2D236D843B93}" type="presOf" srcId="{4C8CF1F7-1993-42DD-915A-2EB921DCFDBA}" destId="{4B1D8C13-AD16-4EF9-A1BE-64AE52B24B7A}" srcOrd="0" destOrd="0" presId="urn:microsoft.com/office/officeart/2005/8/layout/radial5"/>
    <dgm:cxn modelId="{05F1C32E-A55D-4980-998A-E2D133110BE2}" type="presParOf" srcId="{D7FECF31-A9C9-40DD-A15C-4CAB5BFCCBCC}" destId="{4B1D8C13-AD16-4EF9-A1BE-64AE52B24B7A}" srcOrd="0" destOrd="0" presId="urn:microsoft.com/office/officeart/2005/8/layout/radial5"/>
    <dgm:cxn modelId="{7477E553-7FCE-46AB-9370-2D1BEBEB39CA}" type="presParOf" srcId="{D7FECF31-A9C9-40DD-A15C-4CAB5BFCCBCC}" destId="{590B4B08-79E2-468C-AFC5-8C4AAEE8029D}" srcOrd="1" destOrd="0" presId="urn:microsoft.com/office/officeart/2005/8/layout/radial5"/>
    <dgm:cxn modelId="{291F17F6-EF3B-4775-A639-313271564A6C}" type="presParOf" srcId="{590B4B08-79E2-468C-AFC5-8C4AAEE8029D}" destId="{2738308F-66F1-4478-A450-77684D6CE113}" srcOrd="0" destOrd="0" presId="urn:microsoft.com/office/officeart/2005/8/layout/radial5"/>
    <dgm:cxn modelId="{9836EF29-9112-4026-8CC7-C12BF23CE2CA}" type="presParOf" srcId="{D7FECF31-A9C9-40DD-A15C-4CAB5BFCCBCC}" destId="{71910DE1-3E31-47D3-BE5F-F17B29D57E98}" srcOrd="2" destOrd="0" presId="urn:microsoft.com/office/officeart/2005/8/layout/radial5"/>
    <dgm:cxn modelId="{74684F04-A6B7-470E-8F8A-41E593F6C170}" type="presParOf" srcId="{D7FECF31-A9C9-40DD-A15C-4CAB5BFCCBCC}" destId="{643DD13B-A9ED-4F64-AEC5-6FCF7FC6AD45}" srcOrd="3" destOrd="0" presId="urn:microsoft.com/office/officeart/2005/8/layout/radial5"/>
    <dgm:cxn modelId="{9A9AFFD9-79A2-49D6-8A54-0343CC341CEA}" type="presParOf" srcId="{643DD13B-A9ED-4F64-AEC5-6FCF7FC6AD45}" destId="{B68626BB-D439-4CB8-8B6C-616C419B33D5}" srcOrd="0" destOrd="0" presId="urn:microsoft.com/office/officeart/2005/8/layout/radial5"/>
    <dgm:cxn modelId="{8B8B361C-E7D3-4E97-901A-7BC6DFFC0083}" type="presParOf" srcId="{D7FECF31-A9C9-40DD-A15C-4CAB5BFCCBCC}" destId="{634FD066-9CB1-4C45-A7A4-2ACA0DE3B4EC}" srcOrd="4" destOrd="0" presId="urn:microsoft.com/office/officeart/2005/8/layout/radial5"/>
    <dgm:cxn modelId="{C2EC8129-E97D-4F5D-84D5-63ADCB146DF1}" type="presParOf" srcId="{D7FECF31-A9C9-40DD-A15C-4CAB5BFCCBCC}" destId="{6B4FD07D-1160-4441-9051-654BD0C57870}" srcOrd="5" destOrd="0" presId="urn:microsoft.com/office/officeart/2005/8/layout/radial5"/>
    <dgm:cxn modelId="{0E037C55-D6E5-48CA-AAA4-5FA8F1BEB3F3}" type="presParOf" srcId="{6B4FD07D-1160-4441-9051-654BD0C57870}" destId="{A90897DE-23C9-4652-9BC2-C3AA6C53704F}" srcOrd="0" destOrd="0" presId="urn:microsoft.com/office/officeart/2005/8/layout/radial5"/>
    <dgm:cxn modelId="{FFE32883-E860-4653-9453-71C16D0CC92E}" type="presParOf" srcId="{D7FECF31-A9C9-40DD-A15C-4CAB5BFCCBCC}" destId="{B010E824-9D5C-4C1B-BCC4-4F6BAC2C3806}"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D8C13-AD16-4EF9-A1BE-64AE52B24B7A}">
      <dsp:nvSpPr>
        <dsp:cNvPr id="0" name=""/>
        <dsp:cNvSpPr/>
      </dsp:nvSpPr>
      <dsp:spPr>
        <a:xfrm>
          <a:off x="2642113" y="1997853"/>
          <a:ext cx="1378025" cy="784792"/>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Comic Sans MS" panose="030F0702030302020204" pitchFamily="66" charset="0"/>
            </a:rPr>
            <a:t>Globalisation</a:t>
          </a:r>
        </a:p>
      </dsp:txBody>
      <dsp:txXfrm>
        <a:off x="2832038" y="2116371"/>
        <a:ext cx="900182" cy="511387"/>
      </dsp:txXfrm>
    </dsp:sp>
    <dsp:sp modelId="{590B4B08-79E2-468C-AFC5-8C4AAEE8029D}">
      <dsp:nvSpPr>
        <dsp:cNvPr id="0" name=""/>
        <dsp:cNvSpPr/>
      </dsp:nvSpPr>
      <dsp:spPr>
        <a:xfrm rot="16200000">
          <a:off x="3135247" y="1425790"/>
          <a:ext cx="391756" cy="427138"/>
        </a:xfrm>
        <a:prstGeom prst="rightArrow">
          <a:avLst>
            <a:gd name="adj1" fmla="val 60000"/>
            <a:gd name="adj2" fmla="val 50000"/>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94011" y="1569982"/>
        <a:ext cx="274229" cy="256282"/>
      </dsp:txXfrm>
    </dsp:sp>
    <dsp:sp modelId="{71910DE1-3E31-47D3-BE5F-F17B29D57E98}">
      <dsp:nvSpPr>
        <dsp:cNvPr id="0" name=""/>
        <dsp:cNvSpPr/>
      </dsp:nvSpPr>
      <dsp:spPr>
        <a:xfrm>
          <a:off x="2702980" y="2399"/>
          <a:ext cx="1256290" cy="1256290"/>
        </a:xfrm>
        <a:prstGeom prst="cloud">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Comic Sans MS" panose="030F0702030302020204" pitchFamily="66" charset="0"/>
            </a:rPr>
            <a:t>Definition</a:t>
          </a:r>
        </a:p>
      </dsp:txBody>
      <dsp:txXfrm>
        <a:off x="2876127" y="192122"/>
        <a:ext cx="820660" cy="818624"/>
      </dsp:txXfrm>
    </dsp:sp>
    <dsp:sp modelId="{643DD13B-A9ED-4F64-AEC5-6FCF7FC6AD45}">
      <dsp:nvSpPr>
        <dsp:cNvPr id="0" name=""/>
        <dsp:cNvSpPr/>
      </dsp:nvSpPr>
      <dsp:spPr>
        <a:xfrm rot="1800000">
          <a:off x="3898192" y="2586195"/>
          <a:ext cx="284469" cy="427138"/>
        </a:xfrm>
        <a:prstGeom prst="rightArrow">
          <a:avLst>
            <a:gd name="adj1" fmla="val 60000"/>
            <a:gd name="adj2" fmla="val 50000"/>
          </a:avLst>
        </a:prstGeom>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903909" y="2650288"/>
        <a:ext cx="199128" cy="256282"/>
      </dsp:txXfrm>
    </dsp:sp>
    <dsp:sp modelId="{634FD066-9CB1-4C45-A7A4-2ACA0DE3B4EC}">
      <dsp:nvSpPr>
        <dsp:cNvPr id="0" name=""/>
        <dsp:cNvSpPr/>
      </dsp:nvSpPr>
      <dsp:spPr>
        <a:xfrm>
          <a:off x="4177324" y="2641956"/>
          <a:ext cx="1355500" cy="1256290"/>
        </a:xfrm>
        <a:prstGeom prst="cloud">
          <a:avLst/>
        </a:prstGeom>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Comic Sans MS" panose="030F0702030302020204" pitchFamily="66" charset="0"/>
            </a:rPr>
            <a:t>Problems with definitions</a:t>
          </a:r>
        </a:p>
      </dsp:txBody>
      <dsp:txXfrm>
        <a:off x="4364145" y="2831679"/>
        <a:ext cx="885467" cy="818624"/>
      </dsp:txXfrm>
    </dsp:sp>
    <dsp:sp modelId="{6B4FD07D-1160-4441-9051-654BD0C57870}">
      <dsp:nvSpPr>
        <dsp:cNvPr id="0" name=""/>
        <dsp:cNvSpPr/>
      </dsp:nvSpPr>
      <dsp:spPr>
        <a:xfrm rot="9388728">
          <a:off x="2258832" y="2558098"/>
          <a:ext cx="391956" cy="427138"/>
        </a:xfrm>
        <a:prstGeom prst="rightArrow">
          <a:avLst>
            <a:gd name="adj1" fmla="val 60000"/>
            <a:gd name="adj2" fmla="val 50000"/>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rot="10800000">
        <a:off x="2371534" y="2620062"/>
        <a:ext cx="274369" cy="256282"/>
      </dsp:txXfrm>
    </dsp:sp>
    <dsp:sp modelId="{B010E824-9D5C-4C1B-BCC4-4F6BAC2C3806}">
      <dsp:nvSpPr>
        <dsp:cNvPr id="0" name=""/>
        <dsp:cNvSpPr/>
      </dsp:nvSpPr>
      <dsp:spPr>
        <a:xfrm>
          <a:off x="702231" y="2583003"/>
          <a:ext cx="1485727" cy="1256290"/>
        </a:xfrm>
        <a:prstGeom prst="cloud">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Comic Sans MS" panose="030F0702030302020204" pitchFamily="66" charset="0"/>
            </a:rPr>
            <a:t>Why are we interested?</a:t>
          </a:r>
        </a:p>
      </dsp:txBody>
      <dsp:txXfrm>
        <a:off x="907000" y="2772726"/>
        <a:ext cx="970537" cy="818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9280E-F532-461B-93AA-2AF5DC3F2D16}">
      <dsp:nvSpPr>
        <dsp:cNvPr id="0" name=""/>
        <dsp:cNvSpPr/>
      </dsp:nvSpPr>
      <dsp:spPr>
        <a:xfrm>
          <a:off x="3628983" y="1499914"/>
          <a:ext cx="1225160" cy="1225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accent5">
                  <a:lumMod val="50000"/>
                </a:schemeClr>
              </a:solidFill>
              <a:latin typeface="Comic Sans MS" panose="030F0702030302020204" pitchFamily="66" charset="0"/>
            </a:rPr>
            <a:t>Developments</a:t>
          </a:r>
        </a:p>
      </dsp:txBody>
      <dsp:txXfrm>
        <a:off x="3688790" y="1559721"/>
        <a:ext cx="1105546" cy="1105546"/>
      </dsp:txXfrm>
    </dsp:sp>
    <dsp:sp modelId="{95E81DF9-D05C-4BFD-B2A1-78421AD21C4A}">
      <dsp:nvSpPr>
        <dsp:cNvPr id="0" name=""/>
        <dsp:cNvSpPr/>
      </dsp:nvSpPr>
      <dsp:spPr>
        <a:xfrm rot="16508258">
          <a:off x="4044159" y="1223715"/>
          <a:ext cx="554626" cy="0"/>
        </a:xfrm>
        <a:custGeom>
          <a:avLst/>
          <a:gdLst/>
          <a:ahLst/>
          <a:cxnLst/>
          <a:rect l="0" t="0" r="0" b="0"/>
          <a:pathLst>
            <a:path>
              <a:moveTo>
                <a:pt x="0" y="0"/>
              </a:moveTo>
              <a:lnTo>
                <a:pt x="55462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681DD9-D555-4315-A07A-3AF0D5E201E9}">
      <dsp:nvSpPr>
        <dsp:cNvPr id="0" name=""/>
        <dsp:cNvSpPr/>
      </dsp:nvSpPr>
      <dsp:spPr>
        <a:xfrm>
          <a:off x="3972779" y="126658"/>
          <a:ext cx="820857" cy="820857"/>
        </a:xfrm>
        <a:prstGeom prst="roundRect">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accent5">
                  <a:lumMod val="50000"/>
                </a:schemeClr>
              </a:solidFill>
              <a:latin typeface="Comic Sans MS" panose="030F0702030302020204" pitchFamily="66" charset="0"/>
            </a:rPr>
            <a:t>Global Village</a:t>
          </a:r>
        </a:p>
      </dsp:txBody>
      <dsp:txXfrm>
        <a:off x="4012850" y="166729"/>
        <a:ext cx="740715" cy="740715"/>
      </dsp:txXfrm>
    </dsp:sp>
    <dsp:sp modelId="{4AD412AE-352B-4377-A001-431D99BC8994}">
      <dsp:nvSpPr>
        <dsp:cNvPr id="0" name=""/>
        <dsp:cNvSpPr/>
      </dsp:nvSpPr>
      <dsp:spPr>
        <a:xfrm rot="18693701">
          <a:off x="4664946" y="1233678"/>
          <a:ext cx="711631" cy="0"/>
        </a:xfrm>
        <a:custGeom>
          <a:avLst/>
          <a:gdLst/>
          <a:ahLst/>
          <a:cxnLst/>
          <a:rect l="0" t="0" r="0" b="0"/>
          <a:pathLst>
            <a:path>
              <a:moveTo>
                <a:pt x="0" y="0"/>
              </a:moveTo>
              <a:lnTo>
                <a:pt x="71163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0A39EF-09C4-4847-90F7-EFF233395C27}">
      <dsp:nvSpPr>
        <dsp:cNvPr id="0" name=""/>
        <dsp:cNvSpPr/>
      </dsp:nvSpPr>
      <dsp:spPr>
        <a:xfrm>
          <a:off x="5210295" y="146584"/>
          <a:ext cx="820857" cy="820857"/>
        </a:xfrm>
        <a:prstGeom prst="roundRect">
          <a:avLst/>
        </a:prstGeom>
        <a:solidFill>
          <a:srgbClr val="00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accent5">
                  <a:lumMod val="50000"/>
                </a:schemeClr>
              </a:solidFill>
              <a:latin typeface="Comic Sans MS" panose="030F0702030302020204" pitchFamily="66" charset="0"/>
            </a:rPr>
            <a:t>Social Networks</a:t>
          </a:r>
        </a:p>
      </dsp:txBody>
      <dsp:txXfrm>
        <a:off x="5250366" y="186655"/>
        <a:ext cx="740715" cy="740715"/>
      </dsp:txXfrm>
    </dsp:sp>
    <dsp:sp modelId="{2735D7A5-FC88-463A-B223-7FA0D32079BC}">
      <dsp:nvSpPr>
        <dsp:cNvPr id="0" name=""/>
        <dsp:cNvSpPr/>
      </dsp:nvSpPr>
      <dsp:spPr>
        <a:xfrm rot="6443524">
          <a:off x="3734750" y="2956450"/>
          <a:ext cx="484921" cy="0"/>
        </a:xfrm>
        <a:custGeom>
          <a:avLst/>
          <a:gdLst/>
          <a:ahLst/>
          <a:cxnLst/>
          <a:rect l="0" t="0" r="0" b="0"/>
          <a:pathLst>
            <a:path>
              <a:moveTo>
                <a:pt x="0" y="0"/>
              </a:moveTo>
              <a:lnTo>
                <a:pt x="48492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B46054-0887-49C3-BDE7-48C5AD96631D}">
      <dsp:nvSpPr>
        <dsp:cNvPr id="0" name=""/>
        <dsp:cNvSpPr/>
      </dsp:nvSpPr>
      <dsp:spPr>
        <a:xfrm>
          <a:off x="3276146" y="3187826"/>
          <a:ext cx="1000066" cy="820857"/>
        </a:xfrm>
        <a:prstGeom prst="roundRect">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Media Convergence</a:t>
          </a:r>
          <a:endParaRPr lang="en-US" sz="1100" kern="1200" dirty="0">
            <a:solidFill>
              <a:schemeClr val="tx1"/>
            </a:solidFill>
          </a:endParaRPr>
        </a:p>
      </dsp:txBody>
      <dsp:txXfrm>
        <a:off x="3316217" y="3227897"/>
        <a:ext cx="919924" cy="740715"/>
      </dsp:txXfrm>
    </dsp:sp>
    <dsp:sp modelId="{8D5D5502-0331-4F2F-A2E3-5B971E425DFE}">
      <dsp:nvSpPr>
        <dsp:cNvPr id="0" name=""/>
        <dsp:cNvSpPr/>
      </dsp:nvSpPr>
      <dsp:spPr>
        <a:xfrm rot="21330452">
          <a:off x="4852984" y="2034821"/>
          <a:ext cx="754340" cy="0"/>
        </a:xfrm>
        <a:custGeom>
          <a:avLst/>
          <a:gdLst/>
          <a:ahLst/>
          <a:cxnLst/>
          <a:rect l="0" t="0" r="0" b="0"/>
          <a:pathLst>
            <a:path>
              <a:moveTo>
                <a:pt x="0" y="0"/>
              </a:moveTo>
              <a:lnTo>
                <a:pt x="75434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C9889C-A8E4-43B3-B249-7E7AFCC0F6CB}">
      <dsp:nvSpPr>
        <dsp:cNvPr id="0" name=""/>
        <dsp:cNvSpPr/>
      </dsp:nvSpPr>
      <dsp:spPr>
        <a:xfrm>
          <a:off x="5606166" y="1562602"/>
          <a:ext cx="820857" cy="820857"/>
        </a:xfrm>
        <a:prstGeom prst="roundRect">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Comic Sans MS" panose="030F0702030302020204" pitchFamily="66" charset="0"/>
            </a:rPr>
            <a:t>Big data</a:t>
          </a:r>
          <a:endParaRPr lang="en-US" sz="1100" kern="1200" dirty="0">
            <a:solidFill>
              <a:schemeClr val="tx1"/>
            </a:solidFill>
            <a:latin typeface="Comic Sans MS" panose="030F0702030302020204" pitchFamily="66" charset="0"/>
          </a:endParaRPr>
        </a:p>
      </dsp:txBody>
      <dsp:txXfrm>
        <a:off x="5646237" y="1602673"/>
        <a:ext cx="740715" cy="740715"/>
      </dsp:txXfrm>
    </dsp:sp>
    <dsp:sp modelId="{7CB2E821-5840-409B-9BA2-F1C42439ACEA}">
      <dsp:nvSpPr>
        <dsp:cNvPr id="0" name=""/>
        <dsp:cNvSpPr/>
      </dsp:nvSpPr>
      <dsp:spPr>
        <a:xfrm rot="2567532">
          <a:off x="4740869" y="2968692"/>
          <a:ext cx="851111" cy="0"/>
        </a:xfrm>
        <a:custGeom>
          <a:avLst/>
          <a:gdLst/>
          <a:ahLst/>
          <a:cxnLst/>
          <a:rect l="0" t="0" r="0" b="0"/>
          <a:pathLst>
            <a:path>
              <a:moveTo>
                <a:pt x="0" y="0"/>
              </a:moveTo>
              <a:lnTo>
                <a:pt x="85111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81B446-5378-4376-80B6-72BAE94D5749}">
      <dsp:nvSpPr>
        <dsp:cNvPr id="0" name=""/>
        <dsp:cNvSpPr/>
      </dsp:nvSpPr>
      <dsp:spPr>
        <a:xfrm>
          <a:off x="5478707" y="3227318"/>
          <a:ext cx="820857" cy="820857"/>
        </a:xfrm>
        <a:prstGeom prst="roundRect">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Comic Sans MS" panose="030F0702030302020204" pitchFamily="66" charset="0"/>
            </a:rPr>
            <a:t>Social Media</a:t>
          </a:r>
          <a:endParaRPr lang="en-US" sz="1100" kern="1200" dirty="0">
            <a:solidFill>
              <a:schemeClr val="tx1"/>
            </a:solidFill>
            <a:latin typeface="Comic Sans MS" panose="030F0702030302020204" pitchFamily="66" charset="0"/>
          </a:endParaRPr>
        </a:p>
      </dsp:txBody>
      <dsp:txXfrm>
        <a:off x="5518778" y="3267389"/>
        <a:ext cx="740715" cy="740715"/>
      </dsp:txXfrm>
    </dsp:sp>
    <dsp:sp modelId="{504EC87E-A679-4F07-A0D0-00EEA60B4704}">
      <dsp:nvSpPr>
        <dsp:cNvPr id="0" name=""/>
        <dsp:cNvSpPr/>
      </dsp:nvSpPr>
      <dsp:spPr>
        <a:xfrm rot="9739436">
          <a:off x="3038113" y="2399584"/>
          <a:ext cx="605154" cy="0"/>
        </a:xfrm>
        <a:custGeom>
          <a:avLst/>
          <a:gdLst/>
          <a:ahLst/>
          <a:cxnLst/>
          <a:rect l="0" t="0" r="0" b="0"/>
          <a:pathLst>
            <a:path>
              <a:moveTo>
                <a:pt x="0" y="0"/>
              </a:moveTo>
              <a:lnTo>
                <a:pt x="60515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A9E463-5C2B-4761-B5C9-41E9CD9E9FA0}">
      <dsp:nvSpPr>
        <dsp:cNvPr id="0" name=""/>
        <dsp:cNvSpPr/>
      </dsp:nvSpPr>
      <dsp:spPr>
        <a:xfrm>
          <a:off x="1996554" y="2249267"/>
          <a:ext cx="1055844" cy="820857"/>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accent5">
                  <a:lumMod val="50000"/>
                </a:schemeClr>
              </a:solidFill>
              <a:latin typeface="Comic Sans MS" panose="030F0702030302020204" pitchFamily="66" charset="0"/>
            </a:rPr>
            <a:t>Virtual Communities</a:t>
          </a:r>
        </a:p>
      </dsp:txBody>
      <dsp:txXfrm>
        <a:off x="2036625" y="2289338"/>
        <a:ext cx="975702" cy="740715"/>
      </dsp:txXfrm>
    </dsp:sp>
    <dsp:sp modelId="{D08BB49D-F6B7-4F8C-943A-A23070DDE225}">
      <dsp:nvSpPr>
        <dsp:cNvPr id="0" name=""/>
        <dsp:cNvSpPr/>
      </dsp:nvSpPr>
      <dsp:spPr>
        <a:xfrm rot="12405073">
          <a:off x="2716159" y="1586657"/>
          <a:ext cx="964435" cy="0"/>
        </a:xfrm>
        <a:custGeom>
          <a:avLst/>
          <a:gdLst/>
          <a:ahLst/>
          <a:cxnLst/>
          <a:rect l="0" t="0" r="0" b="0"/>
          <a:pathLst>
            <a:path>
              <a:moveTo>
                <a:pt x="0" y="0"/>
              </a:moveTo>
              <a:lnTo>
                <a:pt x="96443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5E1D8D-CCB6-40EE-815A-053C98912EF9}">
      <dsp:nvSpPr>
        <dsp:cNvPr id="0" name=""/>
        <dsp:cNvSpPr/>
      </dsp:nvSpPr>
      <dsp:spPr>
        <a:xfrm>
          <a:off x="1571314" y="657626"/>
          <a:ext cx="1196456" cy="820857"/>
        </a:xfrm>
        <a:prstGeom prst="roundRect">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accent5">
                  <a:lumMod val="50000"/>
                </a:schemeClr>
              </a:solidFill>
              <a:latin typeface="Comic Sans MS" panose="030F0702030302020204" pitchFamily="66" charset="0"/>
            </a:rPr>
            <a:t>Digital Revolution</a:t>
          </a:r>
        </a:p>
      </dsp:txBody>
      <dsp:txXfrm>
        <a:off x="1611385" y="697697"/>
        <a:ext cx="1116314" cy="740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B567F-DAC4-4E5C-8832-76AE20270C6C}">
      <dsp:nvSpPr>
        <dsp:cNvPr id="0" name=""/>
        <dsp:cNvSpPr/>
      </dsp:nvSpPr>
      <dsp:spPr>
        <a:xfrm>
          <a:off x="2094180" y="858288"/>
          <a:ext cx="791364" cy="653427"/>
        </a:xfrm>
        <a:prstGeom prst="cloud">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Marxism</a:t>
          </a:r>
        </a:p>
      </dsp:txBody>
      <dsp:txXfrm>
        <a:off x="2203249" y="956968"/>
        <a:ext cx="516951" cy="425786"/>
      </dsp:txXfrm>
    </dsp:sp>
    <dsp:sp modelId="{3FED7062-EF31-44EF-A3C6-8C3F4280AD7E}">
      <dsp:nvSpPr>
        <dsp:cNvPr id="0" name=""/>
        <dsp:cNvSpPr/>
      </dsp:nvSpPr>
      <dsp:spPr>
        <a:xfrm rot="16188744">
          <a:off x="2392248" y="578614"/>
          <a:ext cx="191939"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421133" y="649018"/>
        <a:ext cx="134357" cy="124839"/>
      </dsp:txXfrm>
    </dsp:sp>
    <dsp:sp modelId="{F54DF310-FB7B-4CE5-9572-B8667952027A}">
      <dsp:nvSpPr>
        <dsp:cNvPr id="0" name=""/>
        <dsp:cNvSpPr/>
      </dsp:nvSpPr>
      <dsp:spPr>
        <a:xfrm>
          <a:off x="2163677" y="6575"/>
          <a:ext cx="646256"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Class</a:t>
          </a:r>
        </a:p>
      </dsp:txBody>
      <dsp:txXfrm>
        <a:off x="2252747" y="80509"/>
        <a:ext cx="422160" cy="319011"/>
      </dsp:txXfrm>
    </dsp:sp>
    <dsp:sp modelId="{E6FC85B3-0CAD-4807-8272-D52DD9AA9146}">
      <dsp:nvSpPr>
        <dsp:cNvPr id="0" name=""/>
        <dsp:cNvSpPr/>
      </dsp:nvSpPr>
      <dsp:spPr>
        <a:xfrm rot="18873876">
          <a:off x="2772869" y="674496"/>
          <a:ext cx="234670"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782178" y="738345"/>
        <a:ext cx="172251" cy="124839"/>
      </dsp:txXfrm>
    </dsp:sp>
    <dsp:sp modelId="{BF2B52BA-3B97-4161-9C98-C76701E8F7C8}">
      <dsp:nvSpPr>
        <dsp:cNvPr id="0" name=""/>
        <dsp:cNvSpPr/>
      </dsp:nvSpPr>
      <dsp:spPr>
        <a:xfrm>
          <a:off x="2776991" y="151690"/>
          <a:ext cx="979010"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Proletariat</a:t>
          </a:r>
        </a:p>
      </dsp:txBody>
      <dsp:txXfrm>
        <a:off x="2911922" y="225624"/>
        <a:ext cx="639529" cy="319011"/>
      </dsp:txXfrm>
    </dsp:sp>
    <dsp:sp modelId="{F9E8C0A1-A75A-4548-8141-3C8CA126932E}">
      <dsp:nvSpPr>
        <dsp:cNvPr id="0" name=""/>
        <dsp:cNvSpPr/>
      </dsp:nvSpPr>
      <dsp:spPr>
        <a:xfrm rot="21184272">
          <a:off x="2956820" y="1012991"/>
          <a:ext cx="184844"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957022" y="1057949"/>
        <a:ext cx="129391" cy="124839"/>
      </dsp:txXfrm>
    </dsp:sp>
    <dsp:sp modelId="{6151E702-59F3-4727-8E89-AEE3F24E7592}">
      <dsp:nvSpPr>
        <dsp:cNvPr id="0" name=""/>
        <dsp:cNvSpPr/>
      </dsp:nvSpPr>
      <dsp:spPr>
        <a:xfrm>
          <a:off x="3189153" y="770480"/>
          <a:ext cx="1394926"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Conspicuous consumption</a:t>
          </a:r>
        </a:p>
      </dsp:txBody>
      <dsp:txXfrm>
        <a:off x="3381407" y="844414"/>
        <a:ext cx="911223" cy="319011"/>
      </dsp:txXfrm>
    </dsp:sp>
    <dsp:sp modelId="{FA16D3C7-2F63-4A17-9198-B33D291A4B78}">
      <dsp:nvSpPr>
        <dsp:cNvPr id="0" name=""/>
        <dsp:cNvSpPr/>
      </dsp:nvSpPr>
      <dsp:spPr>
        <a:xfrm rot="1282356">
          <a:off x="2900624" y="1271281"/>
          <a:ext cx="151083"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902182" y="1304635"/>
        <a:ext cx="105758" cy="124839"/>
      </dsp:txXfrm>
    </dsp:sp>
    <dsp:sp modelId="{B3B18658-BB94-4BB2-BA27-27666842FE09}">
      <dsp:nvSpPr>
        <dsp:cNvPr id="0" name=""/>
        <dsp:cNvSpPr/>
      </dsp:nvSpPr>
      <dsp:spPr>
        <a:xfrm>
          <a:off x="3028351" y="1326902"/>
          <a:ext cx="899205"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Revolution</a:t>
          </a:r>
        </a:p>
      </dsp:txBody>
      <dsp:txXfrm>
        <a:off x="3152283" y="1400836"/>
        <a:ext cx="587397" cy="319011"/>
      </dsp:txXfrm>
    </dsp:sp>
    <dsp:sp modelId="{3397DFA3-DF8D-4BDC-903E-606F7CF19EB5}">
      <dsp:nvSpPr>
        <dsp:cNvPr id="0" name=""/>
        <dsp:cNvSpPr/>
      </dsp:nvSpPr>
      <dsp:spPr>
        <a:xfrm rot="3647177">
          <a:off x="2644377" y="1547513"/>
          <a:ext cx="212749"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660354" y="1561886"/>
        <a:ext cx="150330" cy="124839"/>
      </dsp:txXfrm>
    </dsp:sp>
    <dsp:sp modelId="{6DBBEE58-0E68-4B58-8DE3-D7887AF08184}">
      <dsp:nvSpPr>
        <dsp:cNvPr id="0" name=""/>
        <dsp:cNvSpPr/>
      </dsp:nvSpPr>
      <dsp:spPr>
        <a:xfrm>
          <a:off x="2453335" y="1824227"/>
          <a:ext cx="1061722"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Karl Marx</a:t>
          </a:r>
        </a:p>
      </dsp:txBody>
      <dsp:txXfrm>
        <a:off x="2599666" y="1898161"/>
        <a:ext cx="693560" cy="319011"/>
      </dsp:txXfrm>
    </dsp:sp>
    <dsp:sp modelId="{6D0D04DE-8096-4544-918E-B897EBDF754A}">
      <dsp:nvSpPr>
        <dsp:cNvPr id="0" name=""/>
        <dsp:cNvSpPr/>
      </dsp:nvSpPr>
      <dsp:spPr>
        <a:xfrm rot="7170300">
          <a:off x="2146625" y="1524185"/>
          <a:ext cx="184852"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188009" y="1541666"/>
        <a:ext cx="129396" cy="124839"/>
      </dsp:txXfrm>
    </dsp:sp>
    <dsp:sp modelId="{D2ED657D-F954-438F-82DC-8D3DCA9B06EE}">
      <dsp:nvSpPr>
        <dsp:cNvPr id="0" name=""/>
        <dsp:cNvSpPr/>
      </dsp:nvSpPr>
      <dsp:spPr>
        <a:xfrm>
          <a:off x="1568335" y="1773705"/>
          <a:ext cx="899734"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Capitalism</a:t>
          </a:r>
        </a:p>
      </dsp:txBody>
      <dsp:txXfrm>
        <a:off x="1692340" y="1847639"/>
        <a:ext cx="587743" cy="319011"/>
      </dsp:txXfrm>
    </dsp:sp>
    <dsp:sp modelId="{3CBCB01D-77E6-4627-950E-E10F878751E5}">
      <dsp:nvSpPr>
        <dsp:cNvPr id="0" name=""/>
        <dsp:cNvSpPr/>
      </dsp:nvSpPr>
      <dsp:spPr>
        <a:xfrm rot="9378060">
          <a:off x="1889064" y="1303445"/>
          <a:ext cx="187915"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943061" y="1333729"/>
        <a:ext cx="131541" cy="124839"/>
      </dsp:txXfrm>
    </dsp:sp>
    <dsp:sp modelId="{CF85CA5F-892C-41F8-91B0-36000C73F42E}">
      <dsp:nvSpPr>
        <dsp:cNvPr id="0" name=""/>
        <dsp:cNvSpPr/>
      </dsp:nvSpPr>
      <dsp:spPr>
        <a:xfrm>
          <a:off x="1037035" y="1386757"/>
          <a:ext cx="871070"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Exploit</a:t>
          </a:r>
        </a:p>
      </dsp:txBody>
      <dsp:txXfrm>
        <a:off x="1157089" y="1460691"/>
        <a:ext cx="569019" cy="319011"/>
      </dsp:txXfrm>
    </dsp:sp>
    <dsp:sp modelId="{9B3BE763-9B19-4E43-BEEB-8CE47D1DD434}">
      <dsp:nvSpPr>
        <dsp:cNvPr id="0" name=""/>
        <dsp:cNvSpPr/>
      </dsp:nvSpPr>
      <dsp:spPr>
        <a:xfrm rot="11400000">
          <a:off x="1939855" y="994247"/>
          <a:ext cx="116365"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974499" y="1038891"/>
        <a:ext cx="81456" cy="124839"/>
      </dsp:txXfrm>
    </dsp:sp>
    <dsp:sp modelId="{D30FBD24-B49C-42F5-B5A5-C3C67920E5FE}">
      <dsp:nvSpPr>
        <dsp:cNvPr id="0" name=""/>
        <dsp:cNvSpPr/>
      </dsp:nvSpPr>
      <dsp:spPr>
        <a:xfrm>
          <a:off x="1248839" y="778369"/>
          <a:ext cx="646256"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Control</a:t>
          </a:r>
          <a:endParaRPr lang="en-GB" sz="900" kern="1200" dirty="0">
            <a:solidFill>
              <a:sysClr val="windowText" lastClr="000000"/>
            </a:solidFill>
          </a:endParaRPr>
        </a:p>
      </dsp:txBody>
      <dsp:txXfrm>
        <a:off x="1337909" y="852303"/>
        <a:ext cx="422160" cy="319011"/>
      </dsp:txXfrm>
    </dsp:sp>
    <dsp:sp modelId="{8BBFA712-CF31-481C-ACD9-AD1E2A1C4AD8}">
      <dsp:nvSpPr>
        <dsp:cNvPr id="0" name=""/>
        <dsp:cNvSpPr/>
      </dsp:nvSpPr>
      <dsp:spPr>
        <a:xfrm rot="13184208">
          <a:off x="1907600" y="701708"/>
          <a:ext cx="252073"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962809" y="763272"/>
        <a:ext cx="189654" cy="124839"/>
      </dsp:txXfrm>
    </dsp:sp>
    <dsp:sp modelId="{476C9FC5-9EBC-4053-AC1F-54E791254450}">
      <dsp:nvSpPr>
        <dsp:cNvPr id="0" name=""/>
        <dsp:cNvSpPr/>
      </dsp:nvSpPr>
      <dsp:spPr>
        <a:xfrm>
          <a:off x="1100324" y="194308"/>
          <a:ext cx="984517"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Bourgeoisie</a:t>
          </a:r>
        </a:p>
      </dsp:txBody>
      <dsp:txXfrm>
        <a:off x="1236014" y="268242"/>
        <a:ext cx="643127" cy="319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B567F-DAC4-4E5C-8832-76AE20270C6C}">
      <dsp:nvSpPr>
        <dsp:cNvPr id="0" name=""/>
        <dsp:cNvSpPr/>
      </dsp:nvSpPr>
      <dsp:spPr>
        <a:xfrm>
          <a:off x="2058623" y="856195"/>
          <a:ext cx="796843" cy="657951"/>
        </a:xfrm>
        <a:prstGeom prst="cloud">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Feminism</a:t>
          </a:r>
        </a:p>
      </dsp:txBody>
      <dsp:txXfrm>
        <a:off x="2168447" y="955558"/>
        <a:ext cx="520530" cy="428734"/>
      </dsp:txXfrm>
    </dsp:sp>
    <dsp:sp modelId="{3FED7062-EF31-44EF-A3C6-8C3F4280AD7E}">
      <dsp:nvSpPr>
        <dsp:cNvPr id="0" name=""/>
        <dsp:cNvSpPr/>
      </dsp:nvSpPr>
      <dsp:spPr>
        <a:xfrm rot="16240354">
          <a:off x="2366703" y="575274"/>
          <a:ext cx="192543"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395245" y="646055"/>
        <a:ext cx="134780" cy="125704"/>
      </dsp:txXfrm>
    </dsp:sp>
    <dsp:sp modelId="{F54DF310-FB7B-4CE5-9572-B8667952027A}">
      <dsp:nvSpPr>
        <dsp:cNvPr id="0" name=""/>
        <dsp:cNvSpPr/>
      </dsp:nvSpPr>
      <dsp:spPr>
        <a:xfrm>
          <a:off x="2142699" y="0"/>
          <a:ext cx="650731"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Gender</a:t>
          </a:r>
        </a:p>
      </dsp:txBody>
      <dsp:txXfrm>
        <a:off x="2232385" y="74445"/>
        <a:ext cx="425084" cy="321220"/>
      </dsp:txXfrm>
    </dsp:sp>
    <dsp:sp modelId="{E6FC85B3-0CAD-4807-8272-D52DD9AA9146}">
      <dsp:nvSpPr>
        <dsp:cNvPr id="0" name=""/>
        <dsp:cNvSpPr/>
      </dsp:nvSpPr>
      <dsp:spPr>
        <a:xfrm rot="18873876">
          <a:off x="2741937" y="671470"/>
          <a:ext cx="235774"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751311" y="735761"/>
        <a:ext cx="172922" cy="125704"/>
      </dsp:txXfrm>
    </dsp:sp>
    <dsp:sp modelId="{BF2B52BA-3B97-4161-9C98-C76701E8F7C8}">
      <dsp:nvSpPr>
        <dsp:cNvPr id="0" name=""/>
        <dsp:cNvSpPr/>
      </dsp:nvSpPr>
      <dsp:spPr>
        <a:xfrm>
          <a:off x="2745473" y="145406"/>
          <a:ext cx="985788"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Liberal</a:t>
          </a:r>
        </a:p>
      </dsp:txBody>
      <dsp:txXfrm>
        <a:off x="2881338" y="219851"/>
        <a:ext cx="643957" cy="321220"/>
      </dsp:txXfrm>
    </dsp:sp>
    <dsp:sp modelId="{F9E8C0A1-A75A-4548-8141-3C8CA126932E}">
      <dsp:nvSpPr>
        <dsp:cNvPr id="0" name=""/>
        <dsp:cNvSpPr/>
      </dsp:nvSpPr>
      <dsp:spPr>
        <a:xfrm rot="21170376">
          <a:off x="2976611" y="995796"/>
          <a:ext cx="308065"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976856" y="1041614"/>
        <a:ext cx="245213" cy="125704"/>
      </dsp:txXfrm>
    </dsp:sp>
    <dsp:sp modelId="{6151E702-59F3-4727-8E89-AEE3F24E7592}">
      <dsp:nvSpPr>
        <dsp:cNvPr id="0" name=""/>
        <dsp:cNvSpPr/>
      </dsp:nvSpPr>
      <dsp:spPr>
        <a:xfrm>
          <a:off x="3420645" y="769718"/>
          <a:ext cx="762903"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Radical</a:t>
          </a:r>
        </a:p>
      </dsp:txBody>
      <dsp:txXfrm>
        <a:off x="3525791" y="844163"/>
        <a:ext cx="498360" cy="321220"/>
      </dsp:txXfrm>
    </dsp:sp>
    <dsp:sp modelId="{FA16D3C7-2F63-4A17-9198-B33D291A4B78}">
      <dsp:nvSpPr>
        <dsp:cNvPr id="0" name=""/>
        <dsp:cNvSpPr/>
      </dsp:nvSpPr>
      <dsp:spPr>
        <a:xfrm rot="1282356">
          <a:off x="2870475" y="1271881"/>
          <a:ext cx="151630"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872039" y="1305493"/>
        <a:ext cx="106141" cy="125704"/>
      </dsp:txXfrm>
    </dsp:sp>
    <dsp:sp modelId="{B3B18658-BB94-4BB2-BA27-27666842FE09}">
      <dsp:nvSpPr>
        <dsp:cNvPr id="0" name=""/>
        <dsp:cNvSpPr/>
      </dsp:nvSpPr>
      <dsp:spPr>
        <a:xfrm>
          <a:off x="2998385" y="1327711"/>
          <a:ext cx="905431"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Black</a:t>
          </a:r>
        </a:p>
      </dsp:txBody>
      <dsp:txXfrm>
        <a:off x="3123175" y="1402156"/>
        <a:ext cx="591465" cy="321220"/>
      </dsp:txXfrm>
    </dsp:sp>
    <dsp:sp modelId="{3397DFA3-DF8D-4BDC-903E-606F7CF19EB5}">
      <dsp:nvSpPr>
        <dsp:cNvPr id="0" name=""/>
        <dsp:cNvSpPr/>
      </dsp:nvSpPr>
      <dsp:spPr>
        <a:xfrm rot="3635248">
          <a:off x="2614552" y="1546158"/>
          <a:ext cx="210117"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630545" y="1560684"/>
        <a:ext cx="147265" cy="125704"/>
      </dsp:txXfrm>
    </dsp:sp>
    <dsp:sp modelId="{6DBBEE58-0E68-4B58-8DE3-D7887AF08184}">
      <dsp:nvSpPr>
        <dsp:cNvPr id="0" name=""/>
        <dsp:cNvSpPr/>
      </dsp:nvSpPr>
      <dsp:spPr>
        <a:xfrm>
          <a:off x="2419826" y="1820838"/>
          <a:ext cx="1069072"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Marxist</a:t>
          </a:r>
        </a:p>
      </dsp:txBody>
      <dsp:txXfrm>
        <a:off x="2567170" y="1895283"/>
        <a:ext cx="698361" cy="321220"/>
      </dsp:txXfrm>
    </dsp:sp>
    <dsp:sp modelId="{6D0D04DE-8096-4544-918E-B897EBDF754A}">
      <dsp:nvSpPr>
        <dsp:cNvPr id="0" name=""/>
        <dsp:cNvSpPr/>
      </dsp:nvSpPr>
      <dsp:spPr>
        <a:xfrm rot="7170300">
          <a:off x="2111860" y="1526344"/>
          <a:ext cx="185681"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153429" y="1544005"/>
        <a:ext cx="129977" cy="125704"/>
      </dsp:txXfrm>
    </dsp:sp>
    <dsp:sp modelId="{D2ED657D-F954-438F-82DC-8D3DCA9B06EE}">
      <dsp:nvSpPr>
        <dsp:cNvPr id="0" name=""/>
        <dsp:cNvSpPr/>
      </dsp:nvSpPr>
      <dsp:spPr>
        <a:xfrm>
          <a:off x="1529556" y="1777211"/>
          <a:ext cx="905963"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Patriarchy</a:t>
          </a:r>
        </a:p>
      </dsp:txBody>
      <dsp:txXfrm>
        <a:off x="1654420" y="1851656"/>
        <a:ext cx="591811" cy="321220"/>
      </dsp:txXfrm>
    </dsp:sp>
    <dsp:sp modelId="{3CBCB01D-77E6-4627-950E-E10F878751E5}">
      <dsp:nvSpPr>
        <dsp:cNvPr id="0" name=""/>
        <dsp:cNvSpPr/>
      </dsp:nvSpPr>
      <dsp:spPr>
        <a:xfrm rot="9378060">
          <a:off x="1852787" y="1304243"/>
          <a:ext cx="188694"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907008" y="1334768"/>
        <a:ext cx="132086" cy="125704"/>
      </dsp:txXfrm>
    </dsp:sp>
    <dsp:sp modelId="{CF85CA5F-892C-41F8-91B0-36000C73F42E}">
      <dsp:nvSpPr>
        <dsp:cNvPr id="0" name=""/>
        <dsp:cNvSpPr/>
      </dsp:nvSpPr>
      <dsp:spPr>
        <a:xfrm>
          <a:off x="995062" y="1387927"/>
          <a:ext cx="877101"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Exploit</a:t>
          </a:r>
        </a:p>
      </dsp:txBody>
      <dsp:txXfrm>
        <a:off x="1115948" y="1462372"/>
        <a:ext cx="572958" cy="321220"/>
      </dsp:txXfrm>
    </dsp:sp>
    <dsp:sp modelId="{9B3BE763-9B19-4E43-BEEB-8CE47D1DD434}">
      <dsp:nvSpPr>
        <dsp:cNvPr id="0" name=""/>
        <dsp:cNvSpPr/>
      </dsp:nvSpPr>
      <dsp:spPr>
        <a:xfrm rot="11400000">
          <a:off x="1903844" y="993165"/>
          <a:ext cx="116732"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938598" y="1038107"/>
        <a:ext cx="81712" cy="125704"/>
      </dsp:txXfrm>
    </dsp:sp>
    <dsp:sp modelId="{D30FBD24-B49C-42F5-B5A5-C3C67920E5FE}">
      <dsp:nvSpPr>
        <dsp:cNvPr id="0" name=""/>
        <dsp:cNvSpPr/>
      </dsp:nvSpPr>
      <dsp:spPr>
        <a:xfrm>
          <a:off x="1208244" y="775867"/>
          <a:ext cx="650731"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Control</a:t>
          </a:r>
          <a:endParaRPr lang="en-GB" sz="900" kern="1200" dirty="0">
            <a:solidFill>
              <a:sysClr val="windowText" lastClr="000000"/>
            </a:solidFill>
          </a:endParaRPr>
        </a:p>
      </dsp:txBody>
      <dsp:txXfrm>
        <a:off x="1297930" y="850312"/>
        <a:ext cx="425084" cy="321220"/>
      </dsp:txXfrm>
    </dsp:sp>
    <dsp:sp modelId="{8BBFA712-CF31-481C-ACD9-AD1E2A1C4AD8}">
      <dsp:nvSpPr>
        <dsp:cNvPr id="0" name=""/>
        <dsp:cNvSpPr/>
      </dsp:nvSpPr>
      <dsp:spPr>
        <a:xfrm rot="13184208">
          <a:off x="1871412" y="698852"/>
          <a:ext cx="253270" cy="209506"/>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927004" y="760842"/>
        <a:ext cx="190418" cy="125704"/>
      </dsp:txXfrm>
    </dsp:sp>
    <dsp:sp modelId="{476C9FC5-9EBC-4053-AC1F-54E791254450}">
      <dsp:nvSpPr>
        <dsp:cNvPr id="0" name=""/>
        <dsp:cNvSpPr/>
      </dsp:nvSpPr>
      <dsp:spPr>
        <a:xfrm>
          <a:off x="1058683" y="188281"/>
          <a:ext cx="991333" cy="49295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Oppression</a:t>
          </a:r>
        </a:p>
      </dsp:txBody>
      <dsp:txXfrm>
        <a:off x="1195313" y="262726"/>
        <a:ext cx="647579" cy="321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B567F-DAC4-4E5C-8832-76AE20270C6C}">
      <dsp:nvSpPr>
        <dsp:cNvPr id="0" name=""/>
        <dsp:cNvSpPr/>
      </dsp:nvSpPr>
      <dsp:spPr>
        <a:xfrm>
          <a:off x="1980488" y="858288"/>
          <a:ext cx="1018749" cy="653427"/>
        </a:xfrm>
        <a:prstGeom prst="cloud">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Post-modernism</a:t>
          </a:r>
        </a:p>
      </dsp:txBody>
      <dsp:txXfrm>
        <a:off x="2120896" y="956968"/>
        <a:ext cx="665488" cy="425786"/>
      </dsp:txXfrm>
    </dsp:sp>
    <dsp:sp modelId="{3FED7062-EF31-44EF-A3C6-8C3F4280AD7E}">
      <dsp:nvSpPr>
        <dsp:cNvPr id="0" name=""/>
        <dsp:cNvSpPr/>
      </dsp:nvSpPr>
      <dsp:spPr>
        <a:xfrm rot="15719785">
          <a:off x="2319559" y="575684"/>
          <a:ext cx="198515"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353482" y="646784"/>
        <a:ext cx="138961" cy="124839"/>
      </dsp:txXfrm>
    </dsp:sp>
    <dsp:sp modelId="{F54DF310-FB7B-4CE5-9572-B8667952027A}">
      <dsp:nvSpPr>
        <dsp:cNvPr id="0" name=""/>
        <dsp:cNvSpPr/>
      </dsp:nvSpPr>
      <dsp:spPr>
        <a:xfrm>
          <a:off x="1949935" y="0"/>
          <a:ext cx="815455"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Choice</a:t>
          </a:r>
        </a:p>
      </dsp:txBody>
      <dsp:txXfrm>
        <a:off x="2062324" y="73934"/>
        <a:ext cx="532689" cy="319011"/>
      </dsp:txXfrm>
    </dsp:sp>
    <dsp:sp modelId="{E6FC85B3-0CAD-4807-8272-D52DD9AA9146}">
      <dsp:nvSpPr>
        <dsp:cNvPr id="0" name=""/>
        <dsp:cNvSpPr/>
      </dsp:nvSpPr>
      <dsp:spPr>
        <a:xfrm rot="18873876">
          <a:off x="2792861" y="662785"/>
          <a:ext cx="217754"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802170" y="726634"/>
        <a:ext cx="155335" cy="124839"/>
      </dsp:txXfrm>
    </dsp:sp>
    <dsp:sp modelId="{BF2B52BA-3B97-4161-9C98-C76701E8F7C8}">
      <dsp:nvSpPr>
        <dsp:cNvPr id="0" name=""/>
        <dsp:cNvSpPr/>
      </dsp:nvSpPr>
      <dsp:spPr>
        <a:xfrm>
          <a:off x="2776991" y="151690"/>
          <a:ext cx="979010"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Fluidity </a:t>
          </a:r>
        </a:p>
      </dsp:txBody>
      <dsp:txXfrm>
        <a:off x="2911922" y="225624"/>
        <a:ext cx="639529" cy="319011"/>
      </dsp:txXfrm>
    </dsp:sp>
    <dsp:sp modelId="{F9E8C0A1-A75A-4548-8141-3C8CA126932E}">
      <dsp:nvSpPr>
        <dsp:cNvPr id="0" name=""/>
        <dsp:cNvSpPr/>
      </dsp:nvSpPr>
      <dsp:spPr>
        <a:xfrm rot="21184272">
          <a:off x="3042057" y="1006169"/>
          <a:ext cx="126646"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3042196" y="1050074"/>
        <a:ext cx="88652" cy="124839"/>
      </dsp:txXfrm>
    </dsp:sp>
    <dsp:sp modelId="{6151E702-59F3-4727-8E89-AEE3F24E7592}">
      <dsp:nvSpPr>
        <dsp:cNvPr id="0" name=""/>
        <dsp:cNvSpPr/>
      </dsp:nvSpPr>
      <dsp:spPr>
        <a:xfrm>
          <a:off x="3189153" y="770480"/>
          <a:ext cx="1394926"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Globalisation</a:t>
          </a:r>
        </a:p>
      </dsp:txBody>
      <dsp:txXfrm>
        <a:off x="3381407" y="844414"/>
        <a:ext cx="911223" cy="319011"/>
      </dsp:txXfrm>
    </dsp:sp>
    <dsp:sp modelId="{FA16D3C7-2F63-4A17-9198-B33D291A4B78}">
      <dsp:nvSpPr>
        <dsp:cNvPr id="0" name=""/>
        <dsp:cNvSpPr/>
      </dsp:nvSpPr>
      <dsp:spPr>
        <a:xfrm rot="1282356">
          <a:off x="2962409" y="1286854"/>
          <a:ext cx="107104"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963514" y="1322612"/>
        <a:ext cx="74973" cy="124839"/>
      </dsp:txXfrm>
    </dsp:sp>
    <dsp:sp modelId="{B3B18658-BB94-4BB2-BA27-27666842FE09}">
      <dsp:nvSpPr>
        <dsp:cNvPr id="0" name=""/>
        <dsp:cNvSpPr/>
      </dsp:nvSpPr>
      <dsp:spPr>
        <a:xfrm>
          <a:off x="3028351" y="1326902"/>
          <a:ext cx="899205"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Diversity</a:t>
          </a:r>
        </a:p>
      </dsp:txBody>
      <dsp:txXfrm>
        <a:off x="3152283" y="1400836"/>
        <a:ext cx="587397" cy="319011"/>
      </dsp:txXfrm>
    </dsp:sp>
    <dsp:sp modelId="{3397DFA3-DF8D-4BDC-903E-606F7CF19EB5}">
      <dsp:nvSpPr>
        <dsp:cNvPr id="0" name=""/>
        <dsp:cNvSpPr/>
      </dsp:nvSpPr>
      <dsp:spPr>
        <a:xfrm rot="3518292">
          <a:off x="2670114" y="1556640"/>
          <a:ext cx="219328"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685081" y="1571603"/>
        <a:ext cx="156909" cy="124839"/>
      </dsp:txXfrm>
    </dsp:sp>
    <dsp:sp modelId="{6DBBEE58-0E68-4B58-8DE3-D7887AF08184}">
      <dsp:nvSpPr>
        <dsp:cNvPr id="0" name=""/>
        <dsp:cNvSpPr/>
      </dsp:nvSpPr>
      <dsp:spPr>
        <a:xfrm>
          <a:off x="2666265" y="1824226"/>
          <a:ext cx="724778"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Choice</a:t>
          </a:r>
        </a:p>
      </dsp:txBody>
      <dsp:txXfrm>
        <a:off x="2766157" y="1898160"/>
        <a:ext cx="473454" cy="319011"/>
      </dsp:txXfrm>
    </dsp:sp>
    <dsp:sp modelId="{6D0D04DE-8096-4544-918E-B897EBDF754A}">
      <dsp:nvSpPr>
        <dsp:cNvPr id="0" name=""/>
        <dsp:cNvSpPr/>
      </dsp:nvSpPr>
      <dsp:spPr>
        <a:xfrm rot="7389828">
          <a:off x="2079638" y="1545600"/>
          <a:ext cx="213194"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127920" y="1561087"/>
        <a:ext cx="150775" cy="124839"/>
      </dsp:txXfrm>
    </dsp:sp>
    <dsp:sp modelId="{D2ED657D-F954-438F-82DC-8D3DCA9B06EE}">
      <dsp:nvSpPr>
        <dsp:cNvPr id="0" name=""/>
        <dsp:cNvSpPr/>
      </dsp:nvSpPr>
      <dsp:spPr>
        <a:xfrm>
          <a:off x="1370620" y="1813267"/>
          <a:ext cx="1097446"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Postmodern</a:t>
          </a:r>
        </a:p>
      </dsp:txBody>
      <dsp:txXfrm>
        <a:off x="1521874" y="1887201"/>
        <a:ext cx="716897" cy="319011"/>
      </dsp:txXfrm>
    </dsp:sp>
    <dsp:sp modelId="{3CBCB01D-77E6-4627-950E-E10F878751E5}">
      <dsp:nvSpPr>
        <dsp:cNvPr id="0" name=""/>
        <dsp:cNvSpPr/>
      </dsp:nvSpPr>
      <dsp:spPr>
        <a:xfrm rot="9378060">
          <a:off x="1873051" y="1319491"/>
          <a:ext cx="146831"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915243" y="1352252"/>
        <a:ext cx="102782" cy="124839"/>
      </dsp:txXfrm>
    </dsp:sp>
    <dsp:sp modelId="{CF85CA5F-892C-41F8-91B0-36000C73F42E}">
      <dsp:nvSpPr>
        <dsp:cNvPr id="0" name=""/>
        <dsp:cNvSpPr/>
      </dsp:nvSpPr>
      <dsp:spPr>
        <a:xfrm>
          <a:off x="1037035" y="1386757"/>
          <a:ext cx="871070"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Shift</a:t>
          </a:r>
        </a:p>
      </dsp:txBody>
      <dsp:txXfrm>
        <a:off x="1157089" y="1460691"/>
        <a:ext cx="569019" cy="319011"/>
      </dsp:txXfrm>
    </dsp:sp>
    <dsp:sp modelId="{9B3BE763-9B19-4E43-BEEB-8CE47D1DD434}">
      <dsp:nvSpPr>
        <dsp:cNvPr id="0" name=""/>
        <dsp:cNvSpPr/>
      </dsp:nvSpPr>
      <dsp:spPr>
        <a:xfrm rot="11206620">
          <a:off x="1746078" y="1002827"/>
          <a:ext cx="172452"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797633" y="1047493"/>
        <a:ext cx="120716" cy="124839"/>
      </dsp:txXfrm>
    </dsp:sp>
    <dsp:sp modelId="{D30FBD24-B49C-42F5-B5A5-C3C67920E5FE}">
      <dsp:nvSpPr>
        <dsp:cNvPr id="0" name=""/>
        <dsp:cNvSpPr/>
      </dsp:nvSpPr>
      <dsp:spPr>
        <a:xfrm>
          <a:off x="1023550" y="804367"/>
          <a:ext cx="646256"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rPr>
            <a:t>Identity</a:t>
          </a:r>
        </a:p>
      </dsp:txBody>
      <dsp:txXfrm>
        <a:off x="1112620" y="878301"/>
        <a:ext cx="422160" cy="319011"/>
      </dsp:txXfrm>
    </dsp:sp>
    <dsp:sp modelId="{8BBFA712-CF31-481C-ACD9-AD1E2A1C4AD8}">
      <dsp:nvSpPr>
        <dsp:cNvPr id="0" name=""/>
        <dsp:cNvSpPr/>
      </dsp:nvSpPr>
      <dsp:spPr>
        <a:xfrm rot="12814548">
          <a:off x="1805020" y="713370"/>
          <a:ext cx="262108" cy="208065"/>
        </a:xfrm>
        <a:prstGeom prst="rightArrow">
          <a:avLst>
            <a:gd name="adj1" fmla="val 60000"/>
            <a:gd name="adj2" fmla="val 50000"/>
          </a:avLst>
        </a:prstGeom>
        <a:solidFill>
          <a:srgbClr val="FF00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862232" y="772243"/>
        <a:ext cx="199689" cy="124839"/>
      </dsp:txXfrm>
    </dsp:sp>
    <dsp:sp modelId="{476C9FC5-9EBC-4053-AC1F-54E791254450}">
      <dsp:nvSpPr>
        <dsp:cNvPr id="0" name=""/>
        <dsp:cNvSpPr/>
      </dsp:nvSpPr>
      <dsp:spPr>
        <a:xfrm>
          <a:off x="948941" y="237348"/>
          <a:ext cx="964093" cy="489566"/>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Text" lastClr="000000"/>
              </a:solidFill>
              <a:latin typeface="Comic Sans MS" panose="030F0702030302020204" pitchFamily="66" charset="0"/>
            </a:rPr>
            <a:t>Fragment</a:t>
          </a:r>
        </a:p>
      </dsp:txBody>
      <dsp:txXfrm>
        <a:off x="1081816" y="311282"/>
        <a:ext cx="629785" cy="319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D8C13-AD16-4EF9-A1BE-64AE52B24B7A}">
      <dsp:nvSpPr>
        <dsp:cNvPr id="0" name=""/>
        <dsp:cNvSpPr/>
      </dsp:nvSpPr>
      <dsp:spPr>
        <a:xfrm>
          <a:off x="2799224" y="1900221"/>
          <a:ext cx="1303755" cy="742495"/>
        </a:xfrm>
        <a:prstGeom prst="cloud">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Comic Sans MS" panose="030F0702030302020204" pitchFamily="66" charset="0"/>
            </a:rPr>
            <a:t>Conflict and Change</a:t>
          </a:r>
        </a:p>
      </dsp:txBody>
      <dsp:txXfrm>
        <a:off x="2978913" y="2012351"/>
        <a:ext cx="851666" cy="483825"/>
      </dsp:txXfrm>
    </dsp:sp>
    <dsp:sp modelId="{590B4B08-79E2-468C-AFC5-8C4AAEE8029D}">
      <dsp:nvSpPr>
        <dsp:cNvPr id="0" name=""/>
        <dsp:cNvSpPr/>
      </dsp:nvSpPr>
      <dsp:spPr>
        <a:xfrm rot="18440440">
          <a:off x="3740359" y="1327742"/>
          <a:ext cx="535587" cy="427138"/>
        </a:xfrm>
        <a:prstGeom prst="rightArrow">
          <a:avLst>
            <a:gd name="adj1" fmla="val 60000"/>
            <a:gd name="adj2" fmla="val 50000"/>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765567" y="1464109"/>
        <a:ext cx="407446" cy="256282"/>
      </dsp:txXfrm>
    </dsp:sp>
    <dsp:sp modelId="{71910DE1-3E31-47D3-BE5F-F17B29D57E98}">
      <dsp:nvSpPr>
        <dsp:cNvPr id="0" name=""/>
        <dsp:cNvSpPr/>
      </dsp:nvSpPr>
      <dsp:spPr>
        <a:xfrm>
          <a:off x="4076679" y="0"/>
          <a:ext cx="1256290" cy="1256290"/>
        </a:xfrm>
        <a:prstGeom prst="cloud">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Comic Sans MS" panose="030F0702030302020204" pitchFamily="66" charset="0"/>
            </a:rPr>
            <a:t>Sharing Information</a:t>
          </a:r>
        </a:p>
      </dsp:txBody>
      <dsp:txXfrm>
        <a:off x="4249826" y="189723"/>
        <a:ext cx="820660" cy="818624"/>
      </dsp:txXfrm>
    </dsp:sp>
    <dsp:sp modelId="{643DD13B-A9ED-4F64-AEC5-6FCF7FC6AD45}">
      <dsp:nvSpPr>
        <dsp:cNvPr id="0" name=""/>
        <dsp:cNvSpPr/>
      </dsp:nvSpPr>
      <dsp:spPr>
        <a:xfrm rot="2125433">
          <a:off x="3931862" y="2506004"/>
          <a:ext cx="298454" cy="427138"/>
        </a:xfrm>
        <a:prstGeom prst="rightArrow">
          <a:avLst>
            <a:gd name="adj1" fmla="val 60000"/>
            <a:gd name="adj2" fmla="val 50000"/>
          </a:avLst>
        </a:prstGeom>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940149" y="2565484"/>
        <a:ext cx="208918" cy="256282"/>
      </dsp:txXfrm>
    </dsp:sp>
    <dsp:sp modelId="{634FD066-9CB1-4C45-A7A4-2ACA0DE3B4EC}">
      <dsp:nvSpPr>
        <dsp:cNvPr id="0" name=""/>
        <dsp:cNvSpPr/>
      </dsp:nvSpPr>
      <dsp:spPr>
        <a:xfrm>
          <a:off x="4177324" y="2641956"/>
          <a:ext cx="1355500" cy="1256290"/>
        </a:xfrm>
        <a:prstGeom prst="cloud">
          <a:avLst/>
        </a:prstGeom>
        <a:gradFill flip="none" rotWithShape="0">
          <a:gsLst>
            <a:gs pos="0">
              <a:srgbClr val="66FF33">
                <a:tint val="66000"/>
                <a:satMod val="160000"/>
              </a:srgbClr>
            </a:gs>
            <a:gs pos="50000">
              <a:srgbClr val="66FF33">
                <a:tint val="44500"/>
                <a:satMod val="160000"/>
              </a:srgbClr>
            </a:gs>
            <a:gs pos="100000">
              <a:srgbClr val="66FF33">
                <a:tint val="23500"/>
                <a:satMod val="160000"/>
              </a:srgbClr>
            </a:gs>
          </a:gsLst>
          <a:lin ang="27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Comic Sans MS" panose="030F0702030302020204" pitchFamily="66" charset="0"/>
            </a:rPr>
            <a:t>Social Movements</a:t>
          </a:r>
        </a:p>
      </dsp:txBody>
      <dsp:txXfrm>
        <a:off x="4364145" y="2831679"/>
        <a:ext cx="885467" cy="818624"/>
      </dsp:txXfrm>
    </dsp:sp>
    <dsp:sp modelId="{6B4FD07D-1160-4441-9051-654BD0C57870}">
      <dsp:nvSpPr>
        <dsp:cNvPr id="0" name=""/>
        <dsp:cNvSpPr/>
      </dsp:nvSpPr>
      <dsp:spPr>
        <a:xfrm rot="9030122">
          <a:off x="2444235" y="2508737"/>
          <a:ext cx="419899" cy="427138"/>
        </a:xfrm>
        <a:prstGeom prst="rightArrow">
          <a:avLst>
            <a:gd name="adj1" fmla="val 60000"/>
            <a:gd name="adj2" fmla="val 50000"/>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rot="10800000">
        <a:off x="2562040" y="2563152"/>
        <a:ext cx="293929" cy="256282"/>
      </dsp:txXfrm>
    </dsp:sp>
    <dsp:sp modelId="{B010E824-9D5C-4C1B-BCC4-4F6BAC2C3806}">
      <dsp:nvSpPr>
        <dsp:cNvPr id="0" name=""/>
        <dsp:cNvSpPr/>
      </dsp:nvSpPr>
      <dsp:spPr>
        <a:xfrm>
          <a:off x="938773" y="2644356"/>
          <a:ext cx="1485727" cy="1256290"/>
        </a:xfrm>
        <a:prstGeom prst="cloud">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Comic Sans MS" panose="030F0702030302020204" pitchFamily="66" charset="0"/>
            </a:rPr>
            <a:t>Religious Fundamentalism</a:t>
          </a:r>
        </a:p>
      </dsp:txBody>
      <dsp:txXfrm>
        <a:off x="1143542" y="2834079"/>
        <a:ext cx="970537" cy="8186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E47FEE-B871-4EDB-9580-602A94A6C6D6}"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150470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E47FEE-B871-4EDB-9580-602A94A6C6D6}"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275314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E47FEE-B871-4EDB-9580-602A94A6C6D6}"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41374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E47FEE-B871-4EDB-9580-602A94A6C6D6}"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194798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47FEE-B871-4EDB-9580-602A94A6C6D6}"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53294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E47FEE-B871-4EDB-9580-602A94A6C6D6}"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399959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E47FEE-B871-4EDB-9580-602A94A6C6D6}" type="datetimeFigureOut">
              <a:rPr lang="en-GB" smtClean="0"/>
              <a:t>28/03/2022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221832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E47FEE-B871-4EDB-9580-602A94A6C6D6}" type="datetimeFigureOut">
              <a:rPr lang="en-GB" smtClean="0"/>
              <a:t>28/03/2022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207514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47FEE-B871-4EDB-9580-602A94A6C6D6}" type="datetimeFigureOut">
              <a:rPr lang="en-GB" smtClean="0"/>
              <a:t>28/03/2022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414501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47FEE-B871-4EDB-9580-602A94A6C6D6}"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39059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47FEE-B871-4EDB-9580-602A94A6C6D6}"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E8F469-8017-474D-B317-915E6C31A04D}" type="slidenum">
              <a:rPr lang="en-GB" smtClean="0"/>
              <a:t>‹#›</a:t>
            </a:fld>
            <a:endParaRPr lang="en-GB"/>
          </a:p>
        </p:txBody>
      </p:sp>
    </p:spTree>
    <p:extLst>
      <p:ext uri="{BB962C8B-B14F-4D97-AF65-F5344CB8AC3E}">
        <p14:creationId xmlns:p14="http://schemas.microsoft.com/office/powerpoint/2010/main" val="323211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47FEE-B871-4EDB-9580-602A94A6C6D6}" type="datetimeFigureOut">
              <a:rPr lang="en-GB" smtClean="0"/>
              <a:t>28/03/2022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8F469-8017-474D-B317-915E6C31A04D}" type="slidenum">
              <a:rPr lang="en-GB" smtClean="0"/>
              <a:t>‹#›</a:t>
            </a:fld>
            <a:endParaRPr lang="en-GB"/>
          </a:p>
        </p:txBody>
      </p:sp>
    </p:spTree>
    <p:extLst>
      <p:ext uri="{BB962C8B-B14F-4D97-AF65-F5344CB8AC3E}">
        <p14:creationId xmlns:p14="http://schemas.microsoft.com/office/powerpoint/2010/main" val="2204136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0.png"/><Relationship Id="rId5" Type="http://schemas.openxmlformats.org/officeDocument/2006/relationships/diagramColors" Target="../diagrams/colors2.xml"/><Relationship Id="rId10" Type="http://schemas.openxmlformats.org/officeDocument/2006/relationships/image" Target="../media/image9.png"/><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15.jpeg"/><Relationship Id="rId5" Type="http://schemas.openxmlformats.org/officeDocument/2006/relationships/diagramColors" Target="../diagrams/colors3.xml"/><Relationship Id="rId10" Type="http://schemas.openxmlformats.org/officeDocument/2006/relationships/image" Target="../media/image14.png"/><Relationship Id="rId4" Type="http://schemas.openxmlformats.org/officeDocument/2006/relationships/diagramQuickStyle" Target="../diagrams/quickStyle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0.png"/><Relationship Id="rId4" Type="http://schemas.openxmlformats.org/officeDocument/2006/relationships/diagramQuickStyle" Target="../diagrams/quickStyle4.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21.gif"/><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openxmlformats.org/officeDocument/2006/relationships/image" Target="../media/image25.png"/><Relationship Id="rId5" Type="http://schemas.openxmlformats.org/officeDocument/2006/relationships/diagramColors" Target="../diagrams/colors5.xml"/><Relationship Id="rId10" Type="http://schemas.openxmlformats.org/officeDocument/2006/relationships/image" Target="../media/image24.png"/><Relationship Id="rId4" Type="http://schemas.openxmlformats.org/officeDocument/2006/relationships/diagramQuickStyle" Target="../diagrams/quickStyle5.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6.xml"/><Relationship Id="rId7" Type="http://schemas.openxmlformats.org/officeDocument/2006/relationships/image" Target="../media/image4.png"/><Relationship Id="rId12" Type="http://schemas.openxmlformats.org/officeDocument/2006/relationships/image" Target="../media/image34.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33.png"/><Relationship Id="rId5" Type="http://schemas.openxmlformats.org/officeDocument/2006/relationships/diagramColors" Target="../diagrams/colors6.xml"/><Relationship Id="rId10" Type="http://schemas.openxmlformats.org/officeDocument/2006/relationships/image" Target="../media/image32.png"/><Relationship Id="rId4" Type="http://schemas.openxmlformats.org/officeDocument/2006/relationships/diagramQuickStyle" Target="../diagrams/quickStyle6.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93991" y="225509"/>
            <a:ext cx="8197623" cy="923330"/>
          </a:xfrm>
          <a:prstGeom prst="rect">
            <a:avLst/>
          </a:prstGeom>
        </p:spPr>
        <p:txBody>
          <a:bodyPr wrap="square">
            <a:spAutoFit/>
          </a:bodyPr>
          <a:lstStyle/>
          <a:p>
            <a:pPr lvl="0"/>
            <a:r>
              <a:rPr lang="en-GB" sz="900" dirty="0">
                <a:solidFill>
                  <a:srgbClr val="0070C0"/>
                </a:solidFill>
                <a:latin typeface="Comic Sans MS" panose="030F0702030302020204" pitchFamily="66" charset="0"/>
              </a:rPr>
              <a:t>Globalisation is .a much used term which is used to describe the </a:t>
            </a:r>
            <a:r>
              <a:rPr lang="en-GB" sz="900" b="1" dirty="0">
                <a:solidFill>
                  <a:srgbClr val="0070C0"/>
                </a:solidFill>
                <a:latin typeface="Comic Sans MS" panose="030F0702030302020204" pitchFamily="66" charset="0"/>
              </a:rPr>
              <a:t>process</a:t>
            </a:r>
            <a:r>
              <a:rPr lang="en-GB" sz="900" dirty="0">
                <a:solidFill>
                  <a:srgbClr val="0070C0"/>
                </a:solidFill>
                <a:latin typeface="Comic Sans MS" panose="030F0702030302020204" pitchFamily="66" charset="0"/>
              </a:rPr>
              <a:t> which has been undergoing for 1.8 million years when early humans began moving out Africa to different parts of the world. As communication and transport developed with greater efficiency, more and more people became </a:t>
            </a:r>
            <a:r>
              <a:rPr lang="en-GB" sz="900" b="1" dirty="0">
                <a:solidFill>
                  <a:srgbClr val="0070C0"/>
                </a:solidFill>
                <a:latin typeface="Comic Sans MS" panose="030F0702030302020204" pitchFamily="66" charset="0"/>
              </a:rPr>
              <a:t>interconnected (Giddens 1990)</a:t>
            </a:r>
          </a:p>
          <a:p>
            <a:pPr lvl="0"/>
            <a:endParaRPr lang="en-GB" sz="900" dirty="0">
              <a:solidFill>
                <a:srgbClr val="0070C0"/>
              </a:solidFill>
              <a:latin typeface="Comic Sans MS" panose="030F0702030302020204" pitchFamily="66" charset="0"/>
            </a:endParaRPr>
          </a:p>
          <a:p>
            <a:pPr lvl="0"/>
            <a:r>
              <a:rPr lang="en-GB" sz="900" dirty="0">
                <a:solidFill>
                  <a:srgbClr val="FF0000"/>
                </a:solidFill>
                <a:latin typeface="Comic Sans MS" panose="030F0702030302020204" pitchFamily="66" charset="0"/>
              </a:rPr>
              <a:t>When the internet was created in 1983, it made communication much easier and the previously uncontacted became part of the </a:t>
            </a:r>
            <a:r>
              <a:rPr lang="en-GB" sz="900" b="1" dirty="0">
                <a:solidFill>
                  <a:srgbClr val="FF0000"/>
                </a:solidFill>
                <a:latin typeface="Comic Sans MS" panose="030F0702030302020204" pitchFamily="66" charset="0"/>
              </a:rPr>
              <a:t>global village </a:t>
            </a:r>
            <a:r>
              <a:rPr lang="en-GB" sz="900" dirty="0">
                <a:solidFill>
                  <a:srgbClr val="FF0000"/>
                </a:solidFill>
                <a:latin typeface="Comic Sans MS" panose="030F0702030302020204" pitchFamily="66" charset="0"/>
              </a:rPr>
              <a:t>resulting in national boundaries becoming less significant and businesses being able to operate internationally </a:t>
            </a:r>
            <a:r>
              <a:rPr lang="en-GB" sz="900" b="1" dirty="0">
                <a:solidFill>
                  <a:srgbClr val="FF0000"/>
                </a:solidFill>
                <a:latin typeface="Comic Sans MS" panose="030F0702030302020204" pitchFamily="66" charset="0"/>
              </a:rPr>
              <a:t>(trans national corporations - TNCS).</a:t>
            </a:r>
          </a:p>
        </p:txBody>
      </p:sp>
      <p:sp>
        <p:nvSpPr>
          <p:cNvPr id="24" name="Rectangle 23"/>
          <p:cNvSpPr/>
          <p:nvPr/>
        </p:nvSpPr>
        <p:spPr>
          <a:xfrm>
            <a:off x="3048000" y="3105835"/>
            <a:ext cx="6096000" cy="369332"/>
          </a:xfrm>
          <a:prstGeom prst="rect">
            <a:avLst/>
          </a:prstGeom>
        </p:spPr>
        <p:txBody>
          <a:bodyPr>
            <a:spAutoFit/>
          </a:bodyPr>
          <a:lstStyle/>
          <a:p>
            <a:pPr lvl="0" algn="ctr">
              <a:spcAft>
                <a:spcPts val="0"/>
              </a:spcAft>
            </a:pPr>
            <a:endParaRPr lang="en-GB"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8" name="Title 2"/>
          <p:cNvSpPr>
            <a:spLocks noGrp="1"/>
          </p:cNvSpPr>
          <p:nvPr>
            <p:ph type="title"/>
          </p:nvPr>
        </p:nvSpPr>
        <p:spPr>
          <a:xfrm>
            <a:off x="199011" y="1121094"/>
            <a:ext cx="3694980" cy="849990"/>
          </a:xfrm>
        </p:spPr>
        <p:txBody>
          <a:bodyPr>
            <a:noAutofit/>
          </a:bodyPr>
          <a:lstStyle/>
          <a:p>
            <a:pPr algn="ctr"/>
            <a:r>
              <a:rPr lang="en-GB" sz="3200" b="1" dirty="0">
                <a:solidFill>
                  <a:srgbClr val="0070C0"/>
                </a:solidFill>
                <a:latin typeface="Comic Sans MS" panose="030F0702030302020204" pitchFamily="66" charset="0"/>
              </a:rPr>
              <a:t>What is the relationship between globalisation and digital forms of communication?</a:t>
            </a:r>
          </a:p>
        </p:txBody>
      </p:sp>
      <p:graphicFrame>
        <p:nvGraphicFramePr>
          <p:cNvPr id="10" name="Diagram 9"/>
          <p:cNvGraphicFramePr/>
          <p:nvPr>
            <p:extLst>
              <p:ext uri="{D42A27DB-BD31-4B8C-83A1-F6EECF244321}">
                <p14:modId xmlns:p14="http://schemas.microsoft.com/office/powerpoint/2010/main" val="2498402924"/>
              </p:ext>
            </p:extLst>
          </p:nvPr>
        </p:nvGraphicFramePr>
        <p:xfrm>
          <a:off x="2448903" y="1243445"/>
          <a:ext cx="6597138" cy="3900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Rectangle 36"/>
          <p:cNvSpPr/>
          <p:nvPr/>
        </p:nvSpPr>
        <p:spPr>
          <a:xfrm>
            <a:off x="8274062" y="3151554"/>
            <a:ext cx="3695891" cy="3831818"/>
          </a:xfrm>
          <a:prstGeom prst="rect">
            <a:avLst/>
          </a:prstGeom>
        </p:spPr>
        <p:txBody>
          <a:bodyPr wrap="square">
            <a:spAutoFit/>
          </a:bodyPr>
          <a:lstStyle/>
          <a:p>
            <a:pPr>
              <a:spcAft>
                <a:spcPts val="0"/>
              </a:spcAft>
            </a:pPr>
            <a:r>
              <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Wiseman (1998) warns that th</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e term can be misused and misunderstood and needs careful consideration.</a:t>
            </a:r>
          </a:p>
          <a:p>
            <a:pPr>
              <a:spcAft>
                <a:spcPts val="0"/>
              </a:spcAft>
            </a:pPr>
            <a:endPar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It should involve a </a:t>
            </a:r>
            <a:r>
              <a:rPr lang="en-GB" sz="900" b="1"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variety</a:t>
            </a: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 of social, economic, cultural and political factors which do not have to occur in equal amounts. </a:t>
            </a:r>
          </a:p>
          <a:p>
            <a:pPr>
              <a:spcAft>
                <a:spcPts val="0"/>
              </a:spcAft>
            </a:pPr>
            <a:endPar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 effects of globalisation can be both </a:t>
            </a:r>
            <a:r>
              <a:rPr lang="en-GB" sz="9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positive and negative</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for some it may result in marginalisation and exclusions such as those within a digital divide such as poverty or state restrictions.</a:t>
            </a:r>
          </a:p>
          <a:p>
            <a:pPr>
              <a:spcAft>
                <a:spcPts val="0"/>
              </a:spcAft>
            </a:pPr>
            <a:endPar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It does not always occur at the same rate everywhere; for example in less developed countries digital communication may be used much less.</a:t>
            </a:r>
          </a:p>
          <a:p>
            <a:pPr>
              <a:spcAft>
                <a:spcPts val="0"/>
              </a:spcAft>
            </a:pPr>
            <a:endPar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Sometimes the definition assumes that globalisation results in </a:t>
            </a:r>
            <a:r>
              <a:rPr lang="en-GB" sz="9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homogenisation </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however it can sometimes lead to diversity, </a:t>
            </a:r>
            <a:r>
              <a:rPr lang="en-GB" sz="900" b="1" dirty="0" err="1">
                <a:solidFill>
                  <a:srgbClr val="7030A0"/>
                </a:solidFill>
                <a:latin typeface="Comic Sans MS" panose="030F0702030302020204" pitchFamily="66" charset="0"/>
                <a:ea typeface="Calibri" panose="020F0502020204030204" pitchFamily="34" charset="0"/>
                <a:cs typeface="Times New Roman" panose="02020603050405020304" pitchFamily="18" charset="0"/>
              </a:rPr>
              <a:t>glocalisation</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or even resistance to protect certain rights and cultures such as tribes.</a:t>
            </a:r>
          </a:p>
          <a:p>
            <a:pPr>
              <a:spcAft>
                <a:spcPts val="0"/>
              </a:spcAft>
            </a:pPr>
            <a:endPar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It assumes it always results in social change towards postmodern characteristics such as individualism and choice however some may see globalisation as threatening and can lead to further resistance such as </a:t>
            </a:r>
            <a:r>
              <a:rPr lang="en-GB" sz="9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religious fundamentalists.</a:t>
            </a:r>
          </a:p>
          <a:p>
            <a:pPr>
              <a:spcAft>
                <a:spcPts val="0"/>
              </a:spcAft>
            </a:pPr>
            <a:endPar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endPar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endPar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9" name="Rectangle 38"/>
          <p:cNvSpPr/>
          <p:nvPr/>
        </p:nvSpPr>
        <p:spPr>
          <a:xfrm>
            <a:off x="510080" y="3451636"/>
            <a:ext cx="2477116" cy="1615827"/>
          </a:xfrm>
          <a:prstGeom prst="rect">
            <a:avLst/>
          </a:prstGeom>
        </p:spPr>
        <p:txBody>
          <a:bodyPr wrap="square">
            <a:spAutoFit/>
          </a:bodyPr>
          <a:lstStyle/>
          <a:p>
            <a:pPr>
              <a:spcAft>
                <a:spcPts val="0"/>
              </a:spcAft>
            </a:pPr>
            <a:r>
              <a:rPr lang="en-GB" sz="9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If human history was equivalent to a 24 hour clock day, not much would have happened for the first 23 hours; agriculture would appear at 11:56pm and modern societies emerge at 11:59pm. More change has taken place in the last 50 years than any previous changes.</a:t>
            </a:r>
          </a:p>
          <a:p>
            <a:pPr>
              <a:spcAft>
                <a:spcPts val="0"/>
              </a:spcAft>
            </a:pPr>
            <a:endParaRPr lang="en-GB" sz="9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r>
              <a:rPr lang="en-GB" sz="9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a:spcAft>
                <a:spcPts val="0"/>
              </a:spcAft>
            </a:pPr>
            <a:endParaRPr lang="en-GB" sz="9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spcAft>
                <a:spcPts val="0"/>
              </a:spcAft>
            </a:pPr>
            <a:endParaRPr lang="en-GB" sz="900" dirty="0">
              <a:effectLst/>
              <a:latin typeface="Comic Sans MS" panose="030F0702030302020204" pitchFamily="66" charset="0"/>
              <a:ea typeface="Times New Roman" panose="02020603050405020304" pitchFamily="18" charset="0"/>
            </a:endParaRPr>
          </a:p>
        </p:txBody>
      </p:sp>
      <p:pic>
        <p:nvPicPr>
          <p:cNvPr id="9" name="Picture 8"/>
          <p:cNvPicPr>
            <a:picLocks noChangeAspect="1"/>
          </p:cNvPicPr>
          <p:nvPr/>
        </p:nvPicPr>
        <p:blipFill>
          <a:blip r:embed="rId7"/>
          <a:stretch>
            <a:fillRect/>
          </a:stretch>
        </p:blipFill>
        <p:spPr>
          <a:xfrm>
            <a:off x="1206545" y="4750772"/>
            <a:ext cx="1578401" cy="1578401"/>
          </a:xfrm>
          <a:prstGeom prst="rect">
            <a:avLst/>
          </a:prstGeom>
        </p:spPr>
      </p:pic>
      <p:pic>
        <p:nvPicPr>
          <p:cNvPr id="11" name="Picture 10"/>
          <p:cNvPicPr>
            <a:picLocks noChangeAspect="1"/>
          </p:cNvPicPr>
          <p:nvPr/>
        </p:nvPicPr>
        <p:blipFill>
          <a:blip r:embed="rId8"/>
          <a:stretch>
            <a:fillRect/>
          </a:stretch>
        </p:blipFill>
        <p:spPr>
          <a:xfrm>
            <a:off x="9235924" y="1243445"/>
            <a:ext cx="2544145" cy="1908109"/>
          </a:xfrm>
          <a:prstGeom prst="rect">
            <a:avLst/>
          </a:prstGeom>
        </p:spPr>
      </p:pic>
      <p:pic>
        <p:nvPicPr>
          <p:cNvPr id="12" name="Picture 11"/>
          <p:cNvPicPr>
            <a:picLocks noChangeAspect="1"/>
          </p:cNvPicPr>
          <p:nvPr/>
        </p:nvPicPr>
        <p:blipFill>
          <a:blip r:embed="rId9"/>
          <a:stretch>
            <a:fillRect/>
          </a:stretch>
        </p:blipFill>
        <p:spPr>
          <a:xfrm>
            <a:off x="7192249" y="1454400"/>
            <a:ext cx="1735775" cy="1300156"/>
          </a:xfrm>
          <a:prstGeom prst="rect">
            <a:avLst/>
          </a:prstGeom>
        </p:spPr>
      </p:pic>
      <p:pic>
        <p:nvPicPr>
          <p:cNvPr id="13" name="Picture 12"/>
          <p:cNvPicPr>
            <a:picLocks noChangeAspect="1"/>
          </p:cNvPicPr>
          <p:nvPr/>
        </p:nvPicPr>
        <p:blipFill>
          <a:blip r:embed="rId10"/>
          <a:stretch>
            <a:fillRect/>
          </a:stretch>
        </p:blipFill>
        <p:spPr>
          <a:xfrm>
            <a:off x="6333900" y="5355047"/>
            <a:ext cx="1677108" cy="1251380"/>
          </a:xfrm>
          <a:prstGeom prst="rect">
            <a:avLst/>
          </a:prstGeom>
        </p:spPr>
      </p:pic>
      <p:pic>
        <p:nvPicPr>
          <p:cNvPr id="14" name="Picture 13"/>
          <p:cNvPicPr>
            <a:picLocks noChangeAspect="1"/>
          </p:cNvPicPr>
          <p:nvPr/>
        </p:nvPicPr>
        <p:blipFill>
          <a:blip r:embed="rId11"/>
          <a:stretch>
            <a:fillRect/>
          </a:stretch>
        </p:blipFill>
        <p:spPr>
          <a:xfrm>
            <a:off x="3626114" y="5375110"/>
            <a:ext cx="2228386" cy="1482890"/>
          </a:xfrm>
          <a:prstGeom prst="rect">
            <a:avLst/>
          </a:prstGeom>
        </p:spPr>
      </p:pic>
    </p:spTree>
    <p:extLst>
      <p:ext uri="{BB962C8B-B14F-4D97-AF65-F5344CB8AC3E}">
        <p14:creationId xmlns:p14="http://schemas.microsoft.com/office/powerpoint/2010/main" val="345754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41063003"/>
              </p:ext>
            </p:extLst>
          </p:nvPr>
        </p:nvGraphicFramePr>
        <p:xfrm>
          <a:off x="2088107" y="1484420"/>
          <a:ext cx="7928635" cy="408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474294" y="293079"/>
            <a:ext cx="3521192" cy="2585323"/>
          </a:xfrm>
          <a:prstGeom prst="rect">
            <a:avLst/>
          </a:prstGeom>
        </p:spPr>
        <p:txBody>
          <a:bodyPr wrap="square">
            <a:spAutoFit/>
          </a:bodyPr>
          <a:lstStyle/>
          <a:p>
            <a:pPr>
              <a:spcAft>
                <a:spcPts val="0"/>
              </a:spcAft>
            </a:pPr>
            <a:r>
              <a:rPr lang="en-GB" sz="9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Social networks go beyond face to face relationships; they are platforms for creating </a:t>
            </a: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virtual networks. They can be in relation to friends, work, family or hobbies and interests.</a:t>
            </a:r>
          </a:p>
          <a:p>
            <a:pPr>
              <a:spcAft>
                <a:spcPts val="0"/>
              </a:spcAft>
            </a:pPr>
            <a:endParaRPr lang="en-GB" sz="900"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As globalisation increases; the economy and employment has changed and people may rely more on their social networks; this can be related to social capital. An example of this is LinkedIn which has more than 20 million users worldwide.</a:t>
            </a:r>
          </a:p>
          <a:p>
            <a:pPr>
              <a:spcAft>
                <a:spcPts val="0"/>
              </a:spcAft>
            </a:pP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A </a:t>
            </a:r>
            <a:r>
              <a:rPr lang="en-GB" sz="9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networked global society </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refers to the idea that in a post industrial society the focus is on information; those with it create social networks which can results in greater employability and hierarchal status – again a social capital.</a:t>
            </a:r>
          </a:p>
          <a:p>
            <a:pPr>
              <a:spcAft>
                <a:spcPts val="0"/>
              </a:spcAft>
            </a:pPr>
            <a:endParaRPr lang="en-GB" sz="900"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b="1"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Castells (2000) </a:t>
            </a: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 a Marxist claims that although society remains capitalist the focus has shifted from oil, gas and electricity to a focus in information and power now rests in networks.</a:t>
            </a:r>
            <a:endParaRPr lang="en-GB" sz="900"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Rectangle 4"/>
          <p:cNvSpPr/>
          <p:nvPr/>
        </p:nvSpPr>
        <p:spPr>
          <a:xfrm>
            <a:off x="262451" y="4047812"/>
            <a:ext cx="3900116" cy="2446824"/>
          </a:xfrm>
          <a:prstGeom prst="rect">
            <a:avLst/>
          </a:prstGeom>
        </p:spPr>
        <p:txBody>
          <a:bodyPr wrap="square">
            <a:spAutoFit/>
          </a:bodyPr>
          <a:lstStyle/>
          <a:p>
            <a:r>
              <a:rPr lang="en-GB" sz="900" dirty="0">
                <a:solidFill>
                  <a:srgbClr val="FF0000"/>
                </a:solidFill>
                <a:latin typeface="Comic Sans MS" panose="030F0702030302020204" pitchFamily="66" charset="0"/>
              </a:rPr>
              <a:t>A virtual community is a social network of individuals who create an </a:t>
            </a:r>
            <a:r>
              <a:rPr lang="en-GB" sz="900" b="1" dirty="0">
                <a:solidFill>
                  <a:srgbClr val="FF0000"/>
                </a:solidFill>
                <a:latin typeface="Comic Sans MS" panose="030F0702030302020204" pitchFamily="66" charset="0"/>
              </a:rPr>
              <a:t>online community </a:t>
            </a:r>
            <a:r>
              <a:rPr lang="en-GB" sz="900" dirty="0">
                <a:solidFill>
                  <a:srgbClr val="FF0000"/>
                </a:solidFill>
                <a:latin typeface="Comic Sans MS" panose="030F0702030302020204" pitchFamily="66" charset="0"/>
              </a:rPr>
              <a:t>which may or may not reflect their offline lives. They may cross geographical, political and social lines and are becoming much more complex and in some cases realistic. They allow people to share interests and create and transform identities and may include message boards, online chat rooms and virtual worlds.</a:t>
            </a:r>
          </a:p>
          <a:p>
            <a:endParaRPr lang="en-GB" sz="900"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endParaRPr>
          </a:p>
          <a:p>
            <a:r>
              <a:rPr lang="en-GB" sz="900" b="1"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Carter (2005)  </a:t>
            </a: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conducted research in </a:t>
            </a:r>
            <a:r>
              <a:rPr lang="en-GB" sz="900" b="1"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Cybercity</a:t>
            </a: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 with over 1 million uses; for over three years. She carried out participant observations, questionnaires and offline interviews and found that people are investing more time in online relationships and people are more likely to continue these relationships in their offline lives and meet in person.</a:t>
            </a:r>
          </a:p>
          <a:p>
            <a:endParaRPr lang="en-GB" sz="9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p>
            <a:r>
              <a:rPr lang="en-GB" sz="900" b="1"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Boellstorff</a:t>
            </a:r>
            <a:r>
              <a:rPr lang="en-GB" sz="9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(2008) </a:t>
            </a: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conducted two years of work in Second Life using participant observation and interviews and found very little regulation, reporting on cases of rape, prostitution and pornography.</a:t>
            </a:r>
            <a:endParaRPr lang="en-GB" sz="8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p:cNvSpPr/>
          <p:nvPr/>
        </p:nvSpPr>
        <p:spPr>
          <a:xfrm>
            <a:off x="412579" y="1877987"/>
            <a:ext cx="3429265" cy="2169825"/>
          </a:xfrm>
          <a:prstGeom prst="rect">
            <a:avLst/>
          </a:prstGeom>
        </p:spPr>
        <p:txBody>
          <a:bodyPr wrap="square">
            <a:spAutoFit/>
          </a:bodyPr>
          <a:lstStyle/>
          <a:p>
            <a:r>
              <a:rPr lang="en-GB" sz="900" dirty="0">
                <a:solidFill>
                  <a:schemeClr val="accent5"/>
                </a:solidFill>
                <a:latin typeface="Comic Sans MS" panose="030F0702030302020204" pitchFamily="66" charset="0"/>
              </a:rPr>
              <a:t>Digital Revolution refers to the massive and rapid advances in technology; the move from analogue, mechanical and electrical technology to digital technology and communication. New forms of digital communication are called </a:t>
            </a:r>
            <a:r>
              <a:rPr lang="en-GB" sz="900" b="1" dirty="0">
                <a:solidFill>
                  <a:schemeClr val="accent5"/>
                </a:solidFill>
                <a:latin typeface="Comic Sans MS" panose="030F0702030302020204" pitchFamily="66" charset="0"/>
              </a:rPr>
              <a:t>new media </a:t>
            </a:r>
            <a:r>
              <a:rPr lang="en-GB" sz="900" dirty="0">
                <a:solidFill>
                  <a:schemeClr val="accent5"/>
                </a:solidFill>
                <a:latin typeface="Comic Sans MS" panose="030F0702030302020204" pitchFamily="66" charset="0"/>
              </a:rPr>
              <a:t>and fall into two categories</a:t>
            </a:r>
          </a:p>
          <a:p>
            <a:endParaRPr lang="en-GB" sz="900" dirty="0">
              <a:solidFill>
                <a:srgbClr val="00B050"/>
              </a:solidFill>
              <a:latin typeface="Comic Sans MS" panose="030F0702030302020204" pitchFamily="66" charset="0"/>
            </a:endParaRPr>
          </a:p>
          <a:p>
            <a:pPr marL="228600" indent="-228600">
              <a:buFont typeface="+mj-lt"/>
              <a:buAutoNum type="arabicPeriod"/>
            </a:pPr>
            <a:r>
              <a:rPr lang="en-GB" sz="900" dirty="0">
                <a:solidFill>
                  <a:srgbClr val="00B050"/>
                </a:solidFill>
                <a:latin typeface="Comic Sans MS" panose="030F0702030302020204" pitchFamily="66" charset="0"/>
              </a:rPr>
              <a:t>Extension and development of existing platforms for example newspapers now also being online and development of satellite TV.</a:t>
            </a:r>
          </a:p>
          <a:p>
            <a:pPr marL="228600" indent="-228600">
              <a:buFont typeface="+mj-lt"/>
              <a:buAutoNum type="arabicPeriod"/>
            </a:pPr>
            <a:r>
              <a:rPr lang="en-GB" sz="900" dirty="0">
                <a:solidFill>
                  <a:srgbClr val="00B050"/>
                </a:solidFill>
                <a:latin typeface="Comic Sans MS" panose="030F0702030302020204" pitchFamily="66" charset="0"/>
              </a:rPr>
              <a:t>New platforms such as mobiles,, laptops and tablets that have access to apps that allow communication in novel and dynamic ways  and also to help manage lives, relationships, shopping, diet, health and so on. These can be highly individualised.</a:t>
            </a:r>
          </a:p>
          <a:p>
            <a:pPr>
              <a:spcAft>
                <a:spcPts val="0"/>
              </a:spcAft>
            </a:pP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8" name="Rectangle 27"/>
          <p:cNvSpPr/>
          <p:nvPr/>
        </p:nvSpPr>
        <p:spPr>
          <a:xfrm>
            <a:off x="262451" y="167626"/>
            <a:ext cx="5469609" cy="1569660"/>
          </a:xfrm>
          <a:prstGeom prst="rect">
            <a:avLst/>
          </a:prstGeom>
        </p:spPr>
        <p:txBody>
          <a:bodyPr wrap="square">
            <a:spAutoFit/>
          </a:bodyPr>
          <a:lstStyle/>
          <a:p>
            <a:pPr algn="ctr"/>
            <a:r>
              <a:rPr lang="en-GB" sz="3200" b="1" dirty="0">
                <a:solidFill>
                  <a:srgbClr val="0070C0"/>
                </a:solidFill>
                <a:latin typeface="Comic Sans MS" panose="030F0702030302020204" pitchFamily="66" charset="0"/>
              </a:rPr>
              <a:t>Developments in digital forms of communication in a global society</a:t>
            </a:r>
          </a:p>
        </p:txBody>
      </p:sp>
      <p:sp>
        <p:nvSpPr>
          <p:cNvPr id="29" name="Rectangle 28"/>
          <p:cNvSpPr/>
          <p:nvPr/>
        </p:nvSpPr>
        <p:spPr>
          <a:xfrm>
            <a:off x="5732060" y="284091"/>
            <a:ext cx="2326434" cy="1200329"/>
          </a:xfrm>
          <a:prstGeom prst="rect">
            <a:avLst/>
          </a:prstGeom>
        </p:spPr>
        <p:txBody>
          <a:bodyPr wrap="square">
            <a:spAutoFit/>
          </a:bodyPr>
          <a:lstStyle/>
          <a:p>
            <a:pPr algn="ctr"/>
            <a:r>
              <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Digital communication has to led to an increase of online communication leading to the idea that time and distance do not matter and therefore the </a:t>
            </a:r>
            <a:r>
              <a:rPr lang="en-GB" sz="900" b="1"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world has shrunk. </a:t>
            </a:r>
            <a:r>
              <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The global village refers to the ease with which it is to contact and maintain relationships with people all around the world.</a:t>
            </a:r>
          </a:p>
        </p:txBody>
      </p:sp>
      <p:sp>
        <p:nvSpPr>
          <p:cNvPr id="30" name="Rectangle 29"/>
          <p:cNvSpPr/>
          <p:nvPr/>
        </p:nvSpPr>
        <p:spPr>
          <a:xfrm>
            <a:off x="4612585" y="5709806"/>
            <a:ext cx="2879677" cy="784830"/>
          </a:xfrm>
          <a:prstGeom prst="rect">
            <a:avLst/>
          </a:prstGeom>
        </p:spPr>
        <p:txBody>
          <a:bodyPr wrap="square">
            <a:spAutoFit/>
          </a:bodyPr>
          <a:lstStyle/>
          <a:p>
            <a:pPr algn="ctr"/>
            <a:r>
              <a:rPr lang="en-GB" sz="900"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rPr>
              <a:t>When a range of information can be </a:t>
            </a:r>
            <a:r>
              <a:rPr lang="en-GB" sz="900" b="1"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rPr>
              <a:t>combined</a:t>
            </a:r>
            <a:r>
              <a:rPr lang="en-GB" sz="900"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rPr>
              <a:t> and delivered in one format for example videos, texts and emails on a phone. It is a Marxist concept that suggest capitalism is supported due to this making advertising easier.</a:t>
            </a:r>
          </a:p>
        </p:txBody>
      </p:sp>
      <p:sp>
        <p:nvSpPr>
          <p:cNvPr id="31" name="Rectangle 30"/>
          <p:cNvSpPr/>
          <p:nvPr/>
        </p:nvSpPr>
        <p:spPr>
          <a:xfrm>
            <a:off x="8566070" y="2999932"/>
            <a:ext cx="3429416" cy="2446824"/>
          </a:xfrm>
          <a:prstGeom prst="rect">
            <a:avLst/>
          </a:prstGeom>
        </p:spPr>
        <p:txBody>
          <a:bodyPr wrap="square">
            <a:spAutoFit/>
          </a:bodyPr>
          <a:lstStyle/>
          <a:p>
            <a:r>
              <a:rPr lang="en-GB" sz="9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The way information is collected and stored has changed; big data refers to large data sets analysed digitally to reveal patterns, trend and links which is usually collected through commercial companies. </a:t>
            </a:r>
          </a:p>
          <a:p>
            <a:pPr marL="171450" indent="-171450">
              <a:buFont typeface="Arial" panose="020B0604020202020204" pitchFamily="34" charset="0"/>
              <a:buChar char="•"/>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Volume – Even though the amount of data has increased, by storing it digitally the space required is less and makes it easier to filter out that which is not relevant</a:t>
            </a:r>
          </a:p>
          <a:p>
            <a:pPr marL="171450" indent="-171450">
              <a:buFont typeface="Arial" panose="020B0604020202020204" pitchFamily="34" charset="0"/>
              <a:buChar char="•"/>
            </a:pPr>
            <a:r>
              <a:rPr lang="en-GB" sz="9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Velocity </a:t>
            </a: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It is streamed at unprecedented speed and needs to be dealt with promptly</a:t>
            </a:r>
          </a:p>
          <a:p>
            <a:pPr marL="171450" indent="-171450">
              <a:buFont typeface="Arial" panose="020B0604020202020204" pitchFamily="34" charset="0"/>
              <a:buChar char="•"/>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Variety – It comes in all sorts of formats; statistics, numerical data, email, video, audio etc.</a:t>
            </a:r>
          </a:p>
          <a:p>
            <a:pPr marL="171450" indent="-171450">
              <a:buFont typeface="Arial" panose="020B0604020202020204" pitchFamily="34" charset="0"/>
              <a:buChar char="•"/>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Variability – Sometimes it comes faster than others e.g. when something is “trending” or after a natural disaster</a:t>
            </a:r>
          </a:p>
          <a:p>
            <a:pPr marL="171450" indent="-171450">
              <a:buFont typeface="Arial" panose="020B0604020202020204" pitchFamily="34" charset="0"/>
              <a:buChar char="•"/>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Complexity – It can come from many sources and may be encrypted.</a:t>
            </a:r>
          </a:p>
          <a:p>
            <a:pPr marL="171450" indent="-171450">
              <a:buFont typeface="Arial" panose="020B0604020202020204" pitchFamily="34" charset="0"/>
              <a:buChar char="•"/>
            </a:pPr>
            <a:endParaRPr lang="en-GB" sz="900" dirty="0">
              <a:latin typeface="Comic Sans MS" panose="030F0702030302020204" pitchFamily="66"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2" name="Rectangle 31"/>
          <p:cNvSpPr/>
          <p:nvPr/>
        </p:nvSpPr>
        <p:spPr>
          <a:xfrm>
            <a:off x="7792872" y="5568286"/>
            <a:ext cx="4202614" cy="1061829"/>
          </a:xfrm>
          <a:prstGeom prst="rect">
            <a:avLst/>
          </a:prstGeom>
        </p:spPr>
        <p:txBody>
          <a:bodyPr wrap="square">
            <a:spAutoFit/>
          </a:bodyPr>
          <a:lstStyle/>
          <a:p>
            <a:pPr algn="ctr"/>
            <a:r>
              <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Any platform used for making networks such as Second Life, Facebook etc. The first mass usage was </a:t>
            </a:r>
            <a:r>
              <a:rPr lang="en-GB" sz="900"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Cyworld</a:t>
            </a:r>
            <a:r>
              <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in South Korea in 1999 however the most widely used is Faceboo</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k.. There are 15 million uses of Twitter of which 80% access via their phone, 31 million uses on Facebook with the majority between 24-35 however new Facebook profiles being created has plateaued. LinkedIn has 20 millions uses and Snapchat has the most users aged 13-20. It is estimated 41% of global population use social media.</a:t>
            </a:r>
            <a:endPar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7"/>
          <a:stretch>
            <a:fillRect/>
          </a:stretch>
        </p:blipFill>
        <p:spPr>
          <a:xfrm>
            <a:off x="6688648" y="4757177"/>
            <a:ext cx="643063" cy="643063"/>
          </a:xfrm>
          <a:prstGeom prst="rect">
            <a:avLst/>
          </a:prstGeom>
        </p:spPr>
      </p:pic>
      <p:pic>
        <p:nvPicPr>
          <p:cNvPr id="14" name="Picture 13"/>
          <p:cNvPicPr>
            <a:picLocks noChangeAspect="1"/>
          </p:cNvPicPr>
          <p:nvPr/>
        </p:nvPicPr>
        <p:blipFill>
          <a:blip r:embed="rId8"/>
          <a:stretch>
            <a:fillRect/>
          </a:stretch>
        </p:blipFill>
        <p:spPr>
          <a:xfrm>
            <a:off x="11251101" y="4976987"/>
            <a:ext cx="591297" cy="591297"/>
          </a:xfrm>
          <a:prstGeom prst="rect">
            <a:avLst/>
          </a:prstGeom>
        </p:spPr>
      </p:pic>
      <p:pic>
        <p:nvPicPr>
          <p:cNvPr id="19" name="Picture 18"/>
          <p:cNvPicPr>
            <a:picLocks noChangeAspect="1"/>
          </p:cNvPicPr>
          <p:nvPr/>
        </p:nvPicPr>
        <p:blipFill>
          <a:blip r:embed="rId9"/>
          <a:stretch>
            <a:fillRect/>
          </a:stretch>
        </p:blipFill>
        <p:spPr>
          <a:xfrm>
            <a:off x="4106567" y="4757177"/>
            <a:ext cx="1206673" cy="800077"/>
          </a:xfrm>
          <a:prstGeom prst="rect">
            <a:avLst/>
          </a:prstGeom>
        </p:spPr>
      </p:pic>
      <p:pic>
        <p:nvPicPr>
          <p:cNvPr id="20" name="Picture 19"/>
          <p:cNvPicPr>
            <a:picLocks noChangeAspect="1"/>
          </p:cNvPicPr>
          <p:nvPr/>
        </p:nvPicPr>
        <p:blipFill>
          <a:blip r:embed="rId10"/>
          <a:stretch>
            <a:fillRect/>
          </a:stretch>
        </p:blipFill>
        <p:spPr>
          <a:xfrm>
            <a:off x="4162567" y="5991049"/>
            <a:ext cx="559694" cy="727318"/>
          </a:xfrm>
          <a:prstGeom prst="rect">
            <a:avLst/>
          </a:prstGeom>
        </p:spPr>
      </p:pic>
      <p:pic>
        <p:nvPicPr>
          <p:cNvPr id="21" name="Picture 20"/>
          <p:cNvPicPr>
            <a:picLocks noChangeAspect="1"/>
          </p:cNvPicPr>
          <p:nvPr/>
        </p:nvPicPr>
        <p:blipFill>
          <a:blip r:embed="rId11"/>
          <a:stretch>
            <a:fillRect/>
          </a:stretch>
        </p:blipFill>
        <p:spPr>
          <a:xfrm>
            <a:off x="5099218" y="1625939"/>
            <a:ext cx="718408" cy="862090"/>
          </a:xfrm>
          <a:prstGeom prst="rect">
            <a:avLst/>
          </a:prstGeom>
        </p:spPr>
      </p:pic>
    </p:spTree>
    <p:extLst>
      <p:ext uri="{BB962C8B-B14F-4D97-AF65-F5344CB8AC3E}">
        <p14:creationId xmlns:p14="http://schemas.microsoft.com/office/powerpoint/2010/main" val="231794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1092881"/>
              </p:ext>
            </p:extLst>
          </p:nvPr>
        </p:nvGraphicFramePr>
        <p:xfrm>
          <a:off x="-767113" y="63014"/>
          <a:ext cx="5352365" cy="231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424668" y="493178"/>
            <a:ext cx="5274913" cy="449376"/>
          </a:xfrm>
        </p:spPr>
        <p:txBody>
          <a:bodyPr>
            <a:normAutofit/>
          </a:bodyPr>
          <a:lstStyle/>
          <a:p>
            <a:r>
              <a:rPr lang="en-GB" sz="2400" b="1" dirty="0">
                <a:solidFill>
                  <a:srgbClr val="7030A0"/>
                </a:solidFill>
                <a:latin typeface="Comic Sans MS" panose="030F0702030302020204" pitchFamily="66" charset="0"/>
              </a:rPr>
              <a:t>The Marxist Perspective</a:t>
            </a:r>
          </a:p>
        </p:txBody>
      </p:sp>
      <p:sp>
        <p:nvSpPr>
          <p:cNvPr id="7" name="Content Placeholder 6"/>
          <p:cNvSpPr>
            <a:spLocks noGrp="1"/>
          </p:cNvSpPr>
          <p:nvPr>
            <p:ph sz="half" idx="1"/>
          </p:nvPr>
        </p:nvSpPr>
        <p:spPr>
          <a:xfrm>
            <a:off x="1145920" y="2508011"/>
            <a:ext cx="1110068" cy="316403"/>
          </a:xfrm>
        </p:spPr>
        <p:txBody>
          <a:bodyPr>
            <a:normAutofit/>
          </a:bodyPr>
          <a:lstStyle/>
          <a:p>
            <a:pPr marL="0" indent="0">
              <a:buNone/>
            </a:pPr>
            <a:r>
              <a:rPr lang="en-GB" sz="1400" b="1" dirty="0">
                <a:solidFill>
                  <a:srgbClr val="FF0000"/>
                </a:solidFill>
                <a:latin typeface="Comic Sans MS" panose="030F0702030302020204" pitchFamily="66" charset="0"/>
              </a:rPr>
              <a:t>Evaluation</a:t>
            </a:r>
          </a:p>
        </p:txBody>
      </p:sp>
      <p:sp>
        <p:nvSpPr>
          <p:cNvPr id="4" name="Rectangle 3"/>
          <p:cNvSpPr/>
          <p:nvPr/>
        </p:nvSpPr>
        <p:spPr>
          <a:xfrm>
            <a:off x="4006167" y="1141294"/>
            <a:ext cx="4962059" cy="369332"/>
          </a:xfrm>
          <a:prstGeom prst="rect">
            <a:avLst/>
          </a:prstGeom>
        </p:spPr>
        <p:txBody>
          <a:bodyPr wrap="square">
            <a:spAutoFit/>
          </a:bodyPr>
          <a:lstStyle/>
          <a:p>
            <a:pPr>
              <a:spcAft>
                <a:spcPts val="0"/>
              </a:spcAft>
            </a:pPr>
            <a:r>
              <a:rPr lang="en-GB" sz="900" dirty="0">
                <a:latin typeface="Comic Sans MS" panose="030F0702030302020204" pitchFamily="66" charset="0"/>
                <a:ea typeface="Calibri" panose="020F0502020204030204" pitchFamily="34" charset="0"/>
                <a:cs typeface="Times New Roman" panose="02020603050405020304" pitchFamily="18" charset="0"/>
              </a:rPr>
              <a:t>Marxists argue that digital communication is not new but simply a different version of other forms of communication whose effects have been exaggerated by postmodernists.</a:t>
            </a:r>
            <a:r>
              <a:rPr lang="en-GB" sz="900" dirty="0">
                <a:latin typeface="Comic Sans MS" panose="030F0702030302020204" pitchFamily="66" charset="0"/>
                <a:ea typeface="Calibri" panose="020F0502020204030204" pitchFamily="34" charset="0"/>
                <a:cs typeface="Segoe Print" panose="02000600000000000000" pitchFamily="2" charset="0"/>
              </a:rPr>
              <a:t>. </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8" name="Content Placeholder 6"/>
          <p:cNvSpPr>
            <a:spLocks noGrp="1"/>
          </p:cNvSpPr>
          <p:nvPr>
            <p:ph sz="half" idx="1"/>
          </p:nvPr>
        </p:nvSpPr>
        <p:spPr>
          <a:xfrm>
            <a:off x="2991664" y="1801083"/>
            <a:ext cx="1989852" cy="396695"/>
          </a:xfrm>
        </p:spPr>
        <p:txBody>
          <a:bodyPr>
            <a:normAutofit/>
          </a:bodyPr>
          <a:lstStyle/>
          <a:p>
            <a:pPr marL="0" indent="0" algn="ctr">
              <a:buNone/>
            </a:pPr>
            <a:r>
              <a:rPr lang="en-GB" sz="1400" b="1" dirty="0">
                <a:solidFill>
                  <a:srgbClr val="0070C0"/>
                </a:solidFill>
                <a:latin typeface="Comic Sans MS" panose="030F0702030302020204" pitchFamily="66" charset="0"/>
              </a:rPr>
              <a:t>Key Points</a:t>
            </a:r>
          </a:p>
        </p:txBody>
      </p:sp>
      <p:cxnSp>
        <p:nvCxnSpPr>
          <p:cNvPr id="19" name="Straight Connector 18"/>
          <p:cNvCxnSpPr>
            <a:cxnSpLocks/>
          </p:cNvCxnSpPr>
          <p:nvPr/>
        </p:nvCxnSpPr>
        <p:spPr>
          <a:xfrm>
            <a:off x="3184633" y="1893001"/>
            <a:ext cx="25760" cy="4773825"/>
          </a:xfrm>
          <a:prstGeom prst="line">
            <a:avLst/>
          </a:prstGeom>
          <a:ln w="76200">
            <a:solidFill>
              <a:schemeClr val="tx1"/>
            </a:solidFill>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3301856" y="2220291"/>
            <a:ext cx="7249911" cy="923330"/>
          </a:xfrm>
          <a:prstGeom prst="rect">
            <a:avLst/>
          </a:prstGeom>
          <a:ln>
            <a:noFill/>
            <a:prstDash val="dash"/>
          </a:ln>
        </p:spPr>
        <p:txBody>
          <a:bodyPr wrap="square">
            <a:spAutoFit/>
          </a:bodyPr>
          <a:lstStyle/>
          <a:p>
            <a:pPr>
              <a:spcAft>
                <a:spcPts val="0"/>
              </a:spcAft>
            </a:pP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Cornford &amp; Robins (1999) argue that digital communication is a new form of open communication which can lead to greater inequality and the spread of capitalist ideas. They argue the people who own and create the digital media are capitalists who want to make profit and ideologically control the masses. They state that in the past the ruling class owned the means of production which led to a profit but now the ruling class have had to find another source; digital media.  This can be further demonstrated by the media being owned and controlled by a generally small population – for example Rupert Murdoch owns over 1/5 of the UK news. This is referred to as a </a:t>
            </a:r>
            <a:r>
              <a:rPr lang="en-GB" sz="9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monopoly</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of ownership rather than</a:t>
            </a:r>
            <a:r>
              <a:rPr lang="en-GB" sz="9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pluralism.</a:t>
            </a:r>
            <a:endParaRPr lang="en-GB" sz="9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2" name="Rectangle 21"/>
          <p:cNvSpPr/>
          <p:nvPr/>
        </p:nvSpPr>
        <p:spPr>
          <a:xfrm>
            <a:off x="3301856" y="3142291"/>
            <a:ext cx="7073910" cy="646331"/>
          </a:xfrm>
          <a:prstGeom prst="rect">
            <a:avLst/>
          </a:prstGeom>
          <a:ln>
            <a:noFill/>
            <a:prstDash val="dash"/>
          </a:ln>
        </p:spPr>
        <p:txBody>
          <a:bodyPr wrap="square">
            <a:spAutoFit/>
          </a:bodyPr>
          <a:lstStyle/>
          <a:p>
            <a:pPr>
              <a:spcAft>
                <a:spcPts val="0"/>
              </a:spcAft>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Media convergence provides greater opportunity for marketing strategies creating vast opportunities for profit creating an even greater platform for control and shaping of the masses and to encourage the passive acceptance of capitalism without questioning inequalities therefore reinforcing existing forms of inequalities and new and subtle ways to control people. </a:t>
            </a:r>
            <a:r>
              <a:rPr lang="en-GB" sz="9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Neo Marxists </a:t>
            </a: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link this to </a:t>
            </a:r>
            <a:r>
              <a:rPr lang="en-GB" sz="9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cultural hegemony </a:t>
            </a: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and the media reflecting the ideas of the ruling class.</a:t>
            </a:r>
            <a:endParaRPr lang="en-GB" sz="9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3" name="Rectangle 22"/>
          <p:cNvSpPr/>
          <p:nvPr/>
        </p:nvSpPr>
        <p:spPr>
          <a:xfrm>
            <a:off x="3301856" y="3854845"/>
            <a:ext cx="7249911" cy="646331"/>
          </a:xfrm>
          <a:prstGeom prst="rect">
            <a:avLst/>
          </a:prstGeom>
          <a:ln>
            <a:noFill/>
            <a:prstDash val="dash"/>
          </a:ln>
        </p:spPr>
        <p:txBody>
          <a:bodyPr wrap="square">
            <a:spAutoFit/>
          </a:bodyPr>
          <a:lstStyle/>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The lack of regulation is an issue – being mediated by private companies rather than the state means that there is a lack of social control in what happens in virtual reality and what happens in offline lives. It is therefore considered yet another method of surveillance, a form of subtle observation to control and regulate people to suit the wealthy. It is possible to argue there is little economic incentive to protect vulnerable groups online. </a:t>
            </a: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4" name="Rectangle 23"/>
          <p:cNvSpPr/>
          <p:nvPr/>
        </p:nvSpPr>
        <p:spPr>
          <a:xfrm>
            <a:off x="3288504" y="4639452"/>
            <a:ext cx="7409876" cy="369332"/>
          </a:xfrm>
          <a:prstGeom prst="rect">
            <a:avLst/>
          </a:prstGeom>
          <a:ln>
            <a:noFill/>
            <a:prstDash val="dash"/>
          </a:ln>
        </p:spPr>
        <p:txBody>
          <a:bodyPr wrap="square">
            <a:spAutoFit/>
          </a:bodyPr>
          <a:lstStyle/>
          <a:p>
            <a:pPr>
              <a:spcAft>
                <a:spcPts val="0"/>
              </a:spcAft>
            </a:pPr>
            <a:r>
              <a:rPr lang="en-GB" sz="9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The typical adult spends 8 hours and 41 minutes online compared to only8 hours and 21 minutes asleep. Marxists suggest that the internet and digital communication is a form of entertainment that provides no real threat to capitalism</a:t>
            </a:r>
            <a:endParaRPr lang="en-GB" sz="900"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0" name="Rectangle 19"/>
          <p:cNvSpPr/>
          <p:nvPr/>
        </p:nvSpPr>
        <p:spPr>
          <a:xfrm>
            <a:off x="141330" y="2770417"/>
            <a:ext cx="2845655" cy="1061829"/>
          </a:xfrm>
          <a:prstGeom prst="rect">
            <a:avLst/>
          </a:prstGeom>
          <a:ln>
            <a:solidFill>
              <a:schemeClr val="accent4">
                <a:lumMod val="50000"/>
              </a:schemeClr>
            </a:solidFill>
            <a:prstDash val="dash"/>
          </a:ln>
        </p:spPr>
        <p:txBody>
          <a:bodyPr wrap="square">
            <a:spAutoFit/>
          </a:bodyPr>
          <a:lstStyle/>
          <a:p>
            <a:pPr>
              <a:spcAft>
                <a:spcPts val="0"/>
              </a:spcAft>
            </a:pPr>
            <a:r>
              <a:rPr lang="en-GB" sz="900"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However, globalisation has led to your class becoming just one part of many that shapes your identity, ethnicity for example may be much more important. This can be linked to there being a wider variety of news channels and access relating to class is not so much of an issue as it was previously.</a:t>
            </a:r>
          </a:p>
        </p:txBody>
      </p:sp>
      <p:sp>
        <p:nvSpPr>
          <p:cNvPr id="25" name="Rectangle 24"/>
          <p:cNvSpPr/>
          <p:nvPr/>
        </p:nvSpPr>
        <p:spPr>
          <a:xfrm>
            <a:off x="141333" y="3963184"/>
            <a:ext cx="2816197" cy="646331"/>
          </a:xfrm>
          <a:prstGeom prst="rect">
            <a:avLst/>
          </a:prstGeom>
          <a:ln>
            <a:solidFill>
              <a:srgbClr val="00B050"/>
            </a:solidFill>
            <a:prstDash val="dash"/>
          </a:ln>
        </p:spPr>
        <p:txBody>
          <a:bodyPr wrap="square">
            <a:spAutoFit/>
          </a:bodyPr>
          <a:lstStyle/>
          <a:p>
            <a:r>
              <a:rPr lang="en-GB" sz="900" dirty="0">
                <a:solidFill>
                  <a:schemeClr val="accent6"/>
                </a:solidFill>
                <a:latin typeface="Comic Sans MS" panose="030F0702030302020204" pitchFamily="66" charset="0"/>
              </a:rPr>
              <a:t>There are only small social class differences in family size today, unlike in the early 20</a:t>
            </a:r>
            <a:r>
              <a:rPr lang="en-GB" sz="900" baseline="30000" dirty="0">
                <a:solidFill>
                  <a:schemeClr val="accent6"/>
                </a:solidFill>
                <a:latin typeface="Comic Sans MS" panose="030F0702030302020204" pitchFamily="66" charset="0"/>
              </a:rPr>
              <a:t>th</a:t>
            </a:r>
            <a:r>
              <a:rPr lang="en-GB" sz="900" dirty="0">
                <a:solidFill>
                  <a:schemeClr val="accent6"/>
                </a:solidFill>
                <a:latin typeface="Comic Sans MS" panose="030F0702030302020204" pitchFamily="66" charset="0"/>
              </a:rPr>
              <a:t> century when working class families were generally larger than middle class.</a:t>
            </a:r>
          </a:p>
        </p:txBody>
      </p:sp>
      <p:sp>
        <p:nvSpPr>
          <p:cNvPr id="26" name="Rectangle 25"/>
          <p:cNvSpPr/>
          <p:nvPr/>
        </p:nvSpPr>
        <p:spPr>
          <a:xfrm>
            <a:off x="141331" y="4783040"/>
            <a:ext cx="2816197" cy="646331"/>
          </a:xfrm>
          <a:prstGeom prst="rect">
            <a:avLst/>
          </a:prstGeom>
          <a:ln>
            <a:solidFill>
              <a:srgbClr val="0070C0"/>
            </a:solidFill>
            <a:prstDash val="dash"/>
          </a:ln>
        </p:spPr>
        <p:txBody>
          <a:bodyPr wrap="square">
            <a:spAutoFit/>
          </a:bodyPr>
          <a:lstStyle/>
          <a:p>
            <a:r>
              <a:rPr lang="en-GB" sz="9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Digital forms of communication have also led to social protests that challenge inequality worldwide. This could be linked to the Arab Spring and Black Lives Matter.</a:t>
            </a:r>
          </a:p>
        </p:txBody>
      </p:sp>
      <p:sp>
        <p:nvSpPr>
          <p:cNvPr id="27" name="Rectangle 26"/>
          <p:cNvSpPr/>
          <p:nvPr/>
        </p:nvSpPr>
        <p:spPr>
          <a:xfrm>
            <a:off x="3301856" y="5213507"/>
            <a:ext cx="5959975" cy="784830"/>
          </a:xfrm>
          <a:prstGeom prst="rect">
            <a:avLst/>
          </a:prstGeom>
          <a:ln>
            <a:noFill/>
            <a:prstDash val="dash"/>
          </a:ln>
        </p:spPr>
        <p:txBody>
          <a:bodyPr wrap="square">
            <a:spAutoFit/>
          </a:bodyPr>
          <a:lstStyle/>
          <a:p>
            <a:pPr>
              <a:spcAft>
                <a:spcPts val="0"/>
              </a:spcAft>
            </a:pPr>
            <a:r>
              <a:rPr lang="en-GB" sz="900" dirty="0">
                <a:solidFill>
                  <a:schemeClr val="accent2"/>
                </a:solidFill>
                <a:effectLst/>
                <a:latin typeface="Comic Sans MS" panose="030F0702030302020204" pitchFamily="66" charset="0"/>
                <a:ea typeface="Calibri" panose="020F0502020204030204" pitchFamily="34" charset="0"/>
                <a:cs typeface="Times New Roman" panose="02020603050405020304" pitchFamily="18" charset="0"/>
              </a:rPr>
              <a:t>Recent concerns over monitoring suggests to Marxits a threat to individual liberty and freedom. Cronford and Robins (1999)  argue that digital communication is simply a way of capitalism controlling the masses through subtle surveillance under the guise of protection form extremism and criminal acts. This can be linked to the often unclear way that companies such as Facebook use private data. This can be linked to the Snowden Report</a:t>
            </a:r>
          </a:p>
        </p:txBody>
      </p:sp>
      <p:sp>
        <p:nvSpPr>
          <p:cNvPr id="28" name="Rectangle 27"/>
          <p:cNvSpPr/>
          <p:nvPr/>
        </p:nvSpPr>
        <p:spPr>
          <a:xfrm>
            <a:off x="141330" y="5602896"/>
            <a:ext cx="2816197" cy="646331"/>
          </a:xfrm>
          <a:prstGeom prst="rect">
            <a:avLst/>
          </a:prstGeom>
          <a:ln>
            <a:solidFill>
              <a:srgbClr val="FF0000"/>
            </a:solidFill>
            <a:prstDash val="dash"/>
          </a:ln>
        </p:spPr>
        <p:txBody>
          <a:bodyPr wrap="square">
            <a:spAutoFit/>
          </a:bodyPr>
          <a:lstStyle/>
          <a:p>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Despite being developed over 100 years ago Marxism still offers some interesting ways of looking and understanding the role of digital communication in a global context. </a:t>
            </a:r>
            <a:endParaRPr lang="en-GB" sz="900" dirty="0">
              <a:solidFill>
                <a:srgbClr val="FF0000"/>
              </a:solidFill>
            </a:endParaRPr>
          </a:p>
        </p:txBody>
      </p:sp>
      <p:pic>
        <p:nvPicPr>
          <p:cNvPr id="12" name="Picture 11"/>
          <p:cNvPicPr>
            <a:picLocks noChangeAspect="1"/>
          </p:cNvPicPr>
          <p:nvPr/>
        </p:nvPicPr>
        <p:blipFill>
          <a:blip r:embed="rId7"/>
          <a:stretch>
            <a:fillRect/>
          </a:stretch>
        </p:blipFill>
        <p:spPr>
          <a:xfrm>
            <a:off x="10698380" y="185179"/>
            <a:ext cx="1169514" cy="1430405"/>
          </a:xfrm>
          <a:prstGeom prst="rect">
            <a:avLst/>
          </a:prstGeom>
        </p:spPr>
      </p:pic>
      <p:pic>
        <p:nvPicPr>
          <p:cNvPr id="13" name="Picture 12"/>
          <p:cNvPicPr>
            <a:picLocks noChangeAspect="1"/>
          </p:cNvPicPr>
          <p:nvPr/>
        </p:nvPicPr>
        <p:blipFill>
          <a:blip r:embed="rId8"/>
          <a:stretch>
            <a:fillRect/>
          </a:stretch>
        </p:blipFill>
        <p:spPr>
          <a:xfrm>
            <a:off x="9102917" y="211099"/>
            <a:ext cx="1460772" cy="1378564"/>
          </a:xfrm>
          <a:prstGeom prst="rect">
            <a:avLst/>
          </a:prstGeom>
        </p:spPr>
      </p:pic>
      <p:sp>
        <p:nvSpPr>
          <p:cNvPr id="14" name="AutoShape 2" descr="Image result for rupert murdoch"/>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9"/>
          <a:stretch>
            <a:fillRect/>
          </a:stretch>
        </p:blipFill>
        <p:spPr>
          <a:xfrm>
            <a:off x="10775176" y="1815363"/>
            <a:ext cx="1015922" cy="1542392"/>
          </a:xfrm>
          <a:prstGeom prst="rect">
            <a:avLst/>
          </a:prstGeom>
        </p:spPr>
      </p:pic>
      <p:pic>
        <p:nvPicPr>
          <p:cNvPr id="16" name="Picture 15"/>
          <p:cNvPicPr>
            <a:picLocks noChangeAspect="1"/>
          </p:cNvPicPr>
          <p:nvPr/>
        </p:nvPicPr>
        <p:blipFill>
          <a:blip r:embed="rId10"/>
          <a:stretch>
            <a:fillRect/>
          </a:stretch>
        </p:blipFill>
        <p:spPr>
          <a:xfrm>
            <a:off x="5678430" y="5926061"/>
            <a:ext cx="2122976" cy="792501"/>
          </a:xfrm>
          <a:prstGeom prst="rect">
            <a:avLst/>
          </a:prstGeom>
        </p:spPr>
      </p:pic>
      <p:pic>
        <p:nvPicPr>
          <p:cNvPr id="1028" name="Picture 4" descr="Image result for capitalism"/>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2775" y="5267765"/>
            <a:ext cx="2097983" cy="14266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2"/>
          <a:stretch>
            <a:fillRect/>
          </a:stretch>
        </p:blipFill>
        <p:spPr>
          <a:xfrm>
            <a:off x="10563688" y="3581400"/>
            <a:ext cx="1366618" cy="1646154"/>
          </a:xfrm>
          <a:prstGeom prst="rect">
            <a:avLst/>
          </a:prstGeom>
        </p:spPr>
      </p:pic>
    </p:spTree>
    <p:extLst>
      <p:ext uri="{BB962C8B-B14F-4D97-AF65-F5344CB8AC3E}">
        <p14:creationId xmlns:p14="http://schemas.microsoft.com/office/powerpoint/2010/main" val="168413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35178169"/>
              </p:ext>
            </p:extLst>
          </p:nvPr>
        </p:nvGraphicFramePr>
        <p:xfrm>
          <a:off x="-767112" y="63014"/>
          <a:ext cx="4968372" cy="231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424668" y="493178"/>
            <a:ext cx="5274913" cy="449376"/>
          </a:xfrm>
        </p:spPr>
        <p:txBody>
          <a:bodyPr>
            <a:normAutofit/>
          </a:bodyPr>
          <a:lstStyle/>
          <a:p>
            <a:r>
              <a:rPr lang="en-GB" sz="2400" b="1" dirty="0">
                <a:solidFill>
                  <a:srgbClr val="7030A0"/>
                </a:solidFill>
                <a:latin typeface="Comic Sans MS" panose="030F0702030302020204" pitchFamily="66" charset="0"/>
              </a:rPr>
              <a:t>The Feminist Perspective</a:t>
            </a:r>
          </a:p>
        </p:txBody>
      </p:sp>
      <p:sp>
        <p:nvSpPr>
          <p:cNvPr id="7" name="Content Placeholder 6"/>
          <p:cNvSpPr>
            <a:spLocks noGrp="1"/>
          </p:cNvSpPr>
          <p:nvPr>
            <p:ph sz="half" idx="1"/>
          </p:nvPr>
        </p:nvSpPr>
        <p:spPr>
          <a:xfrm>
            <a:off x="1145920" y="2508011"/>
            <a:ext cx="1110068" cy="316403"/>
          </a:xfrm>
        </p:spPr>
        <p:txBody>
          <a:bodyPr>
            <a:normAutofit/>
          </a:bodyPr>
          <a:lstStyle/>
          <a:p>
            <a:pPr marL="0" indent="0">
              <a:buNone/>
            </a:pPr>
            <a:r>
              <a:rPr lang="en-GB" sz="1400" b="1" dirty="0">
                <a:solidFill>
                  <a:srgbClr val="FF0000"/>
                </a:solidFill>
                <a:latin typeface="Comic Sans MS" panose="030F0702030302020204" pitchFamily="66" charset="0"/>
              </a:rPr>
              <a:t>Evaluation</a:t>
            </a:r>
          </a:p>
        </p:txBody>
      </p:sp>
      <p:sp>
        <p:nvSpPr>
          <p:cNvPr id="4" name="Rectangle 3"/>
          <p:cNvSpPr/>
          <p:nvPr/>
        </p:nvSpPr>
        <p:spPr>
          <a:xfrm>
            <a:off x="3947269" y="942554"/>
            <a:ext cx="5408765" cy="784830"/>
          </a:xfrm>
          <a:prstGeom prst="rect">
            <a:avLst/>
          </a:prstGeom>
        </p:spPr>
        <p:txBody>
          <a:bodyPr wrap="square">
            <a:spAutoFit/>
          </a:bodyPr>
          <a:lstStyle/>
          <a:p>
            <a:pPr>
              <a:spcAft>
                <a:spcPts val="0"/>
              </a:spcAft>
            </a:pPr>
            <a:r>
              <a:rPr lang="en-GB" sz="900" dirty="0">
                <a:latin typeface="Comic Sans MS" panose="030F0702030302020204" pitchFamily="66" charset="0"/>
                <a:ea typeface="Calibri" panose="020F0502020204030204" pitchFamily="34" charset="0"/>
                <a:cs typeface="Times New Roman" panose="02020603050405020304" pitchFamily="18" charset="0"/>
              </a:rPr>
              <a:t>Women use digital media more than men with Pinterest and Instagram 70% female users, whilst only 13% of Wikipedia contributions ore from women and only 13 of Twitters most influential users being female. Suggesting that again there is patriarchy in this institution and strong hegemonic male discourses. In a relatively new development cyber feminists seek to overturn the idea that males are the innovators of the internet and digital communication.</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8" name="Content Placeholder 6"/>
          <p:cNvSpPr>
            <a:spLocks noGrp="1"/>
          </p:cNvSpPr>
          <p:nvPr>
            <p:ph sz="half" idx="1"/>
          </p:nvPr>
        </p:nvSpPr>
        <p:spPr>
          <a:xfrm>
            <a:off x="2991664" y="1801083"/>
            <a:ext cx="1989852" cy="396695"/>
          </a:xfrm>
        </p:spPr>
        <p:txBody>
          <a:bodyPr>
            <a:normAutofit/>
          </a:bodyPr>
          <a:lstStyle/>
          <a:p>
            <a:pPr marL="0" indent="0" algn="ctr">
              <a:buNone/>
            </a:pPr>
            <a:r>
              <a:rPr lang="en-GB" sz="1400" b="1" dirty="0">
                <a:solidFill>
                  <a:srgbClr val="0070C0"/>
                </a:solidFill>
                <a:latin typeface="Comic Sans MS" panose="030F0702030302020204" pitchFamily="66" charset="0"/>
              </a:rPr>
              <a:t>Key Points</a:t>
            </a:r>
          </a:p>
        </p:txBody>
      </p:sp>
      <p:cxnSp>
        <p:nvCxnSpPr>
          <p:cNvPr id="19" name="Straight Connector 18"/>
          <p:cNvCxnSpPr>
            <a:cxnSpLocks/>
          </p:cNvCxnSpPr>
          <p:nvPr/>
        </p:nvCxnSpPr>
        <p:spPr>
          <a:xfrm>
            <a:off x="3184633" y="1893001"/>
            <a:ext cx="25760" cy="4773825"/>
          </a:xfrm>
          <a:prstGeom prst="line">
            <a:avLst/>
          </a:prstGeom>
          <a:ln w="76200">
            <a:solidFill>
              <a:schemeClr val="tx1"/>
            </a:solidFill>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3383777" y="5446228"/>
            <a:ext cx="6277885" cy="646331"/>
          </a:xfrm>
          <a:prstGeom prst="rect">
            <a:avLst/>
          </a:prstGeom>
          <a:ln>
            <a:noFill/>
            <a:prstDash val="dash"/>
          </a:ln>
        </p:spPr>
        <p:txBody>
          <a:bodyPr wrap="square">
            <a:spAutoFit/>
          </a:bodyPr>
          <a:lstStyle/>
          <a:p>
            <a:pPr>
              <a:spcAft>
                <a:spcPts val="0"/>
              </a:spcAft>
            </a:pPr>
            <a:r>
              <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Practical responses from feminism  is the fourth wave of feminism defined by the development of technology in the 2000’s and an attempt to increase muted voices.  New groups such as Mums net and</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the Blurred Lines campaign illustrate the new ways that feminism is responding to the rise of global digital communication. There have also been a rise in campaigns linked to fourth wave feminism such #</a:t>
            </a:r>
            <a:r>
              <a:rPr lang="en-GB" sz="900" dirty="0" err="1">
                <a:solidFill>
                  <a:srgbClr val="00B050"/>
                </a:solidFill>
                <a:latin typeface="Comic Sans MS" panose="030F0702030302020204" pitchFamily="66" charset="0"/>
                <a:ea typeface="Calibri" panose="020F0502020204030204" pitchFamily="34" charset="0"/>
                <a:cs typeface="Times New Roman" panose="02020603050405020304" pitchFamily="18" charset="0"/>
              </a:rPr>
              <a:t>askhermore</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en-GB" sz="900" dirty="0" err="1">
                <a:solidFill>
                  <a:srgbClr val="00B050"/>
                </a:solidFill>
                <a:latin typeface="Comic Sans MS" panose="030F0702030302020204" pitchFamily="66" charset="0"/>
                <a:ea typeface="Calibri" panose="020F0502020204030204" pitchFamily="34" charset="0"/>
                <a:cs typeface="Times New Roman" panose="02020603050405020304" pitchFamily="18" charset="0"/>
              </a:rPr>
              <a:t>yesallwomen</a:t>
            </a:r>
            <a:endPar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2" name="Rectangle 21"/>
          <p:cNvSpPr/>
          <p:nvPr/>
        </p:nvSpPr>
        <p:spPr>
          <a:xfrm>
            <a:off x="3367341" y="3023171"/>
            <a:ext cx="6397725" cy="369332"/>
          </a:xfrm>
          <a:prstGeom prst="rect">
            <a:avLst/>
          </a:prstGeom>
          <a:ln>
            <a:noFill/>
            <a:prstDash val="dash"/>
          </a:ln>
        </p:spPr>
        <p:txBody>
          <a:bodyPr wrap="square">
            <a:spAutoFit/>
          </a:bodyPr>
          <a:lstStyle/>
          <a:p>
            <a:pPr>
              <a:spcAft>
                <a:spcPts val="0"/>
              </a:spcAft>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More recently, Nakamura (2011) notes that a diverse range of women are gaining a presence online such as </a:t>
            </a:r>
            <a:r>
              <a:rPr lang="en-GB" sz="900" dirty="0" err="1">
                <a:solidFill>
                  <a:srgbClr val="FF0000"/>
                </a:solidFill>
                <a:latin typeface="Comic Sans MS" panose="030F0702030302020204" pitchFamily="66" charset="0"/>
                <a:ea typeface="Calibri" panose="020F0502020204030204" pitchFamily="34" charset="0"/>
                <a:cs typeface="Times New Roman" panose="02020603050405020304" pitchFamily="18" charset="0"/>
              </a:rPr>
              <a:t>suppor</a:t>
            </a: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networks that help muted voices. An example of this is the Everyday Sexism Project founded by Laura Bates.</a:t>
            </a:r>
            <a:endParaRPr lang="en-GB" sz="9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3" name="Rectangle 22"/>
          <p:cNvSpPr/>
          <p:nvPr/>
        </p:nvSpPr>
        <p:spPr>
          <a:xfrm>
            <a:off x="3367341" y="3475515"/>
            <a:ext cx="6385807" cy="784830"/>
          </a:xfrm>
          <a:prstGeom prst="rect">
            <a:avLst/>
          </a:prstGeom>
          <a:ln>
            <a:noFill/>
            <a:prstDash val="dash"/>
          </a:ln>
        </p:spPr>
        <p:txBody>
          <a:bodyPr wrap="square">
            <a:spAutoFit/>
          </a:bodyPr>
          <a:lstStyle/>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Globalisation has led to more opportunities for exploitation, with women now at more risk of being bought, sold and consumed as commodities by tourists, traffickers, pimps and those seeking sexual entertainment. This is further emphasised by the lack of legislation to support such vulnerable groups. Feminists argue this is because government is a patriarchal society. The internet has only increased the problem as national boundaries have become less significant with the internet assisting in the covert arrangements.</a:t>
            </a: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4" name="Rectangle 23"/>
          <p:cNvSpPr/>
          <p:nvPr/>
        </p:nvSpPr>
        <p:spPr>
          <a:xfrm>
            <a:off x="3367341" y="4392520"/>
            <a:ext cx="6310758" cy="369332"/>
          </a:xfrm>
          <a:prstGeom prst="rect">
            <a:avLst/>
          </a:prstGeom>
          <a:ln>
            <a:noFill/>
            <a:prstDash val="dash"/>
          </a:ln>
        </p:spPr>
        <p:txBody>
          <a:bodyPr wrap="square">
            <a:spAutoFit/>
          </a:bodyPr>
          <a:lstStyle/>
          <a:p>
            <a:pPr>
              <a:spcAft>
                <a:spcPts val="0"/>
              </a:spcAft>
            </a:pPr>
            <a:r>
              <a:rPr lang="en-GB" sz="900"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In </a:t>
            </a:r>
            <a:r>
              <a:rPr lang="en-GB" sz="9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2012-2013 there were 18,8887 reports of child sexual exploitation and a huge increase in sexualised violent imagery such as revenge porn which is hardly ever prosecutable due to lack of evidence.</a:t>
            </a:r>
            <a:endParaRPr lang="en-GB" sz="900"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0" name="Rectangle 19"/>
          <p:cNvSpPr/>
          <p:nvPr/>
        </p:nvSpPr>
        <p:spPr>
          <a:xfrm>
            <a:off x="99840" y="2911230"/>
            <a:ext cx="2845655" cy="507831"/>
          </a:xfrm>
          <a:prstGeom prst="rect">
            <a:avLst/>
          </a:prstGeom>
          <a:ln>
            <a:solidFill>
              <a:schemeClr val="accent4">
                <a:lumMod val="50000"/>
              </a:schemeClr>
            </a:solidFill>
            <a:prstDash val="dash"/>
          </a:ln>
        </p:spPr>
        <p:txBody>
          <a:bodyPr wrap="square">
            <a:spAutoFit/>
          </a:bodyPr>
          <a:lstStyle/>
          <a:p>
            <a:pPr>
              <a:spcAft>
                <a:spcPts val="0"/>
              </a:spcAft>
            </a:pPr>
            <a:r>
              <a:rPr lang="en-GB" sz="900"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Argue that global media has led to the exploitation of women however it has also led to a decrease in muted voices.</a:t>
            </a:r>
          </a:p>
        </p:txBody>
      </p:sp>
      <p:sp>
        <p:nvSpPr>
          <p:cNvPr id="25" name="Rectangle 24"/>
          <p:cNvSpPr/>
          <p:nvPr/>
        </p:nvSpPr>
        <p:spPr>
          <a:xfrm>
            <a:off x="114570" y="3581400"/>
            <a:ext cx="2816197" cy="369332"/>
          </a:xfrm>
          <a:prstGeom prst="rect">
            <a:avLst/>
          </a:prstGeom>
          <a:ln>
            <a:solidFill>
              <a:srgbClr val="00B050"/>
            </a:solidFill>
            <a:prstDash val="dash"/>
          </a:ln>
        </p:spPr>
        <p:txBody>
          <a:bodyPr wrap="square">
            <a:spAutoFit/>
          </a:bodyPr>
          <a:lstStyle/>
          <a:p>
            <a:r>
              <a:rPr lang="en-GB" sz="900" dirty="0">
                <a:solidFill>
                  <a:schemeClr val="accent6"/>
                </a:solidFill>
                <a:latin typeface="Comic Sans MS" panose="030F0702030302020204" pitchFamily="66" charset="0"/>
              </a:rPr>
              <a:t>Men are also being exploited online however most women only focus on female exploitation.</a:t>
            </a:r>
          </a:p>
        </p:txBody>
      </p:sp>
      <p:sp>
        <p:nvSpPr>
          <p:cNvPr id="27" name="Rectangle 26"/>
          <p:cNvSpPr/>
          <p:nvPr/>
        </p:nvSpPr>
        <p:spPr>
          <a:xfrm>
            <a:off x="3367341" y="4919374"/>
            <a:ext cx="5959975" cy="369332"/>
          </a:xfrm>
          <a:prstGeom prst="rect">
            <a:avLst/>
          </a:prstGeom>
          <a:ln>
            <a:noFill/>
            <a:prstDash val="dash"/>
          </a:ln>
        </p:spPr>
        <p:txBody>
          <a:bodyPr wrap="square">
            <a:spAutoFit/>
          </a:bodyPr>
          <a:lstStyle/>
          <a:p>
            <a:pPr>
              <a:spcAft>
                <a:spcPts val="0"/>
              </a:spcAft>
            </a:pPr>
            <a:r>
              <a:rPr lang="en-GB" sz="900" dirty="0">
                <a:solidFill>
                  <a:schemeClr val="accent2"/>
                </a:solidFill>
                <a:latin typeface="Comic Sans MS" panose="030F0702030302020204" pitchFamily="66" charset="0"/>
                <a:ea typeface="Calibri" panose="020F0502020204030204" pitchFamily="34" charset="0"/>
                <a:cs typeface="Times New Roman" panose="02020603050405020304" pitchFamily="18" charset="0"/>
              </a:rPr>
              <a:t>However liberal feminists recognise that men are also included in this global exploitation but state that it is overwhelmingly women at risk; a reflection of existing inequalities.</a:t>
            </a:r>
            <a:endParaRPr lang="en-GB" sz="900" dirty="0">
              <a:solidFill>
                <a:schemeClr val="accent2"/>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4" name="AutoShape 2" descr="Image result for rupert murdoch"/>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Image result for feminis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03149" y="363427"/>
            <a:ext cx="1944052" cy="2283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9802174" y="2695643"/>
            <a:ext cx="2177311" cy="1789210"/>
          </a:xfrm>
          <a:prstGeom prst="rect">
            <a:avLst/>
          </a:prstGeom>
        </p:spPr>
      </p:pic>
      <p:sp>
        <p:nvSpPr>
          <p:cNvPr id="30" name="Rectangle 29"/>
          <p:cNvSpPr/>
          <p:nvPr/>
        </p:nvSpPr>
        <p:spPr>
          <a:xfrm>
            <a:off x="3367341" y="2215919"/>
            <a:ext cx="6277885" cy="646331"/>
          </a:xfrm>
          <a:prstGeom prst="rect">
            <a:avLst/>
          </a:prstGeom>
          <a:ln>
            <a:noFill/>
            <a:prstDash val="dash"/>
          </a:ln>
        </p:spPr>
        <p:txBody>
          <a:bodyPr wrap="square">
            <a:spAutoFit/>
          </a:bodyPr>
          <a:lstStyle/>
          <a:p>
            <a:pPr>
              <a:spcAft>
                <a:spcPts val="0"/>
              </a:spcAft>
            </a:pPr>
            <a:r>
              <a:rPr lang="en-GB" sz="900" dirty="0" err="1">
                <a:solidFill>
                  <a:srgbClr val="00B050"/>
                </a:solidFill>
                <a:latin typeface="Comic Sans MS" panose="030F0702030302020204" pitchFamily="66" charset="0"/>
                <a:ea typeface="Calibri" panose="020F0502020204030204" pitchFamily="34" charset="0"/>
                <a:cs typeface="Times New Roman" panose="02020603050405020304" pitchFamily="18" charset="0"/>
              </a:rPr>
              <a:t>Haraway</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(1985) wrote a ground-breaking article “A cyborg Manifesto” and felt that women should be included in all technological advances arguing that women cannot be essentialised and states that cyborgs will allow people to transcend gender restrictions n the internet. Therefore technological advances will allow women to create new forms of identity not bound by dominant patriarchal discourses about gender.</a:t>
            </a:r>
            <a:endPar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9"/>
          <a:stretch>
            <a:fillRect/>
          </a:stretch>
        </p:blipFill>
        <p:spPr>
          <a:xfrm>
            <a:off x="280433" y="4527507"/>
            <a:ext cx="2283596" cy="1522397"/>
          </a:xfrm>
          <a:prstGeom prst="rect">
            <a:avLst/>
          </a:prstGeom>
        </p:spPr>
      </p:pic>
      <p:pic>
        <p:nvPicPr>
          <p:cNvPr id="8" name="Picture 7"/>
          <p:cNvPicPr>
            <a:picLocks noChangeAspect="1"/>
          </p:cNvPicPr>
          <p:nvPr/>
        </p:nvPicPr>
        <p:blipFill>
          <a:blip r:embed="rId10"/>
          <a:stretch>
            <a:fillRect/>
          </a:stretch>
        </p:blipFill>
        <p:spPr>
          <a:xfrm>
            <a:off x="9670994" y="4577186"/>
            <a:ext cx="2143125" cy="2143125"/>
          </a:xfrm>
          <a:prstGeom prst="rect">
            <a:avLst/>
          </a:prstGeom>
        </p:spPr>
      </p:pic>
    </p:spTree>
    <p:extLst>
      <p:ext uri="{BB962C8B-B14F-4D97-AF65-F5344CB8AC3E}">
        <p14:creationId xmlns:p14="http://schemas.microsoft.com/office/powerpoint/2010/main" val="303472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4689741"/>
              </p:ext>
            </p:extLst>
          </p:nvPr>
        </p:nvGraphicFramePr>
        <p:xfrm>
          <a:off x="-743247" y="50385"/>
          <a:ext cx="5352365" cy="231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147048" y="414905"/>
            <a:ext cx="5274913" cy="449376"/>
          </a:xfrm>
        </p:spPr>
        <p:txBody>
          <a:bodyPr>
            <a:normAutofit/>
          </a:bodyPr>
          <a:lstStyle/>
          <a:p>
            <a:r>
              <a:rPr lang="en-GB" sz="2400" b="1" dirty="0">
                <a:solidFill>
                  <a:srgbClr val="7030A0"/>
                </a:solidFill>
                <a:latin typeface="Comic Sans MS" panose="030F0702030302020204" pitchFamily="66" charset="0"/>
              </a:rPr>
              <a:t>The Postmodernist Perspective</a:t>
            </a:r>
          </a:p>
        </p:txBody>
      </p:sp>
      <p:sp>
        <p:nvSpPr>
          <p:cNvPr id="7" name="Content Placeholder 6"/>
          <p:cNvSpPr>
            <a:spLocks noGrp="1"/>
          </p:cNvSpPr>
          <p:nvPr>
            <p:ph sz="half" idx="1"/>
          </p:nvPr>
        </p:nvSpPr>
        <p:spPr>
          <a:xfrm>
            <a:off x="1145920" y="2508011"/>
            <a:ext cx="1110068" cy="316403"/>
          </a:xfrm>
        </p:spPr>
        <p:txBody>
          <a:bodyPr>
            <a:normAutofit/>
          </a:bodyPr>
          <a:lstStyle/>
          <a:p>
            <a:pPr marL="0" indent="0">
              <a:buNone/>
            </a:pPr>
            <a:r>
              <a:rPr lang="en-GB" sz="1400" b="1" dirty="0">
                <a:solidFill>
                  <a:srgbClr val="FF0000"/>
                </a:solidFill>
                <a:latin typeface="Comic Sans MS" panose="030F0702030302020204" pitchFamily="66" charset="0"/>
              </a:rPr>
              <a:t>Evaluation</a:t>
            </a:r>
          </a:p>
        </p:txBody>
      </p:sp>
      <p:sp>
        <p:nvSpPr>
          <p:cNvPr id="4" name="Rectangle 3"/>
          <p:cNvSpPr/>
          <p:nvPr/>
        </p:nvSpPr>
        <p:spPr>
          <a:xfrm>
            <a:off x="4006167" y="1009516"/>
            <a:ext cx="4962059" cy="646331"/>
          </a:xfrm>
          <a:prstGeom prst="rect">
            <a:avLst/>
          </a:prstGeom>
        </p:spPr>
        <p:txBody>
          <a:bodyPr wrap="square">
            <a:spAutoFit/>
          </a:bodyPr>
          <a:lstStyle/>
          <a:p>
            <a:pPr>
              <a:spcAft>
                <a:spcPts val="0"/>
              </a:spcAft>
            </a:pPr>
            <a:r>
              <a:rPr lang="en-GB" sz="900" dirty="0">
                <a:effectLst/>
                <a:latin typeface="Comic Sans MS" panose="030F0702030302020204" pitchFamily="66" charset="0"/>
                <a:ea typeface="Calibri" panose="020F0502020204030204" pitchFamily="34" charset="0"/>
                <a:cs typeface="Times New Roman" panose="02020603050405020304" pitchFamily="18" charset="0"/>
              </a:rPr>
              <a:t>They explore the way digital global forms of communication are emerging as part of a postmodern society as a postmodern society is very much linked to globalisation and rapid technological progress. Rather than arguing whether this is positive or negative they explore what is possible with new forms of technology and how it is being used. </a:t>
            </a:r>
          </a:p>
        </p:txBody>
      </p:sp>
      <p:sp>
        <p:nvSpPr>
          <p:cNvPr id="18" name="Content Placeholder 6"/>
          <p:cNvSpPr>
            <a:spLocks noGrp="1"/>
          </p:cNvSpPr>
          <p:nvPr>
            <p:ph sz="half" idx="1"/>
          </p:nvPr>
        </p:nvSpPr>
        <p:spPr>
          <a:xfrm>
            <a:off x="2991664" y="1801083"/>
            <a:ext cx="1989852" cy="396695"/>
          </a:xfrm>
        </p:spPr>
        <p:txBody>
          <a:bodyPr>
            <a:normAutofit/>
          </a:bodyPr>
          <a:lstStyle/>
          <a:p>
            <a:pPr marL="0" indent="0" algn="ctr">
              <a:buNone/>
            </a:pPr>
            <a:r>
              <a:rPr lang="en-GB" sz="1400" b="1" dirty="0">
                <a:solidFill>
                  <a:srgbClr val="0070C0"/>
                </a:solidFill>
                <a:latin typeface="Comic Sans MS" panose="030F0702030302020204" pitchFamily="66" charset="0"/>
              </a:rPr>
              <a:t>Key Points</a:t>
            </a:r>
          </a:p>
        </p:txBody>
      </p:sp>
      <p:cxnSp>
        <p:nvCxnSpPr>
          <p:cNvPr id="19" name="Straight Connector 18"/>
          <p:cNvCxnSpPr>
            <a:cxnSpLocks/>
          </p:cNvCxnSpPr>
          <p:nvPr/>
        </p:nvCxnSpPr>
        <p:spPr>
          <a:xfrm>
            <a:off x="3184633" y="1893001"/>
            <a:ext cx="25760" cy="4773825"/>
          </a:xfrm>
          <a:prstGeom prst="line">
            <a:avLst/>
          </a:prstGeom>
          <a:ln w="76200">
            <a:solidFill>
              <a:schemeClr val="tx1"/>
            </a:solidFill>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3284318" y="2115363"/>
            <a:ext cx="6304767" cy="646331"/>
          </a:xfrm>
          <a:prstGeom prst="rect">
            <a:avLst/>
          </a:prstGeom>
          <a:ln>
            <a:noFill/>
            <a:prstDash val="dash"/>
          </a:ln>
        </p:spPr>
        <p:txBody>
          <a:bodyPr wrap="square">
            <a:spAutoFit/>
          </a:bodyPr>
          <a:lstStyle/>
          <a:p>
            <a:pPr>
              <a:spcAft>
                <a:spcPts val="0"/>
              </a:spcAft>
            </a:pP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In the past the “self” has been understood by interpretive sociologists such as Mead and Goffman but postmodernists suggests that global digital forms of communication has changed how identity is created, negotiated and confirmed. For example the way we use Facebook reveals a lot about our identity and how we perceive our self.</a:t>
            </a:r>
            <a:endPar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2" name="Rectangle 21"/>
          <p:cNvSpPr/>
          <p:nvPr/>
        </p:nvSpPr>
        <p:spPr>
          <a:xfrm>
            <a:off x="3255716" y="2782010"/>
            <a:ext cx="6333369" cy="507831"/>
          </a:xfrm>
          <a:prstGeom prst="rect">
            <a:avLst/>
          </a:prstGeom>
          <a:ln>
            <a:noFill/>
            <a:prstDash val="dash"/>
          </a:ln>
        </p:spPr>
        <p:txBody>
          <a:bodyPr wrap="square">
            <a:spAutoFit/>
          </a:bodyPr>
          <a:lstStyle/>
          <a:p>
            <a:pPr>
              <a:spcAft>
                <a:spcPts val="0"/>
              </a:spcAft>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Collins (2005) suggests that to understand society we need to understand chain of interaction – taking a micro sociological approach to social network sites such as Facebook. This will allow us to learn about how people see the world around them.</a:t>
            </a:r>
            <a:endParaRPr lang="en-GB" sz="9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3" name="Rectangle 22"/>
          <p:cNvSpPr/>
          <p:nvPr/>
        </p:nvSpPr>
        <p:spPr>
          <a:xfrm>
            <a:off x="3247204" y="3275847"/>
            <a:ext cx="6341881" cy="507831"/>
          </a:xfrm>
          <a:prstGeom prst="rect">
            <a:avLst/>
          </a:prstGeom>
          <a:ln>
            <a:noFill/>
            <a:prstDash val="dash"/>
          </a:ln>
        </p:spPr>
        <p:txBody>
          <a:bodyPr wrap="square">
            <a:spAutoFit/>
          </a:bodyPr>
          <a:lstStyle/>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Postmodernists are also interested in the differences between online and offline lives; for example Catfish tells the story of how different they can often be and demonstrating how we can construct an identity through online media.</a:t>
            </a: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4" name="Rectangle 23"/>
          <p:cNvSpPr/>
          <p:nvPr/>
        </p:nvSpPr>
        <p:spPr>
          <a:xfrm>
            <a:off x="3255716" y="3853990"/>
            <a:ext cx="6333369" cy="646331"/>
          </a:xfrm>
          <a:prstGeom prst="rect">
            <a:avLst/>
          </a:prstGeom>
          <a:ln>
            <a:noFill/>
            <a:prstDash val="dash"/>
          </a:ln>
        </p:spPr>
        <p:txBody>
          <a:bodyPr wrap="square">
            <a:spAutoFit/>
          </a:bodyPr>
          <a:lstStyle/>
          <a:p>
            <a:pPr>
              <a:spcAft>
                <a:spcPts val="0"/>
              </a:spcAft>
            </a:pPr>
            <a:r>
              <a:rPr lang="en-GB" sz="900" dirty="0" err="1">
                <a:solidFill>
                  <a:srgbClr val="0070C0"/>
                </a:solidFill>
                <a:latin typeface="Comic Sans MS" panose="030F0702030302020204" pitchFamily="66" charset="0"/>
                <a:ea typeface="Calibri" panose="020F0502020204030204" pitchFamily="34" charset="0"/>
                <a:cs typeface="Times New Roman" panose="02020603050405020304" pitchFamily="18" charset="0"/>
              </a:rPr>
              <a:t>Bjorklund</a:t>
            </a:r>
            <a:r>
              <a:rPr lang="en-GB" sz="9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(1998) states that autobiographies used to be common at the end of your life, but now we have turned to different platforms to create an ongoing autobiography which is continually manipulated and updated. This is reinforced by Hart (2011)  stating that we rewrite our autobiographies on a daily basis to reflect norms and values of society, for example posting a selfie. </a:t>
            </a:r>
            <a:endParaRPr lang="en-GB" sz="900"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0" name="Rectangle 19"/>
          <p:cNvSpPr/>
          <p:nvPr/>
        </p:nvSpPr>
        <p:spPr>
          <a:xfrm>
            <a:off x="141330" y="2770417"/>
            <a:ext cx="2845655" cy="507831"/>
          </a:xfrm>
          <a:prstGeom prst="rect">
            <a:avLst/>
          </a:prstGeom>
          <a:ln>
            <a:solidFill>
              <a:schemeClr val="accent4">
                <a:lumMod val="50000"/>
              </a:schemeClr>
            </a:solidFill>
            <a:prstDash val="dash"/>
          </a:ln>
        </p:spPr>
        <p:txBody>
          <a:bodyPr wrap="square">
            <a:spAutoFit/>
          </a:bodyPr>
          <a:lstStyle/>
          <a:p>
            <a:pPr>
              <a:spcAft>
                <a:spcPts val="0"/>
              </a:spcAft>
            </a:pPr>
            <a:r>
              <a:rPr lang="en-GB" sz="900"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Technological advances represent the shift from modern society to a postmodern society suggesting there has definitely been a shift.</a:t>
            </a:r>
          </a:p>
        </p:txBody>
      </p:sp>
      <p:sp>
        <p:nvSpPr>
          <p:cNvPr id="25" name="Rectangle 24"/>
          <p:cNvSpPr/>
          <p:nvPr/>
        </p:nvSpPr>
        <p:spPr>
          <a:xfrm>
            <a:off x="141329" y="3416779"/>
            <a:ext cx="2845656" cy="646331"/>
          </a:xfrm>
          <a:prstGeom prst="rect">
            <a:avLst/>
          </a:prstGeom>
          <a:ln>
            <a:solidFill>
              <a:srgbClr val="00B050"/>
            </a:solidFill>
            <a:prstDash val="dash"/>
          </a:ln>
        </p:spPr>
        <p:txBody>
          <a:bodyPr wrap="square">
            <a:spAutoFit/>
          </a:bodyPr>
          <a:lstStyle/>
          <a:p>
            <a:r>
              <a:rPr lang="en-GB" sz="900" dirty="0">
                <a:solidFill>
                  <a:schemeClr val="accent6"/>
                </a:solidFill>
                <a:latin typeface="Comic Sans MS" panose="030F0702030302020204" pitchFamily="66" charset="0"/>
              </a:rPr>
              <a:t>Rather than arguing whether globalisation is good or bad postmodernists focus on the positive and negative effects and how it is used. This creates a much more accurate view.</a:t>
            </a:r>
          </a:p>
        </p:txBody>
      </p:sp>
      <p:sp>
        <p:nvSpPr>
          <p:cNvPr id="27" name="Rectangle 26"/>
          <p:cNvSpPr/>
          <p:nvPr/>
        </p:nvSpPr>
        <p:spPr>
          <a:xfrm>
            <a:off x="3271303" y="4479507"/>
            <a:ext cx="8479901" cy="369332"/>
          </a:xfrm>
          <a:prstGeom prst="rect">
            <a:avLst/>
          </a:prstGeom>
          <a:ln>
            <a:noFill/>
            <a:prstDash val="dash"/>
          </a:ln>
        </p:spPr>
        <p:txBody>
          <a:bodyPr wrap="square">
            <a:spAutoFit/>
          </a:bodyPr>
          <a:lstStyle/>
          <a:p>
            <a:pPr>
              <a:spcAft>
                <a:spcPts val="0"/>
              </a:spcAft>
            </a:pPr>
            <a:r>
              <a:rPr lang="en-GB" sz="900" dirty="0">
                <a:solidFill>
                  <a:schemeClr val="accent2"/>
                </a:solidFill>
                <a:effectLst/>
                <a:latin typeface="Comic Sans MS" panose="030F0702030302020204" pitchFamily="66" charset="0"/>
                <a:ea typeface="Calibri" panose="020F0502020204030204" pitchFamily="34" charset="0"/>
                <a:cs typeface="Times New Roman" panose="02020603050405020304" pitchFamily="18" charset="0"/>
              </a:rPr>
              <a:t>Case (2007) suggests online  autobiographies can be problematic for teenagers who develop an online and on offline identity and that once something is made public it is hard to remove</a:t>
            </a:r>
          </a:p>
        </p:txBody>
      </p:sp>
      <p:sp>
        <p:nvSpPr>
          <p:cNvPr id="14" name="AutoShape 2" descr="Image result for rupert murdoch"/>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3290944" y="4848466"/>
            <a:ext cx="8238447" cy="369332"/>
          </a:xfrm>
          <a:prstGeom prst="rect">
            <a:avLst/>
          </a:prstGeom>
          <a:ln>
            <a:noFill/>
            <a:prstDash val="dash"/>
          </a:ln>
        </p:spPr>
        <p:txBody>
          <a:bodyPr wrap="square">
            <a:spAutoFit/>
          </a:bodyPr>
          <a:lstStyle/>
          <a:p>
            <a:pPr>
              <a:spcAft>
                <a:spcPts val="0"/>
              </a:spcAft>
            </a:pPr>
            <a:r>
              <a:rPr lang="en-GB" sz="900" dirty="0" err="1">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Elliiot</a:t>
            </a:r>
            <a:r>
              <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(2001) is pessimistic about the fragmented nature of identity due to this split identity whilst some sociologists suggest that online posts can be culturally significant as they reflect personal </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opinions and feelings and helps to understand their constructed identity.</a:t>
            </a:r>
            <a:endParaRPr lang="en-GB" sz="9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1" name="Rectangle 30"/>
          <p:cNvSpPr/>
          <p:nvPr/>
        </p:nvSpPr>
        <p:spPr>
          <a:xfrm>
            <a:off x="3290944" y="5304936"/>
            <a:ext cx="5677282" cy="369332"/>
          </a:xfrm>
          <a:prstGeom prst="rect">
            <a:avLst/>
          </a:prstGeom>
          <a:ln>
            <a:noFill/>
            <a:prstDash val="dash"/>
          </a:ln>
        </p:spPr>
        <p:txBody>
          <a:bodyPr wrap="square">
            <a:spAutoFit/>
          </a:bodyPr>
          <a:lstStyle/>
          <a:p>
            <a:pPr>
              <a:spcAft>
                <a:spcPts val="0"/>
              </a:spcAft>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Postmodernists explore the Marxist idea of surveillance and state that stored data can help to understand identity such as information gathered about shopping habits, tastes and preferences..</a:t>
            </a:r>
            <a:endParaRPr lang="en-GB" sz="9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2050" name="Picture 2" descr="Image result for postmodernis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0050" y="300361"/>
            <a:ext cx="2491154" cy="11832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4403640" y="5787781"/>
            <a:ext cx="2424259" cy="860705"/>
          </a:xfrm>
          <a:prstGeom prst="rect">
            <a:avLst/>
          </a:prstGeom>
        </p:spPr>
      </p:pic>
      <p:pic>
        <p:nvPicPr>
          <p:cNvPr id="6" name="Picture 5"/>
          <p:cNvPicPr>
            <a:picLocks noChangeAspect="1"/>
          </p:cNvPicPr>
          <p:nvPr/>
        </p:nvPicPr>
        <p:blipFill rotWithShape="1">
          <a:blip r:embed="rId9"/>
          <a:srcRect l="20184" r="15906"/>
          <a:stretch/>
        </p:blipFill>
        <p:spPr>
          <a:xfrm>
            <a:off x="9812493" y="1800784"/>
            <a:ext cx="2008883" cy="2101761"/>
          </a:xfrm>
          <a:prstGeom prst="rect">
            <a:avLst/>
          </a:prstGeom>
        </p:spPr>
      </p:pic>
      <p:pic>
        <p:nvPicPr>
          <p:cNvPr id="8" name="Picture 7"/>
          <p:cNvPicPr>
            <a:picLocks noChangeAspect="1"/>
          </p:cNvPicPr>
          <p:nvPr/>
        </p:nvPicPr>
        <p:blipFill rotWithShape="1">
          <a:blip r:embed="rId10"/>
          <a:srcRect t="13888" b="12010"/>
          <a:stretch/>
        </p:blipFill>
        <p:spPr>
          <a:xfrm>
            <a:off x="9062416" y="5353857"/>
            <a:ext cx="2466975" cy="1369295"/>
          </a:xfrm>
          <a:prstGeom prst="rect">
            <a:avLst/>
          </a:prstGeom>
        </p:spPr>
      </p:pic>
      <p:pic>
        <p:nvPicPr>
          <p:cNvPr id="9" name="Picture 8"/>
          <p:cNvPicPr>
            <a:picLocks noChangeAspect="1"/>
          </p:cNvPicPr>
          <p:nvPr/>
        </p:nvPicPr>
        <p:blipFill>
          <a:blip r:embed="rId11"/>
          <a:stretch>
            <a:fillRect/>
          </a:stretch>
        </p:blipFill>
        <p:spPr>
          <a:xfrm>
            <a:off x="489690" y="4406400"/>
            <a:ext cx="2143125" cy="2143125"/>
          </a:xfrm>
          <a:prstGeom prst="rect">
            <a:avLst/>
          </a:prstGeom>
        </p:spPr>
      </p:pic>
    </p:spTree>
    <p:extLst>
      <p:ext uri="{BB962C8B-B14F-4D97-AF65-F5344CB8AC3E}">
        <p14:creationId xmlns:p14="http://schemas.microsoft.com/office/powerpoint/2010/main" val="387157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5951" y="284813"/>
            <a:ext cx="7847462" cy="602030"/>
          </a:xfrm>
        </p:spPr>
        <p:txBody>
          <a:bodyPr>
            <a:normAutofit/>
          </a:bodyPr>
          <a:lstStyle/>
          <a:p>
            <a:r>
              <a:rPr lang="en-GB" sz="3200" b="1" dirty="0">
                <a:solidFill>
                  <a:srgbClr val="00B050"/>
                </a:solidFill>
                <a:latin typeface="Comic Sans MS" panose="030F0702030302020204" pitchFamily="66" charset="0"/>
              </a:rPr>
              <a:t>The Impact of Digital Communications</a:t>
            </a:r>
          </a:p>
        </p:txBody>
      </p:sp>
      <p:sp>
        <p:nvSpPr>
          <p:cNvPr id="11" name="Content Placeholder 10"/>
          <p:cNvSpPr>
            <a:spLocks noGrp="1"/>
          </p:cNvSpPr>
          <p:nvPr>
            <p:ph sz="half" idx="1"/>
          </p:nvPr>
        </p:nvSpPr>
        <p:spPr>
          <a:xfrm>
            <a:off x="195764" y="892589"/>
            <a:ext cx="3649304" cy="2167167"/>
          </a:xfrm>
        </p:spPr>
        <p:txBody>
          <a:bodyPr>
            <a:normAutofit/>
          </a:bodyPr>
          <a:lstStyle/>
          <a:p>
            <a:pPr marL="0" indent="0" algn="ctr">
              <a:buNone/>
            </a:pPr>
            <a:r>
              <a:rPr lang="en-GB" sz="2000" b="1" dirty="0">
                <a:solidFill>
                  <a:srgbClr val="FF0000"/>
                </a:solidFill>
                <a:latin typeface="Comic Sans MS" panose="030F0702030302020204" pitchFamily="66" charset="0"/>
              </a:rPr>
              <a:t>Identity</a:t>
            </a:r>
          </a:p>
        </p:txBody>
      </p:sp>
      <p:sp>
        <p:nvSpPr>
          <p:cNvPr id="30" name="Rectangle 29"/>
          <p:cNvSpPr/>
          <p:nvPr/>
        </p:nvSpPr>
        <p:spPr>
          <a:xfrm>
            <a:off x="409824" y="3949040"/>
            <a:ext cx="3315502" cy="923330"/>
          </a:xfrm>
          <a:prstGeom prst="rect">
            <a:avLst/>
          </a:prstGeom>
          <a:ln>
            <a:solidFill>
              <a:srgbClr val="7030A0"/>
            </a:solidFill>
            <a:prstDash val="dash"/>
          </a:ln>
        </p:spPr>
        <p:txBody>
          <a:bodyPr wrap="square">
            <a:spAutoFit/>
          </a:bodyPr>
          <a:lstStyle/>
          <a:p>
            <a:pPr>
              <a:spcAft>
                <a:spcPts val="0"/>
              </a:spcAft>
            </a:pPr>
            <a:r>
              <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The emergence of online identities or avatars provides the chance to</a:t>
            </a:r>
            <a:r>
              <a:rPr lang="en-GB" sz="900" b="1"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 choose </a:t>
            </a:r>
            <a:r>
              <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identity and appearance. This links to previous research by </a:t>
            </a:r>
            <a:r>
              <a:rPr lang="en-GB" sz="900" dirty="0" err="1">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Haraway</a:t>
            </a:r>
            <a:r>
              <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 on </a:t>
            </a:r>
            <a:r>
              <a:rPr lang="en-GB" sz="900" b="1"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cyborgs. </a:t>
            </a:r>
            <a:r>
              <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Case (2007) argues technology is so </a:t>
            </a:r>
            <a:r>
              <a:rPr lang="en-GB" sz="900" b="1"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embedded</a:t>
            </a:r>
            <a:r>
              <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 in everyday life we are all becoming cyborgs. Although beneficial it is also problematic as all published information remains forever.</a:t>
            </a:r>
          </a:p>
        </p:txBody>
      </p:sp>
      <p:sp>
        <p:nvSpPr>
          <p:cNvPr id="20" name="Rectangle 19"/>
          <p:cNvSpPr/>
          <p:nvPr/>
        </p:nvSpPr>
        <p:spPr>
          <a:xfrm>
            <a:off x="424542" y="1408045"/>
            <a:ext cx="3286067" cy="1200329"/>
          </a:xfrm>
          <a:prstGeom prst="rect">
            <a:avLst/>
          </a:prstGeom>
          <a:ln>
            <a:solidFill>
              <a:schemeClr val="accent4">
                <a:lumMod val="50000"/>
              </a:schemeClr>
            </a:solidFill>
            <a:prstDash val="dash"/>
          </a:ln>
        </p:spPr>
        <p:txBody>
          <a:bodyPr wrap="square">
            <a:spAutoFit/>
          </a:bodyPr>
          <a:lstStyle/>
          <a:p>
            <a:pPr>
              <a:spcAft>
                <a:spcPts val="0"/>
              </a:spcAft>
            </a:pPr>
            <a:r>
              <a:rPr lang="en-GB" sz="900"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Greater technology has increased the capacity of information passed to individuals in their own homes and workplaces. This means they have </a:t>
            </a:r>
            <a:r>
              <a:rPr lang="en-GB" sz="900" b="1"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greater range </a:t>
            </a:r>
            <a:r>
              <a:rPr lang="en-GB" sz="900"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of choices and information on different lifestyles and cultures all over the world and therefore a greater range of information to influence identity. For example someone could discover religious practices from other areas of the globe without ever meeting anyone.</a:t>
            </a:r>
            <a:endParaRPr lang="en-GB" sz="900" dirty="0">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2" name="Content Placeholder 10"/>
          <p:cNvSpPr>
            <a:spLocks noGrp="1"/>
          </p:cNvSpPr>
          <p:nvPr>
            <p:ph sz="half" idx="1"/>
          </p:nvPr>
        </p:nvSpPr>
        <p:spPr>
          <a:xfrm>
            <a:off x="4388462" y="893544"/>
            <a:ext cx="2923269" cy="1460799"/>
          </a:xfrm>
        </p:spPr>
        <p:txBody>
          <a:bodyPr>
            <a:normAutofit/>
          </a:bodyPr>
          <a:lstStyle/>
          <a:p>
            <a:pPr marL="0" indent="0" algn="ctr">
              <a:buNone/>
            </a:pPr>
            <a:r>
              <a:rPr lang="en-GB" sz="2000" b="1" dirty="0">
                <a:solidFill>
                  <a:srgbClr val="FF0000"/>
                </a:solidFill>
                <a:latin typeface="Comic Sans MS" panose="030F0702030302020204" pitchFamily="66" charset="0"/>
              </a:rPr>
              <a:t>Age</a:t>
            </a:r>
          </a:p>
          <a:p>
            <a:pPr marL="0" indent="0" algn="ctr">
              <a:buNone/>
            </a:pPr>
            <a:endParaRPr lang="en-GB" sz="1300" b="1" dirty="0">
              <a:solidFill>
                <a:srgbClr val="FF0000"/>
              </a:solidFill>
              <a:latin typeface="Comic Sans MS" panose="030F0702030302020204" pitchFamily="66" charset="0"/>
            </a:endParaRPr>
          </a:p>
        </p:txBody>
      </p:sp>
      <p:sp>
        <p:nvSpPr>
          <p:cNvPr id="21" name="Rectangle 20"/>
          <p:cNvSpPr/>
          <p:nvPr/>
        </p:nvSpPr>
        <p:spPr>
          <a:xfrm>
            <a:off x="424542" y="2817042"/>
            <a:ext cx="3313460" cy="923330"/>
          </a:xfrm>
          <a:prstGeom prst="rect">
            <a:avLst/>
          </a:prstGeom>
          <a:ln>
            <a:solidFill>
              <a:srgbClr val="0070C0"/>
            </a:solidFill>
            <a:prstDash val="dash"/>
          </a:ln>
        </p:spPr>
        <p:txBody>
          <a:bodyPr wrap="square">
            <a:spAutoFit/>
          </a:bodyPr>
          <a:lstStyle/>
          <a:p>
            <a:r>
              <a:rPr lang="en-GB" sz="900" dirty="0">
                <a:solidFill>
                  <a:srgbClr val="0070C0"/>
                </a:solidFill>
                <a:latin typeface="Comic Sans MS" panose="030F0702030302020204" pitchFamily="66" charset="0"/>
              </a:rPr>
              <a:t>Increasing</a:t>
            </a:r>
            <a:r>
              <a:rPr lang="en-GB" sz="900" b="1" dirty="0">
                <a:solidFill>
                  <a:srgbClr val="0070C0"/>
                </a:solidFill>
                <a:latin typeface="Comic Sans MS" panose="030F0702030302020204" pitchFamily="66" charset="0"/>
              </a:rPr>
              <a:t> affluence </a:t>
            </a:r>
            <a:r>
              <a:rPr lang="en-GB" sz="900" dirty="0">
                <a:solidFill>
                  <a:srgbClr val="0070C0"/>
                </a:solidFill>
                <a:latin typeface="Comic Sans MS" panose="030F0702030302020204" pitchFamily="66" charset="0"/>
              </a:rPr>
              <a:t>in certain areas of the developing world has meant that traditional sources of identity such as social class have become less clear. This</a:t>
            </a:r>
            <a:r>
              <a:rPr lang="en-GB" sz="900" b="1" dirty="0">
                <a:solidFill>
                  <a:srgbClr val="0070C0"/>
                </a:solidFill>
                <a:latin typeface="Comic Sans MS" panose="030F0702030302020204" pitchFamily="66" charset="0"/>
              </a:rPr>
              <a:t> blurring </a:t>
            </a:r>
            <a:r>
              <a:rPr lang="en-GB" sz="900" dirty="0">
                <a:solidFill>
                  <a:srgbClr val="0070C0"/>
                </a:solidFill>
                <a:latin typeface="Comic Sans MS" panose="030F0702030302020204" pitchFamily="66" charset="0"/>
              </a:rPr>
              <a:t>of the lines does not however mean a more equal society however other aspects such as gender or ethnicity may have become more important.</a:t>
            </a:r>
          </a:p>
        </p:txBody>
      </p:sp>
      <p:sp>
        <p:nvSpPr>
          <p:cNvPr id="33" name="Rectangle 32"/>
          <p:cNvSpPr/>
          <p:nvPr/>
        </p:nvSpPr>
        <p:spPr>
          <a:xfrm>
            <a:off x="395107" y="5081038"/>
            <a:ext cx="3315502" cy="507831"/>
          </a:xfrm>
          <a:prstGeom prst="rect">
            <a:avLst/>
          </a:prstGeom>
          <a:ln>
            <a:solidFill>
              <a:srgbClr val="00B050"/>
            </a:solidFill>
            <a:prstDash val="dash"/>
          </a:ln>
        </p:spPr>
        <p:txBody>
          <a:bodyPr wrap="square">
            <a:spAutoFit/>
          </a:bodyPr>
          <a:lstStyle/>
          <a:p>
            <a:r>
              <a:rPr lang="en-GB" sz="900" dirty="0">
                <a:solidFill>
                  <a:srgbClr val="00B050"/>
                </a:solidFill>
                <a:latin typeface="Comic Sans MS" panose="030F0702030302020204" pitchFamily="66" charset="0"/>
              </a:rPr>
              <a:t>In online settings many identity cues can be hidden, masked or misrepresented, allowing users to adopt </a:t>
            </a:r>
            <a:r>
              <a:rPr lang="en-GB" sz="900" b="1" dirty="0">
                <a:solidFill>
                  <a:srgbClr val="00B050"/>
                </a:solidFill>
                <a:latin typeface="Comic Sans MS" panose="030F0702030302020204" pitchFamily="66" charset="0"/>
              </a:rPr>
              <a:t>multiple online personalities. </a:t>
            </a:r>
          </a:p>
        </p:txBody>
      </p:sp>
      <p:sp>
        <p:nvSpPr>
          <p:cNvPr id="18" name="Rectangle 17"/>
          <p:cNvSpPr/>
          <p:nvPr/>
        </p:nvSpPr>
        <p:spPr>
          <a:xfrm>
            <a:off x="395108" y="5792820"/>
            <a:ext cx="3315502" cy="784830"/>
          </a:xfrm>
          <a:prstGeom prst="rect">
            <a:avLst/>
          </a:prstGeom>
          <a:ln>
            <a:solidFill>
              <a:srgbClr val="FF0000"/>
            </a:solidFill>
            <a:prstDash val="dash"/>
          </a:ln>
        </p:spPr>
        <p:txBody>
          <a:bodyPr wrap="square">
            <a:spAutoFit/>
          </a:bodyPr>
          <a:lstStyle/>
          <a:p>
            <a:r>
              <a:rPr lang="en-GB" sz="900" dirty="0">
                <a:solidFill>
                  <a:srgbClr val="FF0000"/>
                </a:solidFill>
                <a:latin typeface="Comic Sans MS" panose="030F0702030302020204" pitchFamily="66" charset="0"/>
                <a:cs typeface="Times New Roman" panose="02020603050405020304" pitchFamily="18" charset="0"/>
              </a:rPr>
              <a:t>Online identities can overlap with offline lives with positive and negative effects. The UK’s first Police and Crime Commissioner had to resign due to tweets being uncovered from when she was a teenager that could be considered racist and homophobic.</a:t>
            </a:r>
            <a:endParaRPr lang="en-GB" sz="900" dirty="0">
              <a:solidFill>
                <a:srgbClr val="FF0000"/>
              </a:solidFill>
            </a:endParaRPr>
          </a:p>
        </p:txBody>
      </p:sp>
      <p:sp>
        <p:nvSpPr>
          <p:cNvPr id="23" name="Rectangle 22"/>
          <p:cNvSpPr/>
          <p:nvPr/>
        </p:nvSpPr>
        <p:spPr>
          <a:xfrm>
            <a:off x="4509892" y="1402126"/>
            <a:ext cx="3313460" cy="1061829"/>
          </a:xfrm>
          <a:prstGeom prst="rect">
            <a:avLst/>
          </a:prstGeom>
          <a:ln>
            <a:solidFill>
              <a:srgbClr val="0070C0"/>
            </a:solidFill>
            <a:prstDash val="dash"/>
          </a:ln>
        </p:spPr>
        <p:txBody>
          <a:bodyPr wrap="square">
            <a:spAutoFit/>
          </a:bodyPr>
          <a:lstStyle/>
          <a:p>
            <a:r>
              <a:rPr lang="en-GB" sz="900" dirty="0">
                <a:solidFill>
                  <a:srgbClr val="0070C0"/>
                </a:solidFill>
                <a:latin typeface="Comic Sans MS" panose="030F0702030302020204" pitchFamily="66" charset="0"/>
              </a:rPr>
              <a:t>Ofcom (2014) revealed more UK adults, especially older adults are going online using a range of devices, with privacy and security attitudes varying greatly. 83% of over 18’s, 98% of 16-34 year olds and 42% of over 65’s are online. 62% of adults use a smartphone to access the internet as well as 17% of over 65’s an increase form 5% a few years ago.</a:t>
            </a:r>
          </a:p>
        </p:txBody>
      </p:sp>
      <p:sp>
        <p:nvSpPr>
          <p:cNvPr id="27" name="Rectangle 26"/>
          <p:cNvSpPr/>
          <p:nvPr/>
        </p:nvSpPr>
        <p:spPr>
          <a:xfrm>
            <a:off x="8583770" y="2157190"/>
            <a:ext cx="3313460" cy="507831"/>
          </a:xfrm>
          <a:prstGeom prst="rect">
            <a:avLst/>
          </a:prstGeom>
          <a:ln>
            <a:solidFill>
              <a:srgbClr val="0070C0"/>
            </a:solidFill>
            <a:prstDash val="dash"/>
          </a:ln>
        </p:spPr>
        <p:txBody>
          <a:bodyPr wrap="square">
            <a:spAutoFit/>
          </a:bodyPr>
          <a:lstStyle/>
          <a:p>
            <a:r>
              <a:rPr lang="en-GB" sz="900" dirty="0">
                <a:solidFill>
                  <a:srgbClr val="0070C0"/>
                </a:solidFill>
                <a:latin typeface="Comic Sans MS" panose="030F0702030302020204" pitchFamily="66" charset="0"/>
              </a:rPr>
              <a:t>Certain areas of the country do not have access to high speed broadband and there is also considerable </a:t>
            </a:r>
            <a:r>
              <a:rPr lang="en-GB" sz="900" b="1" dirty="0">
                <a:solidFill>
                  <a:srgbClr val="0070C0"/>
                </a:solidFill>
                <a:latin typeface="Comic Sans MS" panose="030F0702030302020204" pitchFamily="66" charset="0"/>
              </a:rPr>
              <a:t>consumer choice and competition</a:t>
            </a:r>
            <a:r>
              <a:rPr lang="en-GB" sz="900" dirty="0">
                <a:solidFill>
                  <a:srgbClr val="0070C0"/>
                </a:solidFill>
                <a:latin typeface="Comic Sans MS" panose="030F0702030302020204" pitchFamily="66" charset="0"/>
              </a:rPr>
              <a:t>, for example, between providers.</a:t>
            </a:r>
          </a:p>
        </p:txBody>
      </p:sp>
      <p:sp>
        <p:nvSpPr>
          <p:cNvPr id="28" name="Rectangle 27"/>
          <p:cNvSpPr/>
          <p:nvPr/>
        </p:nvSpPr>
        <p:spPr>
          <a:xfrm>
            <a:off x="4495776" y="2725808"/>
            <a:ext cx="3315502" cy="1338828"/>
          </a:xfrm>
          <a:prstGeom prst="rect">
            <a:avLst/>
          </a:prstGeom>
          <a:ln>
            <a:solidFill>
              <a:srgbClr val="7030A0"/>
            </a:solidFill>
            <a:prstDash val="dash"/>
          </a:ln>
        </p:spPr>
        <p:txBody>
          <a:bodyPr wrap="square">
            <a:spAutoFit/>
          </a:bodyPr>
          <a:lstStyle/>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Boyle (2007) argues that with each successive generation the greater the</a:t>
            </a:r>
            <a:r>
              <a:rPr lang="en-GB" sz="9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reliance </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on digital communication, so much so that there is a digital divide between the old and the young in terms of media in general. He suggests this could be due to younger people being more </a:t>
            </a:r>
            <a:r>
              <a:rPr lang="en-GB" sz="9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susceptible</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to learning the new skills demanded by new forms of technology and they place </a:t>
            </a:r>
            <a:r>
              <a:rPr lang="en-GB" sz="9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greater importance </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on their peer groups due to their high levels of socialisation during adolescence. </a:t>
            </a: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9" name="Rectangle 28"/>
          <p:cNvSpPr/>
          <p:nvPr/>
        </p:nvSpPr>
        <p:spPr>
          <a:xfrm>
            <a:off x="4495776" y="4326489"/>
            <a:ext cx="3286067" cy="1338828"/>
          </a:xfrm>
          <a:prstGeom prst="rect">
            <a:avLst/>
          </a:prstGeom>
          <a:ln>
            <a:solidFill>
              <a:schemeClr val="accent4">
                <a:lumMod val="50000"/>
              </a:schemeClr>
            </a:solidFill>
            <a:prstDash val="dash"/>
          </a:ln>
        </p:spPr>
        <p:txBody>
          <a:bodyPr wrap="square">
            <a:spAutoFit/>
          </a:bodyPr>
          <a:lstStyle/>
          <a:p>
            <a:pPr>
              <a:spcAft>
                <a:spcPts val="0"/>
              </a:spcAft>
            </a:pPr>
            <a:r>
              <a:rPr lang="en-GB" sz="900"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Younger people have more free time for leisure and also have greater access to media however there are a variety of strengths and weaknesses for younger generations and media, these include;; cyber bullying, support networks, less hierarchy in knowledge, engagement in politics and youth issues, learning new skills and increasing </a:t>
            </a:r>
            <a:r>
              <a:rPr lang="en-GB" sz="900" b="1"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social capital</a:t>
            </a:r>
            <a:r>
              <a:rPr lang="en-GB" sz="900"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 risk of exploitation. Palmer talks about the </a:t>
            </a:r>
            <a:r>
              <a:rPr lang="en-GB" sz="900" b="1"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toxic childhood </a:t>
            </a:r>
            <a:r>
              <a:rPr lang="en-GB" sz="900"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with greater exposure to adult content and the </a:t>
            </a:r>
            <a:r>
              <a:rPr lang="en-GB" sz="900" b="1"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loss of childhood innocence.</a:t>
            </a:r>
            <a:endParaRPr lang="en-GB" sz="900" b="1" dirty="0">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4" name="Rectangle 33"/>
          <p:cNvSpPr/>
          <p:nvPr/>
        </p:nvSpPr>
        <p:spPr>
          <a:xfrm>
            <a:off x="4509892" y="5924128"/>
            <a:ext cx="3315502" cy="646331"/>
          </a:xfrm>
          <a:prstGeom prst="rect">
            <a:avLst/>
          </a:prstGeom>
          <a:ln>
            <a:solidFill>
              <a:srgbClr val="00B050"/>
            </a:solidFill>
            <a:prstDash val="dash"/>
          </a:ln>
        </p:spPr>
        <p:txBody>
          <a:bodyPr wrap="square">
            <a:spAutoFit/>
          </a:bodyPr>
          <a:lstStyle/>
          <a:p>
            <a:r>
              <a:rPr lang="en-GB" sz="900" dirty="0">
                <a:solidFill>
                  <a:srgbClr val="00B050"/>
                </a:solidFill>
                <a:latin typeface="Comic Sans MS" panose="030F0702030302020204" pitchFamily="66" charset="0"/>
              </a:rPr>
              <a:t>Berry (2011) notes the</a:t>
            </a:r>
            <a:r>
              <a:rPr lang="en-GB" sz="900" b="1" dirty="0">
                <a:solidFill>
                  <a:srgbClr val="00B050"/>
                </a:solidFill>
                <a:latin typeface="Comic Sans MS" panose="030F0702030302020204" pitchFamily="66" charset="0"/>
              </a:rPr>
              <a:t> digital divide </a:t>
            </a:r>
            <a:r>
              <a:rPr lang="en-GB" sz="900" dirty="0">
                <a:solidFill>
                  <a:srgbClr val="00B050"/>
                </a:solidFill>
                <a:latin typeface="Comic Sans MS" panose="030F0702030302020204" pitchFamily="66" charset="0"/>
              </a:rPr>
              <a:t>between age is mostly due to a lack of interest. The elderly who do use the internet often use it for social network and for ease e.g. internet shopping.</a:t>
            </a:r>
          </a:p>
        </p:txBody>
      </p:sp>
      <p:sp>
        <p:nvSpPr>
          <p:cNvPr id="35" name="Rectangle 34"/>
          <p:cNvSpPr/>
          <p:nvPr/>
        </p:nvSpPr>
        <p:spPr>
          <a:xfrm>
            <a:off x="8581728" y="1402126"/>
            <a:ext cx="3315502" cy="507831"/>
          </a:xfrm>
          <a:prstGeom prst="rect">
            <a:avLst/>
          </a:prstGeom>
          <a:ln>
            <a:solidFill>
              <a:srgbClr val="FF0000"/>
            </a:solidFill>
            <a:prstDash val="dash"/>
          </a:ln>
        </p:spPr>
        <p:txBody>
          <a:bodyPr wrap="square">
            <a:spAutoFit/>
          </a:bodyPr>
          <a:lstStyle/>
          <a:p>
            <a:r>
              <a:rPr lang="en-GB" sz="900" dirty="0">
                <a:solidFill>
                  <a:srgbClr val="FF0000"/>
                </a:solidFill>
                <a:latin typeface="Comic Sans MS" panose="030F0702030302020204" pitchFamily="66" charset="0"/>
                <a:cs typeface="Times New Roman" panose="02020603050405020304" pitchFamily="18" charset="0"/>
              </a:rPr>
              <a:t>Internet devices are expensive, need maintaining and regular updates. For example tablets can cost over £500 and monthly internet access over £15 a month. </a:t>
            </a:r>
            <a:endParaRPr lang="en-GB" sz="900" dirty="0">
              <a:solidFill>
                <a:srgbClr val="FF0000"/>
              </a:solidFill>
            </a:endParaRPr>
          </a:p>
        </p:txBody>
      </p:sp>
      <p:sp>
        <p:nvSpPr>
          <p:cNvPr id="36" name="Content Placeholder 10"/>
          <p:cNvSpPr>
            <a:spLocks noGrp="1"/>
          </p:cNvSpPr>
          <p:nvPr>
            <p:ph sz="half" idx="1"/>
          </p:nvPr>
        </p:nvSpPr>
        <p:spPr>
          <a:xfrm>
            <a:off x="8776823" y="899033"/>
            <a:ext cx="2923269" cy="1460799"/>
          </a:xfrm>
        </p:spPr>
        <p:txBody>
          <a:bodyPr>
            <a:normAutofit/>
          </a:bodyPr>
          <a:lstStyle/>
          <a:p>
            <a:pPr marL="0" indent="0" algn="ctr">
              <a:buNone/>
            </a:pPr>
            <a:r>
              <a:rPr lang="en-GB" sz="2000" b="1" dirty="0">
                <a:solidFill>
                  <a:srgbClr val="FF0000"/>
                </a:solidFill>
                <a:latin typeface="Comic Sans MS" panose="030F0702030302020204" pitchFamily="66" charset="0"/>
              </a:rPr>
              <a:t>Social Class</a:t>
            </a:r>
          </a:p>
          <a:p>
            <a:pPr marL="0" indent="0" algn="ctr">
              <a:buNone/>
            </a:pPr>
            <a:endParaRPr lang="en-GB" sz="1300" b="1" dirty="0">
              <a:solidFill>
                <a:srgbClr val="FF0000"/>
              </a:solidFill>
              <a:latin typeface="Comic Sans MS" panose="030F0702030302020204" pitchFamily="66" charset="0"/>
            </a:endParaRPr>
          </a:p>
        </p:txBody>
      </p:sp>
      <p:sp>
        <p:nvSpPr>
          <p:cNvPr id="37" name="Rectangle 36"/>
          <p:cNvSpPr/>
          <p:nvPr/>
        </p:nvSpPr>
        <p:spPr>
          <a:xfrm>
            <a:off x="8581728" y="2912254"/>
            <a:ext cx="3315502" cy="1200329"/>
          </a:xfrm>
          <a:prstGeom prst="rect">
            <a:avLst/>
          </a:prstGeom>
          <a:ln>
            <a:solidFill>
              <a:srgbClr val="00B050"/>
            </a:solidFill>
            <a:prstDash val="dash"/>
          </a:ln>
        </p:spPr>
        <p:txBody>
          <a:bodyPr wrap="square">
            <a:spAutoFit/>
          </a:bodyPr>
          <a:lstStyle/>
          <a:p>
            <a:r>
              <a:rPr lang="en-GB" sz="900" dirty="0">
                <a:solidFill>
                  <a:srgbClr val="00B050"/>
                </a:solidFill>
                <a:latin typeface="Comic Sans MS" panose="030F0702030302020204" pitchFamily="66" charset="0"/>
              </a:rPr>
              <a:t>For those who cannot afford the internet or the connection charge they are known as the</a:t>
            </a:r>
            <a:r>
              <a:rPr lang="en-GB" sz="900" b="1" dirty="0">
                <a:solidFill>
                  <a:srgbClr val="00B050"/>
                </a:solidFill>
                <a:latin typeface="Comic Sans MS" panose="030F0702030302020204" pitchFamily="66" charset="0"/>
              </a:rPr>
              <a:t> digital underclass </a:t>
            </a:r>
            <a:r>
              <a:rPr lang="en-GB" sz="900" dirty="0">
                <a:solidFill>
                  <a:srgbClr val="00B050"/>
                </a:solidFill>
                <a:latin typeface="Comic Sans MS" panose="030F0702030302020204" pitchFamily="66" charset="0"/>
              </a:rPr>
              <a:t>which can result in even greater inequalities and lack of social capital due to the reliance of social networks and educational activities such as homework relying on internet access. This creates a </a:t>
            </a:r>
            <a:r>
              <a:rPr lang="en-GB" sz="900" b="1" dirty="0">
                <a:solidFill>
                  <a:srgbClr val="00B050"/>
                </a:solidFill>
                <a:latin typeface="Comic Sans MS" panose="030F0702030302020204" pitchFamily="66" charset="0"/>
              </a:rPr>
              <a:t>knowledge gap </a:t>
            </a:r>
            <a:r>
              <a:rPr lang="en-GB" sz="900" dirty="0">
                <a:solidFill>
                  <a:srgbClr val="00B050"/>
                </a:solidFill>
                <a:latin typeface="Comic Sans MS" panose="030F0702030302020204" pitchFamily="66" charset="0"/>
              </a:rPr>
              <a:t>that may cause individuals to feel </a:t>
            </a:r>
            <a:r>
              <a:rPr lang="en-GB" sz="900" b="1" dirty="0">
                <a:solidFill>
                  <a:srgbClr val="00B050"/>
                </a:solidFill>
                <a:latin typeface="Comic Sans MS" panose="030F0702030302020204" pitchFamily="66" charset="0"/>
              </a:rPr>
              <a:t>marginalised</a:t>
            </a:r>
            <a:r>
              <a:rPr lang="en-GB" sz="900" dirty="0">
                <a:solidFill>
                  <a:srgbClr val="00B050"/>
                </a:solidFill>
                <a:latin typeface="Comic Sans MS" panose="030F0702030302020204" pitchFamily="66" charset="0"/>
              </a:rPr>
              <a:t> or inferior due to their disadvantage </a:t>
            </a:r>
            <a:r>
              <a:rPr lang="en-GB" sz="900" dirty="0" err="1">
                <a:solidFill>
                  <a:srgbClr val="00B050"/>
                </a:solidFill>
                <a:latin typeface="Comic Sans MS" panose="030F0702030302020204" pitchFamily="66" charset="0"/>
              </a:rPr>
              <a:t>Helsper</a:t>
            </a:r>
            <a:r>
              <a:rPr lang="en-GB" sz="900" dirty="0">
                <a:solidFill>
                  <a:srgbClr val="00B050"/>
                </a:solidFill>
                <a:latin typeface="Comic Sans MS" panose="030F0702030302020204" pitchFamily="66" charset="0"/>
              </a:rPr>
              <a:t> (2012)</a:t>
            </a:r>
          </a:p>
        </p:txBody>
      </p:sp>
      <p:sp>
        <p:nvSpPr>
          <p:cNvPr id="39" name="Rectangle 38"/>
          <p:cNvSpPr/>
          <p:nvPr/>
        </p:nvSpPr>
        <p:spPr>
          <a:xfrm>
            <a:off x="8581728" y="4359816"/>
            <a:ext cx="3315502" cy="1338828"/>
          </a:xfrm>
          <a:prstGeom prst="rect">
            <a:avLst/>
          </a:prstGeom>
          <a:ln>
            <a:solidFill>
              <a:srgbClr val="7030A0"/>
            </a:solidFill>
            <a:prstDash val="dash"/>
          </a:ln>
        </p:spPr>
        <p:txBody>
          <a:bodyPr wrap="square">
            <a:spAutoFit/>
          </a:bodyPr>
          <a:lstStyle/>
          <a:p>
            <a:pPr>
              <a:spcAft>
                <a:spcPts val="0"/>
              </a:spcAft>
            </a:pPr>
            <a:r>
              <a:rPr lang="en-GB" sz="900" dirty="0" err="1">
                <a:solidFill>
                  <a:srgbClr val="7030A0"/>
                </a:solidFill>
                <a:latin typeface="Comic Sans MS" panose="030F0702030302020204" pitchFamily="66" charset="0"/>
                <a:ea typeface="Calibri" panose="020F0502020204030204" pitchFamily="34" charset="0"/>
                <a:cs typeface="Times New Roman" panose="02020603050405020304" pitchFamily="18" charset="0"/>
              </a:rPr>
              <a:t>Mertens</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&amp; </a:t>
            </a:r>
            <a:r>
              <a:rPr lang="en-GB" sz="900" dirty="0" err="1">
                <a:solidFill>
                  <a:srgbClr val="7030A0"/>
                </a:solidFill>
                <a:latin typeface="Comic Sans MS" panose="030F0702030302020204" pitchFamily="66" charset="0"/>
                <a:ea typeface="Calibri" panose="020F0502020204030204" pitchFamily="34" charset="0"/>
                <a:cs typeface="Times New Roman" panose="02020603050405020304" pitchFamily="18" charset="0"/>
              </a:rPr>
              <a:t>Dhaenens</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(2010) found that of the digital divide in Brussels that lower social classes had lower internet use (81% compared to middle class at 94%). Moreover, lower social classes tend to focus on entertainment rather than the gathering of knowledge. Inconclusion, they found that social class is the most powerful </a:t>
            </a:r>
            <a:r>
              <a:rPr lang="en-GB" sz="9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social variable </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in the digital divide, more so than gender and ethnicity. Similar results have been found in Latin American and Uruguay.</a:t>
            </a: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494499" y="5794058"/>
            <a:ext cx="1078984" cy="809238"/>
          </a:xfrm>
          <a:prstGeom prst="rect">
            <a:avLst/>
          </a:prstGeom>
        </p:spPr>
      </p:pic>
      <p:pic>
        <p:nvPicPr>
          <p:cNvPr id="6" name="Picture 5"/>
          <p:cNvPicPr>
            <a:picLocks noChangeAspect="1"/>
          </p:cNvPicPr>
          <p:nvPr/>
        </p:nvPicPr>
        <p:blipFill>
          <a:blip r:embed="rId3"/>
          <a:stretch>
            <a:fillRect/>
          </a:stretch>
        </p:blipFill>
        <p:spPr>
          <a:xfrm>
            <a:off x="8624676" y="5792820"/>
            <a:ext cx="1489282" cy="1023881"/>
          </a:xfrm>
          <a:prstGeom prst="rect">
            <a:avLst/>
          </a:prstGeom>
        </p:spPr>
      </p:pic>
    </p:spTree>
    <p:extLst>
      <p:ext uri="{BB962C8B-B14F-4D97-AF65-F5344CB8AC3E}">
        <p14:creationId xmlns:p14="http://schemas.microsoft.com/office/powerpoint/2010/main" val="103235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5951" y="284813"/>
            <a:ext cx="7847462" cy="602030"/>
          </a:xfrm>
        </p:spPr>
        <p:txBody>
          <a:bodyPr>
            <a:normAutofit/>
          </a:bodyPr>
          <a:lstStyle/>
          <a:p>
            <a:r>
              <a:rPr lang="en-GB" sz="3200" b="1" dirty="0">
                <a:solidFill>
                  <a:srgbClr val="00B050"/>
                </a:solidFill>
                <a:latin typeface="Comic Sans MS" panose="030F0702030302020204" pitchFamily="66" charset="0"/>
              </a:rPr>
              <a:t>The Impact of Digital Communications</a:t>
            </a:r>
          </a:p>
        </p:txBody>
      </p:sp>
      <p:sp>
        <p:nvSpPr>
          <p:cNvPr id="11" name="Content Placeholder 10"/>
          <p:cNvSpPr>
            <a:spLocks noGrp="1"/>
          </p:cNvSpPr>
          <p:nvPr>
            <p:ph sz="half" idx="1"/>
          </p:nvPr>
        </p:nvSpPr>
        <p:spPr>
          <a:xfrm>
            <a:off x="195764" y="892589"/>
            <a:ext cx="3649304" cy="2167167"/>
          </a:xfrm>
        </p:spPr>
        <p:txBody>
          <a:bodyPr>
            <a:normAutofit/>
          </a:bodyPr>
          <a:lstStyle/>
          <a:p>
            <a:pPr marL="0" indent="0" algn="ctr">
              <a:buNone/>
            </a:pPr>
            <a:r>
              <a:rPr lang="en-GB" sz="2000" b="1" dirty="0">
                <a:solidFill>
                  <a:srgbClr val="FF0000"/>
                </a:solidFill>
                <a:latin typeface="Comic Sans MS" panose="030F0702030302020204" pitchFamily="66" charset="0"/>
              </a:rPr>
              <a:t>Gender</a:t>
            </a:r>
          </a:p>
        </p:txBody>
      </p:sp>
      <p:sp>
        <p:nvSpPr>
          <p:cNvPr id="30" name="Rectangle 29"/>
          <p:cNvSpPr/>
          <p:nvPr/>
        </p:nvSpPr>
        <p:spPr>
          <a:xfrm>
            <a:off x="409824" y="3914339"/>
            <a:ext cx="3315502" cy="784830"/>
          </a:xfrm>
          <a:prstGeom prst="rect">
            <a:avLst/>
          </a:prstGeom>
          <a:ln>
            <a:solidFill>
              <a:srgbClr val="7030A0"/>
            </a:solidFill>
            <a:prstDash val="dash"/>
          </a:ln>
        </p:spPr>
        <p:txBody>
          <a:bodyPr wrap="square">
            <a:spAutoFit/>
          </a:bodyPr>
          <a:lstStyle/>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In each month in 2014, 40 million more women visited Twitter than men and among the top  50 brand followers on Instagram 53% were women. Google+ was 64% male used based and 35% of men watched a video daily on YouTube.</a:t>
            </a: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0" name="Rectangle 19"/>
          <p:cNvSpPr/>
          <p:nvPr/>
        </p:nvSpPr>
        <p:spPr>
          <a:xfrm>
            <a:off x="424543" y="2288025"/>
            <a:ext cx="3286067" cy="507831"/>
          </a:xfrm>
          <a:prstGeom prst="rect">
            <a:avLst/>
          </a:prstGeom>
          <a:ln>
            <a:solidFill>
              <a:schemeClr val="accent4">
                <a:lumMod val="50000"/>
              </a:schemeClr>
            </a:solidFill>
            <a:prstDash val="dash"/>
          </a:ln>
        </p:spPr>
        <p:txBody>
          <a:bodyPr wrap="square">
            <a:spAutoFit/>
          </a:bodyPr>
          <a:lstStyle/>
          <a:p>
            <a:pPr>
              <a:spcAft>
                <a:spcPts val="0"/>
              </a:spcAft>
            </a:pPr>
            <a:r>
              <a:rPr lang="en-GB" sz="900"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Younger uses, particularly men use social media for a wider variety of reasons other than maintaining relationships, particularly entertainment..</a:t>
            </a:r>
            <a:endParaRPr lang="en-GB" sz="900" dirty="0">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2" name="Content Placeholder 10"/>
          <p:cNvSpPr>
            <a:spLocks noGrp="1"/>
          </p:cNvSpPr>
          <p:nvPr>
            <p:ph sz="half" idx="1"/>
          </p:nvPr>
        </p:nvSpPr>
        <p:spPr>
          <a:xfrm>
            <a:off x="4388462" y="893544"/>
            <a:ext cx="2923269" cy="1460799"/>
          </a:xfrm>
        </p:spPr>
        <p:txBody>
          <a:bodyPr>
            <a:normAutofit/>
          </a:bodyPr>
          <a:lstStyle/>
          <a:p>
            <a:pPr marL="0" indent="0" algn="ctr">
              <a:buNone/>
            </a:pPr>
            <a:r>
              <a:rPr lang="en-GB" sz="2000" b="1" dirty="0">
                <a:solidFill>
                  <a:srgbClr val="FF0000"/>
                </a:solidFill>
                <a:latin typeface="Comic Sans MS" panose="030F0702030302020204" pitchFamily="66" charset="0"/>
              </a:rPr>
              <a:t>Location</a:t>
            </a:r>
          </a:p>
          <a:p>
            <a:pPr marL="0" indent="0" algn="ctr">
              <a:buNone/>
            </a:pPr>
            <a:endParaRPr lang="en-GB" sz="1300" b="1" dirty="0">
              <a:solidFill>
                <a:srgbClr val="FF0000"/>
              </a:solidFill>
              <a:latin typeface="Comic Sans MS" panose="030F0702030302020204" pitchFamily="66" charset="0"/>
            </a:endParaRPr>
          </a:p>
        </p:txBody>
      </p:sp>
      <p:sp>
        <p:nvSpPr>
          <p:cNvPr id="21" name="Rectangle 20"/>
          <p:cNvSpPr/>
          <p:nvPr/>
        </p:nvSpPr>
        <p:spPr>
          <a:xfrm>
            <a:off x="425403" y="1404122"/>
            <a:ext cx="3313460" cy="646331"/>
          </a:xfrm>
          <a:prstGeom prst="rect">
            <a:avLst/>
          </a:prstGeom>
          <a:ln>
            <a:solidFill>
              <a:srgbClr val="0070C0"/>
            </a:solidFill>
            <a:prstDash val="dash"/>
          </a:ln>
        </p:spPr>
        <p:txBody>
          <a:bodyPr wrap="square">
            <a:spAutoFit/>
          </a:bodyPr>
          <a:lstStyle/>
          <a:p>
            <a:r>
              <a:rPr lang="en-GB" sz="900" b="1" dirty="0">
                <a:solidFill>
                  <a:srgbClr val="0070C0"/>
                </a:solidFill>
                <a:latin typeface="Comic Sans MS" panose="030F0702030302020204" pitchFamily="66" charset="0"/>
              </a:rPr>
              <a:t>Gender differences </a:t>
            </a:r>
            <a:r>
              <a:rPr lang="en-GB" sz="900" dirty="0">
                <a:solidFill>
                  <a:srgbClr val="0070C0"/>
                </a:solidFill>
                <a:latin typeface="Comic Sans MS" panose="030F0702030302020204" pitchFamily="66" charset="0"/>
              </a:rPr>
              <a:t>reveal interesting patterns in the way males and females engage with digital communication.  For example younger women are much more likely to use the internet to maintain social relationships.</a:t>
            </a:r>
          </a:p>
        </p:txBody>
      </p:sp>
      <p:sp>
        <p:nvSpPr>
          <p:cNvPr id="33" name="Rectangle 32"/>
          <p:cNvSpPr/>
          <p:nvPr/>
        </p:nvSpPr>
        <p:spPr>
          <a:xfrm>
            <a:off x="424543" y="3031932"/>
            <a:ext cx="3315502" cy="646331"/>
          </a:xfrm>
          <a:prstGeom prst="rect">
            <a:avLst/>
          </a:prstGeom>
          <a:ln>
            <a:solidFill>
              <a:srgbClr val="00B050"/>
            </a:solidFill>
            <a:prstDash val="dash"/>
          </a:ln>
        </p:spPr>
        <p:txBody>
          <a:bodyPr wrap="square">
            <a:spAutoFit/>
          </a:bodyPr>
          <a:lstStyle/>
          <a:p>
            <a:r>
              <a:rPr lang="en-GB" sz="900" dirty="0">
                <a:solidFill>
                  <a:srgbClr val="00B050"/>
                </a:solidFill>
                <a:latin typeface="Comic Sans MS" panose="030F0702030302020204" pitchFamily="66" charset="0"/>
              </a:rPr>
              <a:t>Younger women spend the least amount of time searching for information; on average women have much more social media posts on Facebook (394) and make up 69% of Facebook gamers.</a:t>
            </a:r>
          </a:p>
        </p:txBody>
      </p:sp>
      <p:sp>
        <p:nvSpPr>
          <p:cNvPr id="18" name="Rectangle 17"/>
          <p:cNvSpPr/>
          <p:nvPr/>
        </p:nvSpPr>
        <p:spPr>
          <a:xfrm>
            <a:off x="424543" y="4935199"/>
            <a:ext cx="3315502" cy="923330"/>
          </a:xfrm>
          <a:prstGeom prst="rect">
            <a:avLst/>
          </a:prstGeom>
          <a:ln>
            <a:solidFill>
              <a:srgbClr val="FF0000"/>
            </a:solidFill>
            <a:prstDash val="dash"/>
          </a:ln>
        </p:spPr>
        <p:txBody>
          <a:bodyPr wrap="square">
            <a:spAutoFit/>
          </a:bodyPr>
          <a:lstStyle/>
          <a:p>
            <a:r>
              <a:rPr lang="en-GB" sz="900" dirty="0" err="1">
                <a:solidFill>
                  <a:srgbClr val="FF0000"/>
                </a:solidFill>
                <a:latin typeface="Comic Sans MS" panose="030F0702030302020204" pitchFamily="66" charset="0"/>
                <a:cs typeface="Times New Roman" panose="02020603050405020304" pitchFamily="18" charset="0"/>
              </a:rPr>
              <a:t>Feminsists</a:t>
            </a:r>
            <a:r>
              <a:rPr lang="en-GB" sz="900" dirty="0">
                <a:solidFill>
                  <a:srgbClr val="FF0000"/>
                </a:solidFill>
                <a:latin typeface="Comic Sans MS" panose="030F0702030302020204" pitchFamily="66" charset="0"/>
                <a:cs typeface="Times New Roman" panose="02020603050405020304" pitchFamily="18" charset="0"/>
              </a:rPr>
              <a:t> state this could be due to </a:t>
            </a:r>
            <a:r>
              <a:rPr lang="en-GB" sz="900" b="1" dirty="0">
                <a:solidFill>
                  <a:srgbClr val="FF0000"/>
                </a:solidFill>
                <a:latin typeface="Comic Sans MS" panose="030F0702030302020204" pitchFamily="66" charset="0"/>
                <a:cs typeface="Times New Roman" panose="02020603050405020304" pitchFamily="18" charset="0"/>
              </a:rPr>
              <a:t>patriarchal ideology</a:t>
            </a:r>
            <a:r>
              <a:rPr lang="en-GB" sz="900" dirty="0">
                <a:solidFill>
                  <a:srgbClr val="FF0000"/>
                </a:solidFill>
                <a:latin typeface="Comic Sans MS" panose="030F0702030302020204" pitchFamily="66" charset="0"/>
                <a:cs typeface="Times New Roman" panose="02020603050405020304" pitchFamily="18" charset="0"/>
              </a:rPr>
              <a:t>, </a:t>
            </a:r>
            <a:r>
              <a:rPr lang="en-GB" sz="900" b="1" dirty="0">
                <a:solidFill>
                  <a:srgbClr val="FF0000"/>
                </a:solidFill>
                <a:latin typeface="Comic Sans MS" panose="030F0702030302020204" pitchFamily="66" charset="0"/>
                <a:cs typeface="Times New Roman" panose="02020603050405020304" pitchFamily="18" charset="0"/>
              </a:rPr>
              <a:t>gendered socialisation </a:t>
            </a:r>
            <a:r>
              <a:rPr lang="en-GB" sz="900" dirty="0">
                <a:solidFill>
                  <a:srgbClr val="FF0000"/>
                </a:solidFill>
                <a:latin typeface="Comic Sans MS" panose="030F0702030302020204" pitchFamily="66" charset="0"/>
                <a:cs typeface="Times New Roman" panose="02020603050405020304" pitchFamily="18" charset="0"/>
              </a:rPr>
              <a:t>and </a:t>
            </a:r>
            <a:r>
              <a:rPr lang="en-GB" sz="900" b="1" dirty="0">
                <a:solidFill>
                  <a:srgbClr val="FF0000"/>
                </a:solidFill>
                <a:latin typeface="Comic Sans MS" panose="030F0702030302020204" pitchFamily="66" charset="0"/>
                <a:cs typeface="Times New Roman" panose="02020603050405020304" pitchFamily="18" charset="0"/>
              </a:rPr>
              <a:t>gender stereotypes. </a:t>
            </a:r>
            <a:r>
              <a:rPr lang="en-GB" sz="900" dirty="0">
                <a:solidFill>
                  <a:srgbClr val="FF0000"/>
                </a:solidFill>
                <a:latin typeface="Comic Sans MS" panose="030F0702030302020204" pitchFamily="66" charset="0"/>
                <a:cs typeface="Times New Roman" panose="02020603050405020304" pitchFamily="18" charset="0"/>
              </a:rPr>
              <a:t>Feminists such as </a:t>
            </a:r>
            <a:r>
              <a:rPr lang="en-GB" sz="900" dirty="0" err="1">
                <a:solidFill>
                  <a:srgbClr val="FF0000"/>
                </a:solidFill>
                <a:latin typeface="Comic Sans MS" panose="030F0702030302020204" pitchFamily="66" charset="0"/>
                <a:cs typeface="Times New Roman" panose="02020603050405020304" pitchFamily="18" charset="0"/>
              </a:rPr>
              <a:t>Haraway</a:t>
            </a:r>
            <a:r>
              <a:rPr lang="en-GB" sz="900" dirty="0">
                <a:solidFill>
                  <a:srgbClr val="FF0000"/>
                </a:solidFill>
                <a:latin typeface="Comic Sans MS" panose="030F0702030302020204" pitchFamily="66" charset="0"/>
                <a:cs typeface="Times New Roman" panose="02020603050405020304" pitchFamily="18" charset="0"/>
              </a:rPr>
              <a:t> state that women have a </a:t>
            </a:r>
            <a:r>
              <a:rPr lang="en-GB" sz="900" b="1" dirty="0">
                <a:solidFill>
                  <a:srgbClr val="FF0000"/>
                </a:solidFill>
                <a:latin typeface="Comic Sans MS" panose="030F0702030302020204" pitchFamily="66" charset="0"/>
                <a:cs typeface="Times New Roman" panose="02020603050405020304" pitchFamily="18" charset="0"/>
              </a:rPr>
              <a:t>muted voice</a:t>
            </a:r>
            <a:r>
              <a:rPr lang="en-GB" sz="900" dirty="0">
                <a:solidFill>
                  <a:srgbClr val="FF0000"/>
                </a:solidFill>
                <a:latin typeface="Comic Sans MS" panose="030F0702030302020204" pitchFamily="66" charset="0"/>
                <a:cs typeface="Times New Roman" panose="02020603050405020304" pitchFamily="18" charset="0"/>
              </a:rPr>
              <a:t> and are not taken as seriously online as males; they therefore need to </a:t>
            </a:r>
            <a:r>
              <a:rPr lang="en-GB" sz="900" b="1" dirty="0">
                <a:solidFill>
                  <a:srgbClr val="FF0000"/>
                </a:solidFill>
                <a:latin typeface="Comic Sans MS" panose="030F0702030302020204" pitchFamily="66" charset="0"/>
                <a:cs typeface="Times New Roman" panose="02020603050405020304" pitchFamily="18" charset="0"/>
              </a:rPr>
              <a:t>transcend gender </a:t>
            </a:r>
            <a:r>
              <a:rPr lang="en-GB" sz="900" dirty="0">
                <a:solidFill>
                  <a:srgbClr val="FF0000"/>
                </a:solidFill>
                <a:latin typeface="Comic Sans MS" panose="030F0702030302020204" pitchFamily="66" charset="0"/>
                <a:cs typeface="Times New Roman" panose="02020603050405020304" pitchFamily="18" charset="0"/>
              </a:rPr>
              <a:t>through the use of cyborgs.</a:t>
            </a:r>
            <a:endParaRPr lang="en-GB" sz="900" dirty="0">
              <a:solidFill>
                <a:srgbClr val="FF0000"/>
              </a:solidFill>
            </a:endParaRPr>
          </a:p>
        </p:txBody>
      </p:sp>
      <p:sp>
        <p:nvSpPr>
          <p:cNvPr id="23" name="Rectangle 22"/>
          <p:cNvSpPr/>
          <p:nvPr/>
        </p:nvSpPr>
        <p:spPr>
          <a:xfrm>
            <a:off x="4497818" y="2444586"/>
            <a:ext cx="3313460" cy="507831"/>
          </a:xfrm>
          <a:prstGeom prst="rect">
            <a:avLst/>
          </a:prstGeom>
          <a:ln>
            <a:solidFill>
              <a:srgbClr val="0070C0"/>
            </a:solidFill>
            <a:prstDash val="dash"/>
          </a:ln>
        </p:spPr>
        <p:txBody>
          <a:bodyPr wrap="square">
            <a:spAutoFit/>
          </a:bodyPr>
          <a:lstStyle/>
          <a:p>
            <a:r>
              <a:rPr lang="en-GB" sz="900" dirty="0">
                <a:solidFill>
                  <a:srgbClr val="0070C0"/>
                </a:solidFill>
                <a:latin typeface="Comic Sans MS" panose="030F0702030302020204" pitchFamily="66" charset="0"/>
              </a:rPr>
              <a:t>In 2015, Asia made up 48.2% of total internet usage whilst Europe was 18% and North America 9.3%. However these statistics can be flawed due to population density.</a:t>
            </a:r>
          </a:p>
        </p:txBody>
      </p:sp>
      <p:sp>
        <p:nvSpPr>
          <p:cNvPr id="27" name="Rectangle 26"/>
          <p:cNvSpPr/>
          <p:nvPr/>
        </p:nvSpPr>
        <p:spPr>
          <a:xfrm>
            <a:off x="8583770" y="3440889"/>
            <a:ext cx="3313460" cy="784830"/>
          </a:xfrm>
          <a:prstGeom prst="rect">
            <a:avLst/>
          </a:prstGeom>
          <a:ln>
            <a:solidFill>
              <a:srgbClr val="0070C0"/>
            </a:solidFill>
            <a:prstDash val="dash"/>
          </a:ln>
        </p:spPr>
        <p:txBody>
          <a:bodyPr wrap="square">
            <a:spAutoFit/>
          </a:bodyPr>
          <a:lstStyle/>
          <a:p>
            <a:r>
              <a:rPr lang="en-GB" sz="900" dirty="0">
                <a:solidFill>
                  <a:srgbClr val="0070C0"/>
                </a:solidFill>
                <a:latin typeface="Comic Sans MS" panose="030F0702030302020204" pitchFamily="66" charset="0"/>
              </a:rPr>
              <a:t>Activities that connect individuals directly, such as email and chat tend to have positive effects on social ties unless internet usage was not sued to develop online relationships. Kraut argues that online social ties are weaker than offline relationships but this is disputed.</a:t>
            </a:r>
          </a:p>
        </p:txBody>
      </p:sp>
      <p:sp>
        <p:nvSpPr>
          <p:cNvPr id="28" name="Rectangle 27"/>
          <p:cNvSpPr/>
          <p:nvPr/>
        </p:nvSpPr>
        <p:spPr>
          <a:xfrm>
            <a:off x="4495776" y="1402126"/>
            <a:ext cx="3315502" cy="784830"/>
          </a:xfrm>
          <a:prstGeom prst="rect">
            <a:avLst/>
          </a:prstGeom>
          <a:ln>
            <a:solidFill>
              <a:srgbClr val="7030A0"/>
            </a:solidFill>
            <a:prstDash val="dash"/>
          </a:ln>
        </p:spPr>
        <p:txBody>
          <a:bodyPr wrap="square">
            <a:spAutoFit/>
          </a:bodyPr>
          <a:lstStyle/>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Usage in different parts of the world reveals interesting patterns of </a:t>
            </a:r>
            <a:r>
              <a:rPr lang="en-GB" sz="9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access</a:t>
            </a: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which may explain the uneven distribution of globalisation. In general, more developed affluent countries have grater access to and consumption of the internet.</a:t>
            </a: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9" name="Rectangle 28"/>
          <p:cNvSpPr/>
          <p:nvPr/>
        </p:nvSpPr>
        <p:spPr>
          <a:xfrm>
            <a:off x="4495776" y="3210047"/>
            <a:ext cx="3286067" cy="1338828"/>
          </a:xfrm>
          <a:prstGeom prst="rect">
            <a:avLst/>
          </a:prstGeom>
          <a:ln>
            <a:solidFill>
              <a:schemeClr val="accent4">
                <a:lumMod val="50000"/>
              </a:schemeClr>
            </a:solidFill>
            <a:prstDash val="dash"/>
          </a:ln>
        </p:spPr>
        <p:txBody>
          <a:bodyPr wrap="square">
            <a:spAutoFit/>
          </a:bodyPr>
          <a:lstStyle/>
          <a:p>
            <a:pPr>
              <a:spcAft>
                <a:spcPts val="0"/>
              </a:spcAft>
            </a:pPr>
            <a:r>
              <a:rPr lang="en-GB" sz="900" dirty="0">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Li &amp; </a:t>
            </a:r>
            <a:r>
              <a:rPr lang="en-GB" sz="900" dirty="0" err="1">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Kirkup</a:t>
            </a:r>
            <a:r>
              <a:rPr lang="en-GB" sz="900" dirty="0">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(2007) investigated attitudes and usage differences</a:t>
            </a:r>
            <a:r>
              <a:rPr lang="en-GB" sz="900"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 between Chinese and British students. There were significant differences in experiences with profound gender differences as well. Men in both countries were more likely than women to use chat rooms and emails and were also more likely to play computer games. Men were also more self confident about their computer skills and more likely to describe using a computer as a masculine skill and activity.</a:t>
            </a:r>
            <a:endParaRPr lang="en-GB" sz="900" dirty="0">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4" name="Rectangle 33"/>
          <p:cNvSpPr/>
          <p:nvPr/>
        </p:nvSpPr>
        <p:spPr>
          <a:xfrm>
            <a:off x="4481058" y="4806505"/>
            <a:ext cx="3315502" cy="507831"/>
          </a:xfrm>
          <a:prstGeom prst="rect">
            <a:avLst/>
          </a:prstGeom>
          <a:ln>
            <a:solidFill>
              <a:srgbClr val="00B050"/>
            </a:solidFill>
            <a:prstDash val="dash"/>
          </a:ln>
        </p:spPr>
        <p:txBody>
          <a:bodyPr wrap="square">
            <a:spAutoFit/>
          </a:bodyPr>
          <a:lstStyle/>
          <a:p>
            <a:r>
              <a:rPr lang="en-GB" sz="900" dirty="0">
                <a:solidFill>
                  <a:srgbClr val="00B050"/>
                </a:solidFill>
                <a:latin typeface="Comic Sans MS" panose="030F0702030302020204" pitchFamily="66" charset="0"/>
              </a:rPr>
              <a:t>Some countries such as North Korea have very strict </a:t>
            </a:r>
            <a:r>
              <a:rPr lang="en-GB" sz="900" b="1" dirty="0">
                <a:solidFill>
                  <a:srgbClr val="00B050"/>
                </a:solidFill>
                <a:latin typeface="Comic Sans MS" panose="030F0702030302020204" pitchFamily="66" charset="0"/>
              </a:rPr>
              <a:t>access rules </a:t>
            </a:r>
            <a:r>
              <a:rPr lang="en-GB" sz="900" dirty="0">
                <a:solidFill>
                  <a:srgbClr val="00B050"/>
                </a:solidFill>
                <a:latin typeface="Comic Sans MS" panose="030F0702030302020204" pitchFamily="66" charset="0"/>
              </a:rPr>
              <a:t>and there is a </a:t>
            </a:r>
            <a:r>
              <a:rPr lang="en-GB" sz="900" b="1" dirty="0">
                <a:solidFill>
                  <a:srgbClr val="00B050"/>
                </a:solidFill>
                <a:latin typeface="Comic Sans MS" panose="030F0702030302020204" pitchFamily="66" charset="0"/>
              </a:rPr>
              <a:t>digital divide </a:t>
            </a:r>
            <a:r>
              <a:rPr lang="en-GB" sz="900" dirty="0">
                <a:solidFill>
                  <a:srgbClr val="00B050"/>
                </a:solidFill>
                <a:latin typeface="Comic Sans MS" panose="030F0702030302020204" pitchFamily="66" charset="0"/>
              </a:rPr>
              <a:t>among most of their citizens with only trusted officials having access .</a:t>
            </a:r>
          </a:p>
        </p:txBody>
      </p:sp>
      <p:sp>
        <p:nvSpPr>
          <p:cNvPr id="35" name="Rectangle 34"/>
          <p:cNvSpPr/>
          <p:nvPr/>
        </p:nvSpPr>
        <p:spPr>
          <a:xfrm>
            <a:off x="8581728" y="1402126"/>
            <a:ext cx="3315502" cy="646331"/>
          </a:xfrm>
          <a:prstGeom prst="rect">
            <a:avLst/>
          </a:prstGeom>
          <a:ln>
            <a:solidFill>
              <a:srgbClr val="FF0000"/>
            </a:solidFill>
            <a:prstDash val="dash"/>
          </a:ln>
        </p:spPr>
        <p:txBody>
          <a:bodyPr wrap="square">
            <a:spAutoFit/>
          </a:bodyPr>
          <a:lstStyle/>
          <a:p>
            <a:r>
              <a:rPr lang="en-GB" sz="900" dirty="0" err="1">
                <a:solidFill>
                  <a:srgbClr val="FF0000"/>
                </a:solidFill>
              </a:rPr>
              <a:t>Turkle</a:t>
            </a:r>
            <a:r>
              <a:rPr lang="en-GB" sz="900" dirty="0">
                <a:solidFill>
                  <a:srgbClr val="FF0000"/>
                </a:solidFill>
              </a:rPr>
              <a:t> (2011) expresses concern about the way in which  communication tools distance us from one another because we are </a:t>
            </a:r>
            <a:r>
              <a:rPr lang="en-GB" sz="900" b="1" dirty="0">
                <a:solidFill>
                  <a:srgbClr val="FF0000"/>
                </a:solidFill>
              </a:rPr>
              <a:t>“alone together</a:t>
            </a:r>
            <a:r>
              <a:rPr lang="en-GB" sz="900" dirty="0">
                <a:solidFill>
                  <a:srgbClr val="FF0000"/>
                </a:solidFill>
              </a:rPr>
              <a:t>” – in the same room but using our devices to communicate with others and engage in other tasks.</a:t>
            </a:r>
          </a:p>
        </p:txBody>
      </p:sp>
      <p:sp>
        <p:nvSpPr>
          <p:cNvPr id="36" name="Content Placeholder 10"/>
          <p:cNvSpPr>
            <a:spLocks noGrp="1"/>
          </p:cNvSpPr>
          <p:nvPr>
            <p:ph sz="half" idx="1"/>
          </p:nvPr>
        </p:nvSpPr>
        <p:spPr>
          <a:xfrm>
            <a:off x="8776823" y="899033"/>
            <a:ext cx="2923269" cy="503093"/>
          </a:xfrm>
        </p:spPr>
        <p:txBody>
          <a:bodyPr>
            <a:normAutofit/>
          </a:bodyPr>
          <a:lstStyle/>
          <a:p>
            <a:pPr marL="0" indent="0" algn="ctr">
              <a:buNone/>
            </a:pPr>
            <a:r>
              <a:rPr lang="en-GB" sz="2000" b="1" dirty="0">
                <a:solidFill>
                  <a:srgbClr val="FF0000"/>
                </a:solidFill>
                <a:latin typeface="Comic Sans MS" panose="030F0702030302020204" pitchFamily="66" charset="0"/>
              </a:rPr>
              <a:t>Relationships</a:t>
            </a:r>
          </a:p>
          <a:p>
            <a:pPr marL="0" indent="0" algn="ctr">
              <a:buNone/>
            </a:pPr>
            <a:endParaRPr lang="en-GB" sz="1300" b="1" dirty="0">
              <a:solidFill>
                <a:srgbClr val="FF0000"/>
              </a:solidFill>
              <a:latin typeface="Comic Sans MS" panose="030F0702030302020204" pitchFamily="66" charset="0"/>
            </a:endParaRPr>
          </a:p>
        </p:txBody>
      </p:sp>
      <p:sp>
        <p:nvSpPr>
          <p:cNvPr id="37" name="Rectangle 36"/>
          <p:cNvSpPr/>
          <p:nvPr/>
        </p:nvSpPr>
        <p:spPr>
          <a:xfrm>
            <a:off x="8581728" y="2283008"/>
            <a:ext cx="3315502" cy="923330"/>
          </a:xfrm>
          <a:prstGeom prst="rect">
            <a:avLst/>
          </a:prstGeom>
          <a:ln>
            <a:solidFill>
              <a:srgbClr val="00B050"/>
            </a:solidFill>
            <a:prstDash val="dash"/>
          </a:ln>
        </p:spPr>
        <p:txBody>
          <a:bodyPr wrap="square">
            <a:spAutoFit/>
          </a:bodyPr>
          <a:lstStyle/>
          <a:p>
            <a:r>
              <a:rPr lang="en-GB" sz="900" dirty="0">
                <a:solidFill>
                  <a:srgbClr val="00B050"/>
                </a:solidFill>
                <a:latin typeface="Comic Sans MS" panose="030F0702030302020204" pitchFamily="66" charset="0"/>
              </a:rPr>
              <a:t>Relationships consist of </a:t>
            </a:r>
            <a:r>
              <a:rPr lang="en-GB" sz="900" b="1" dirty="0">
                <a:solidFill>
                  <a:srgbClr val="00B050"/>
                </a:solidFill>
                <a:latin typeface="Comic Sans MS" panose="030F0702030302020204" pitchFamily="66" charset="0"/>
              </a:rPr>
              <a:t>social ties </a:t>
            </a:r>
            <a:r>
              <a:rPr lang="en-GB" sz="900" dirty="0">
                <a:solidFill>
                  <a:srgbClr val="00B050"/>
                </a:solidFill>
                <a:latin typeface="Comic Sans MS" panose="030F0702030302020204" pitchFamily="66" charset="0"/>
              </a:rPr>
              <a:t>between individuals that link them together which vary in strength from weak ties for acquaintances and strong ties for family and close friends. The strength can be measured in relation to time spent together, the emotional intimacy, level of intimacy and the degree of reciprocity.</a:t>
            </a:r>
          </a:p>
        </p:txBody>
      </p:sp>
      <p:sp>
        <p:nvSpPr>
          <p:cNvPr id="39" name="Rectangle 38"/>
          <p:cNvSpPr/>
          <p:nvPr/>
        </p:nvSpPr>
        <p:spPr>
          <a:xfrm>
            <a:off x="8596445" y="4456888"/>
            <a:ext cx="3315502" cy="923330"/>
          </a:xfrm>
          <a:prstGeom prst="rect">
            <a:avLst/>
          </a:prstGeom>
          <a:ln>
            <a:solidFill>
              <a:srgbClr val="7030A0"/>
            </a:solidFill>
            <a:prstDash val="dash"/>
          </a:ln>
        </p:spPr>
        <p:txBody>
          <a:bodyPr wrap="square">
            <a:spAutoFit/>
          </a:bodyPr>
          <a:lstStyle/>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Positive effects include the immediacy of contact with people you may not usually come into contact with due to traditional barriers to meeting people such as disability, shyness and geographical distance. Shaw &amp; Gant found evidence that internet usage decreases loneliness and depression due to social support</a:t>
            </a:r>
            <a:endParaRPr lang="en-GB" sz="9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9" name="Rectangle 18"/>
          <p:cNvSpPr/>
          <p:nvPr/>
        </p:nvSpPr>
        <p:spPr>
          <a:xfrm>
            <a:off x="4466341" y="5571966"/>
            <a:ext cx="3315502" cy="646331"/>
          </a:xfrm>
          <a:prstGeom prst="rect">
            <a:avLst/>
          </a:prstGeom>
          <a:ln>
            <a:solidFill>
              <a:srgbClr val="FF0000"/>
            </a:solidFill>
            <a:prstDash val="dash"/>
          </a:ln>
        </p:spPr>
        <p:txBody>
          <a:bodyPr wrap="square">
            <a:spAutoFit/>
          </a:bodyPr>
          <a:lstStyle/>
          <a:p>
            <a:r>
              <a:rPr lang="en-GB" sz="900" dirty="0">
                <a:solidFill>
                  <a:srgbClr val="FF0000"/>
                </a:solidFill>
                <a:latin typeface="Comic Sans MS" panose="030F0702030302020204" pitchFamily="66" charset="0"/>
                <a:cs typeface="Times New Roman" panose="02020603050405020304" pitchFamily="18" charset="0"/>
              </a:rPr>
              <a:t>There are also strict rules in China that </a:t>
            </a:r>
            <a:r>
              <a:rPr lang="en-GB" sz="900" b="1" dirty="0">
                <a:solidFill>
                  <a:srgbClr val="FF0000"/>
                </a:solidFill>
                <a:latin typeface="Comic Sans MS" panose="030F0702030302020204" pitchFamily="66" charset="0"/>
                <a:cs typeface="Times New Roman" panose="02020603050405020304" pitchFamily="18" charset="0"/>
              </a:rPr>
              <a:t>block </a:t>
            </a:r>
            <a:r>
              <a:rPr lang="en-GB" sz="900" dirty="0">
                <a:solidFill>
                  <a:srgbClr val="FF0000"/>
                </a:solidFill>
                <a:latin typeface="Comic Sans MS" panose="030F0702030302020204" pitchFamily="66" charset="0"/>
                <a:cs typeface="Times New Roman" panose="02020603050405020304" pitchFamily="18" charset="0"/>
              </a:rPr>
              <a:t>certain Western websites such as Google and Facebook. China have there own version of Facebook social media platform such as QQ.</a:t>
            </a:r>
            <a:endParaRPr lang="en-GB" sz="900" dirty="0">
              <a:solidFill>
                <a:srgbClr val="FF0000"/>
              </a:solidFill>
            </a:endParaRPr>
          </a:p>
        </p:txBody>
      </p:sp>
      <p:sp>
        <p:nvSpPr>
          <p:cNvPr id="24" name="Rectangle 23"/>
          <p:cNvSpPr/>
          <p:nvPr/>
        </p:nvSpPr>
        <p:spPr>
          <a:xfrm>
            <a:off x="8611163" y="5611387"/>
            <a:ext cx="3286067" cy="784830"/>
          </a:xfrm>
          <a:prstGeom prst="rect">
            <a:avLst/>
          </a:prstGeom>
          <a:ln>
            <a:solidFill>
              <a:schemeClr val="accent4">
                <a:lumMod val="50000"/>
              </a:schemeClr>
            </a:solidFill>
            <a:prstDash val="dash"/>
          </a:ln>
        </p:spPr>
        <p:txBody>
          <a:bodyPr wrap="square">
            <a:spAutoFit/>
          </a:bodyPr>
          <a:lstStyle/>
          <a:p>
            <a:pPr>
              <a:spcAft>
                <a:spcPts val="0"/>
              </a:spcAft>
            </a:pPr>
            <a:r>
              <a:rPr lang="en-GB" sz="900" dirty="0">
                <a:solidFill>
                  <a:schemeClr val="accent4">
                    <a:lumMod val="50000"/>
                  </a:schemeClr>
                </a:solidFill>
                <a:latin typeface="Comic Sans MS" panose="030F0702030302020204" pitchFamily="66" charset="0"/>
                <a:ea typeface="Calibri" panose="020F0502020204030204" pitchFamily="34" charset="0"/>
                <a:cs typeface="Times New Roman" panose="02020603050405020304" pitchFamily="18" charset="0"/>
              </a:rPr>
              <a:t>Negative effects include a lack of privacy, coming into contact with people you may not want to and it being hard to switch off which may damage offline relationships as evidence by Miller (2011) due to issues with faithfulness and potentially a rise in divorce rates.</a:t>
            </a:r>
            <a:endParaRPr lang="en-GB" sz="900" dirty="0">
              <a:solidFill>
                <a:schemeClr val="accent4">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41308" y="5817606"/>
            <a:ext cx="1481650" cy="740825"/>
          </a:xfrm>
          <a:prstGeom prst="rect">
            <a:avLst/>
          </a:prstGeom>
        </p:spPr>
      </p:pic>
      <p:pic>
        <p:nvPicPr>
          <p:cNvPr id="4" name="Picture 3"/>
          <p:cNvPicPr>
            <a:picLocks noChangeAspect="1"/>
          </p:cNvPicPr>
          <p:nvPr/>
        </p:nvPicPr>
        <p:blipFill>
          <a:blip r:embed="rId3"/>
          <a:stretch>
            <a:fillRect/>
          </a:stretch>
        </p:blipFill>
        <p:spPr>
          <a:xfrm>
            <a:off x="10968958" y="212569"/>
            <a:ext cx="909683" cy="735024"/>
          </a:xfrm>
          <a:prstGeom prst="rect">
            <a:avLst/>
          </a:prstGeom>
        </p:spPr>
      </p:pic>
    </p:spTree>
    <p:extLst>
      <p:ext uri="{BB962C8B-B14F-4D97-AF65-F5344CB8AC3E}">
        <p14:creationId xmlns:p14="http://schemas.microsoft.com/office/powerpoint/2010/main" val="183054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34387" y="158532"/>
            <a:ext cx="4137967"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Sutton et al (2007) ague that new forms of communication are becoming increasingly used after</a:t>
            </a:r>
            <a:r>
              <a:rPr kumimoji="0" lang="en-GB" sz="9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 disasters </a:t>
            </a:r>
            <a:r>
              <a:rPr kumimoji="0" lang="en-GB" sz="90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because they allow wide scale interaction that can be collectively useful, self-policing and can often generate information that is hard to obtain. They demonstrated this with Californian wildfires where</a:t>
            </a:r>
            <a:r>
              <a:rPr kumimoji="0" lang="en-GB" sz="9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 backchanneling </a:t>
            </a:r>
            <a:r>
              <a:rPr kumimoji="0" lang="en-GB" sz="90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occurred about information through un official methods. This is further demonstrated by Facebook when they activate the </a:t>
            </a:r>
            <a:r>
              <a:rPr kumimoji="0" lang="en-GB" sz="9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a:t>
            </a:r>
            <a:r>
              <a:rPr kumimoji="0" lang="en-GB" sz="900" b="1" i="0" u="none" strike="noStrike" kern="1200" cap="none" spc="0" normalizeH="0" baseline="0" noProof="0" dirty="0" err="1">
                <a:ln>
                  <a:noFill/>
                </a:ln>
                <a:solidFill>
                  <a:srgbClr val="7030A0"/>
                </a:solidFill>
                <a:effectLst/>
                <a:uLnTx/>
                <a:uFillTx/>
                <a:latin typeface="Comic Sans MS" panose="030F0702030302020204" pitchFamily="66" charset="0"/>
                <a:ea typeface="+mn-ea"/>
                <a:cs typeface="+mn-cs"/>
              </a:rPr>
              <a:t>im</a:t>
            </a:r>
            <a:r>
              <a:rPr kumimoji="0" lang="en-GB" sz="9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 safe” </a:t>
            </a:r>
            <a:r>
              <a:rPr kumimoji="0" lang="en-GB" sz="900"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feature after disasters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70C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Officials are </a:t>
            </a:r>
            <a:r>
              <a:rPr kumimoji="0" lang="en-GB" sz="9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concerned</a:t>
            </a:r>
            <a:r>
              <a:rPr kumimoji="0" lang="en-GB" sz="900"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 that such backchanneling can be problematic as it is hard to police and information may not always be accurate which can be dangerous.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70C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Furthermore in Egypt social media has been used to provide information about safe places and places to avoid due to a presence of the opposition.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B05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Castells argues we have become “citizen journalists”.</a:t>
            </a:r>
          </a:p>
        </p:txBody>
      </p:sp>
      <p:sp>
        <p:nvSpPr>
          <p:cNvPr id="24" name="Rectangle 23"/>
          <p:cNvSpPr/>
          <p:nvPr/>
        </p:nvSpPr>
        <p:spPr>
          <a:xfrm>
            <a:off x="3035959" y="3151554"/>
            <a:ext cx="6096000" cy="369332"/>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28" name="Title 2"/>
          <p:cNvSpPr>
            <a:spLocks noGrp="1"/>
          </p:cNvSpPr>
          <p:nvPr>
            <p:ph type="title"/>
          </p:nvPr>
        </p:nvSpPr>
        <p:spPr>
          <a:xfrm>
            <a:off x="199011" y="1121094"/>
            <a:ext cx="3694980" cy="849990"/>
          </a:xfrm>
        </p:spPr>
        <p:txBody>
          <a:bodyPr>
            <a:noAutofit/>
          </a:bodyPr>
          <a:lstStyle/>
          <a:p>
            <a:pPr algn="ctr"/>
            <a:r>
              <a:rPr lang="en-GB" sz="3200" b="1" dirty="0">
                <a:solidFill>
                  <a:srgbClr val="0070C0"/>
                </a:solidFill>
                <a:latin typeface="Comic Sans MS" panose="030F0702030302020204" pitchFamily="66" charset="0"/>
              </a:rPr>
              <a:t>What is the relationship between globalisation and Conflict and Change?</a:t>
            </a:r>
          </a:p>
        </p:txBody>
      </p:sp>
      <p:graphicFrame>
        <p:nvGraphicFramePr>
          <p:cNvPr id="10" name="Diagram 9"/>
          <p:cNvGraphicFramePr/>
          <p:nvPr>
            <p:extLst>
              <p:ext uri="{D42A27DB-BD31-4B8C-83A1-F6EECF244321}">
                <p14:modId xmlns:p14="http://schemas.microsoft.com/office/powerpoint/2010/main" val="2233467797"/>
              </p:ext>
            </p:extLst>
          </p:nvPr>
        </p:nvGraphicFramePr>
        <p:xfrm>
          <a:off x="2448903" y="1243445"/>
          <a:ext cx="6597138" cy="3900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Rectangle 36"/>
          <p:cNvSpPr/>
          <p:nvPr/>
        </p:nvSpPr>
        <p:spPr>
          <a:xfrm>
            <a:off x="8237082" y="3981856"/>
            <a:ext cx="3695891"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 Facebook effect </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by Kirkpatrick (2010) starts with a story about how a Facebook page became a</a:t>
            </a:r>
            <a:r>
              <a:rPr lang="en-GB" sz="9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catalyst </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for a popular movement which mobilised 10 million people in street demonstrations which curbed the violence in Colombia. This is not an isolated case and can be linked to the </a:t>
            </a:r>
            <a:r>
              <a:rPr lang="en-GB" sz="9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Arab Spring </a:t>
            </a:r>
            <a:r>
              <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where originally social media was restricted to the elite and #</a:t>
            </a:r>
            <a:r>
              <a:rPr lang="en-GB" sz="900" dirty="0" err="1">
                <a:solidFill>
                  <a:srgbClr val="00B050"/>
                </a:solidFill>
                <a:latin typeface="Comic Sans MS" panose="030F0702030302020204" pitchFamily="66" charset="0"/>
                <a:ea typeface="Calibri" panose="020F0502020204030204" pitchFamily="34" charset="0"/>
                <a:cs typeface="Times New Roman" panose="02020603050405020304" pitchFamily="18" charset="0"/>
              </a:rPr>
              <a:t>BlackLivesMatter</a:t>
            </a:r>
            <a:endParaRPr lang="en-GB" sz="900"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chemeClr val="accent5"/>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This worked due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chemeClr val="accent5"/>
                </a:solidFill>
                <a:effectLst/>
                <a:uLnTx/>
                <a:uFillTx/>
                <a:latin typeface="Comic Sans MS" panose="030F0702030302020204" pitchFamily="66" charset="0"/>
                <a:ea typeface="Calibri" panose="020F0502020204030204" pitchFamily="34" charset="0"/>
                <a:cs typeface="Times New Roman" panose="02020603050405020304" pitchFamily="18" charset="0"/>
              </a:rPr>
              <a:t>Immediate 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Ability to reach a vast number of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chemeClr val="accent5"/>
                </a:solidFill>
                <a:effectLst/>
                <a:uLnTx/>
                <a:uFillTx/>
                <a:latin typeface="Comic Sans MS" panose="030F0702030302020204" pitchFamily="66" charset="0"/>
                <a:ea typeface="Calibri" panose="020F0502020204030204" pitchFamily="34" charset="0"/>
                <a:cs typeface="Times New Roman" panose="02020603050405020304" pitchFamily="18" charset="0"/>
              </a:rPr>
              <a:t>Information can be shared anonymously (e.g. human rights abuses)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Groups usually unable to speak out through conventional means are given a 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chemeClr val="accent5"/>
                </a:solidFill>
                <a:effectLst/>
                <a:uLnTx/>
                <a:uFillTx/>
                <a:latin typeface="Comic Sans MS" panose="030F0702030302020204" pitchFamily="66" charset="0"/>
                <a:ea typeface="Calibri" panose="020F0502020204030204" pitchFamily="34" charset="0"/>
                <a:cs typeface="Times New Roman" panose="02020603050405020304" pitchFamily="18" charset="0"/>
              </a:rPr>
              <a:t>Inaccurate news</a:t>
            </a: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 able to be publicly challenged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chemeClr val="accent5"/>
                </a:solidFill>
                <a:effectLst/>
                <a:uLnTx/>
                <a:uFillTx/>
                <a:latin typeface="Comic Sans MS" panose="030F0702030302020204" pitchFamily="66" charset="0"/>
                <a:ea typeface="Calibri" panose="020F0502020204030204" pitchFamily="34" charset="0"/>
                <a:cs typeface="Times New Roman" panose="02020603050405020304" pitchFamily="18" charset="0"/>
              </a:rPr>
              <a:t>Suppressed political activism being able to have a voice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39" name="Rectangle 38"/>
          <p:cNvSpPr/>
          <p:nvPr/>
        </p:nvSpPr>
        <p:spPr>
          <a:xfrm>
            <a:off x="426505" y="3322789"/>
            <a:ext cx="2864053" cy="38318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Recent concerns of religious fundamentalist groups such as Islamic fundamentalist group</a:t>
            </a:r>
            <a:r>
              <a:rPr lang="en-GB" sz="9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ISIS have been linked to the rise of digital communications. </a:t>
            </a:r>
            <a:r>
              <a:rPr lang="en-GB" sz="9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Religious fundamentalists </a:t>
            </a:r>
            <a:r>
              <a:rPr lang="en-GB" sz="9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often want to return to a traditional way of life without globalisation but often used modern day technologies to gain support, plan and share their activates.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7030A0"/>
                </a:solidFill>
                <a:latin typeface="Comic Sans MS" panose="030F0702030302020204" pitchFamily="66" charset="0"/>
                <a:ea typeface="Times New Roman" panose="02020603050405020304" pitchFamily="18" charset="0"/>
                <a:cs typeface="Times New Roman" panose="02020603050405020304" pitchFamily="18" charset="0"/>
              </a:rPr>
              <a:t>Howard’s (2011) </a:t>
            </a:r>
            <a:r>
              <a:rPr lang="en-GB" sz="900" b="1" dirty="0">
                <a:solidFill>
                  <a:srgbClr val="7030A0"/>
                </a:solidFill>
                <a:latin typeface="Comic Sans MS" panose="030F0702030302020204" pitchFamily="66" charset="0"/>
                <a:ea typeface="Times New Roman" panose="02020603050405020304" pitchFamily="18" charset="0"/>
                <a:cs typeface="Times New Roman" panose="02020603050405020304" pitchFamily="18" charset="0"/>
              </a:rPr>
              <a:t>Digital Jesus </a:t>
            </a:r>
            <a:r>
              <a:rPr lang="en-GB" sz="900" dirty="0">
                <a:solidFill>
                  <a:srgbClr val="7030A0"/>
                </a:solidFill>
                <a:latin typeface="Comic Sans MS" panose="030F0702030302020204" pitchFamily="66" charset="0"/>
                <a:ea typeface="Times New Roman" panose="02020603050405020304" pitchFamily="18" charset="0"/>
                <a:cs typeface="Times New Roman" panose="02020603050405020304" pitchFamily="18" charset="0"/>
              </a:rPr>
              <a:t>study shows how like minded individuals create a large web of communications without a central leader where they can share ideologies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accent6"/>
                </a:solidFill>
                <a:latin typeface="Comic Sans MS" panose="030F0702030302020204" pitchFamily="66" charset="0"/>
                <a:ea typeface="Times New Roman" panose="02020603050405020304" pitchFamily="18" charset="0"/>
                <a:cs typeface="Times New Roman" panose="02020603050405020304" pitchFamily="18" charset="0"/>
              </a:rPr>
              <a:t>The Taliban </a:t>
            </a:r>
            <a:r>
              <a:rPr lang="en-GB" sz="900" dirty="0">
                <a:solidFill>
                  <a:schemeClr val="accent6"/>
                </a:solidFill>
                <a:latin typeface="Comic Sans MS" panose="030F0702030302020204" pitchFamily="66" charset="0"/>
                <a:ea typeface="Times New Roman" panose="02020603050405020304" pitchFamily="18" charset="0"/>
                <a:cs typeface="Times New Roman" panose="02020603050405020304" pitchFamily="18" charset="0"/>
              </a:rPr>
              <a:t>once banned photography, mobiles and the internet because they were </a:t>
            </a:r>
            <a:r>
              <a:rPr lang="en-GB" sz="900" b="1" dirty="0">
                <a:solidFill>
                  <a:schemeClr val="accent6"/>
                </a:solidFill>
                <a:latin typeface="Comic Sans MS" panose="030F0702030302020204" pitchFamily="66" charset="0"/>
                <a:ea typeface="Times New Roman" panose="02020603050405020304" pitchFamily="18" charset="0"/>
                <a:cs typeface="Times New Roman" panose="02020603050405020304" pitchFamily="18" charset="0"/>
              </a:rPr>
              <a:t>un-Islamic </a:t>
            </a:r>
            <a:r>
              <a:rPr lang="en-GB" sz="900" dirty="0">
                <a:solidFill>
                  <a:schemeClr val="accent6"/>
                </a:solidFill>
                <a:latin typeface="Comic Sans MS" panose="030F0702030302020204" pitchFamily="66" charset="0"/>
                <a:ea typeface="Times New Roman" panose="02020603050405020304" pitchFamily="18" charset="0"/>
                <a:cs typeface="Times New Roman" panose="02020603050405020304" pitchFamily="18" charset="0"/>
              </a:rPr>
              <a:t>however there perspective has now changed and they now posses several internet domains and use email on a daily basis to communicate with journalists. They also use the internet for </a:t>
            </a:r>
            <a:r>
              <a:rPr lang="en-GB" sz="900" b="1" dirty="0">
                <a:solidFill>
                  <a:schemeClr val="accent6"/>
                </a:solidFill>
                <a:latin typeface="Comic Sans MS" panose="030F0702030302020204" pitchFamily="66" charset="0"/>
                <a:ea typeface="Times New Roman" panose="02020603050405020304" pitchFamily="18" charset="0"/>
                <a:cs typeface="Times New Roman" panose="02020603050405020304" pitchFamily="18" charset="0"/>
              </a:rPr>
              <a:t>propaganda</a:t>
            </a:r>
            <a:r>
              <a:rPr lang="en-GB" sz="900" dirty="0">
                <a:solidFill>
                  <a:schemeClr val="accent6"/>
                </a:solidFill>
                <a:latin typeface="Comic Sans MS" panose="030F0702030302020204" pitchFamily="66" charset="0"/>
                <a:ea typeface="Times New Roman" panose="02020603050405020304" pitchFamily="18" charset="0"/>
                <a:cs typeface="Times New Roman" panose="02020603050405020304" pitchFamily="18" charset="0"/>
              </a:rPr>
              <a:t> however this is a one way stream to </a:t>
            </a:r>
            <a:r>
              <a:rPr lang="en-GB" sz="900" b="1" dirty="0">
                <a:solidFill>
                  <a:schemeClr val="accent6"/>
                </a:solidFill>
                <a:latin typeface="Comic Sans MS" panose="030F0702030302020204" pitchFamily="66" charset="0"/>
                <a:ea typeface="Times New Roman" panose="02020603050405020304" pitchFamily="18" charset="0"/>
                <a:cs typeface="Times New Roman" panose="02020603050405020304" pitchFamily="18" charset="0"/>
              </a:rPr>
              <a:t>disseminate</a:t>
            </a:r>
            <a:r>
              <a:rPr lang="en-GB" sz="900" dirty="0">
                <a:solidFill>
                  <a:schemeClr val="accent6"/>
                </a:solidFill>
                <a:latin typeface="Comic Sans MS" panose="030F0702030302020204" pitchFamily="66" charset="0"/>
                <a:ea typeface="Times New Roman" panose="02020603050405020304" pitchFamily="18" charset="0"/>
                <a:cs typeface="Times New Roman" panose="02020603050405020304" pitchFamily="18" charset="0"/>
              </a:rPr>
              <a:t> information rather than to interact with their followers.</a:t>
            </a:r>
            <a:endParaRPr kumimoji="0" lang="en-GB" sz="900" b="0" i="0" u="none" strike="noStrike" kern="1200" cap="none" spc="0" normalizeH="0" baseline="0" noProof="0" dirty="0">
              <a:ln>
                <a:noFill/>
              </a:ln>
              <a:solidFill>
                <a:schemeClr val="accent6"/>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endParaRPr>
          </a:p>
        </p:txBody>
      </p:sp>
      <p:pic>
        <p:nvPicPr>
          <p:cNvPr id="13" name="Picture 12"/>
          <p:cNvPicPr>
            <a:picLocks noChangeAspect="1"/>
          </p:cNvPicPr>
          <p:nvPr/>
        </p:nvPicPr>
        <p:blipFill>
          <a:blip r:embed="rId7"/>
          <a:stretch>
            <a:fillRect/>
          </a:stretch>
        </p:blipFill>
        <p:spPr>
          <a:xfrm>
            <a:off x="3671900" y="5266443"/>
            <a:ext cx="1677108" cy="1251380"/>
          </a:xfrm>
          <a:prstGeom prst="rect">
            <a:avLst/>
          </a:prstGeom>
        </p:spPr>
      </p:pic>
      <p:pic>
        <p:nvPicPr>
          <p:cNvPr id="2" name="Picture 1"/>
          <p:cNvPicPr>
            <a:picLocks noChangeAspect="1"/>
          </p:cNvPicPr>
          <p:nvPr/>
        </p:nvPicPr>
        <p:blipFill>
          <a:blip r:embed="rId8"/>
          <a:stretch>
            <a:fillRect/>
          </a:stretch>
        </p:blipFill>
        <p:spPr>
          <a:xfrm>
            <a:off x="5901398" y="5338113"/>
            <a:ext cx="2099603" cy="1179710"/>
          </a:xfrm>
          <a:prstGeom prst="rect">
            <a:avLst/>
          </a:prstGeom>
        </p:spPr>
      </p:pic>
      <p:sp>
        <p:nvSpPr>
          <p:cNvPr id="15" name="Rectangle 14"/>
          <p:cNvSpPr/>
          <p:nvPr/>
        </p:nvSpPr>
        <p:spPr>
          <a:xfrm>
            <a:off x="3671900" y="224355"/>
            <a:ext cx="2692805" cy="24468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Some sociologist argue d</a:t>
            </a:r>
            <a:r>
              <a:rPr kumimoji="0" lang="en-GB" sz="900" b="0" i="0" u="none" strike="noStrike" kern="1200" cap="none" spc="0" normalizeH="0" baseline="0" noProof="0" dirty="0" err="1">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igital</a:t>
            </a:r>
            <a:r>
              <a:rPr kumimoji="0" lang="en-GB" sz="9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 forms of communication have </a:t>
            </a:r>
            <a:r>
              <a:rPr kumimoji="0" lang="en-GB" sz="900" b="1"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changed the course of history </a:t>
            </a:r>
            <a:r>
              <a:rPr kumimoji="0" lang="en-GB" sz="9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on a small and large scale, however it is important not to over emphasise the role of technology in revolutions; political activists use online social media such as Facebook and Twitter as a way of highlighting abuses, promoting interaction and the spreading of information but they also merge these with offline activities such as demonstrations, protests and on the ground campaigns therefore it is tough to tell how much of an impact their online actions have. </a:t>
            </a:r>
            <a:r>
              <a:rPr kumimoji="0" lang="en-GB" sz="900" b="0" i="0" u="none" strike="noStrike" kern="1200" cap="none" spc="0" normalizeH="0" baseline="0" noProof="0" dirty="0" err="1">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Jurgenson</a:t>
            </a:r>
            <a:r>
              <a:rPr kumimoji="0" lang="en-GB" sz="9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 argues against </a:t>
            </a:r>
            <a:r>
              <a:rPr kumimoji="0" lang="en-GB" sz="900" b="1"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digital dualism; </a:t>
            </a:r>
            <a:r>
              <a:rPr kumimoji="0" lang="en-GB" sz="9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there is no distinction between online and offline anymore with each having a strong affect on the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endParaRPr>
          </a:p>
        </p:txBody>
      </p:sp>
      <p:pic>
        <p:nvPicPr>
          <p:cNvPr id="3" name="Picture 2"/>
          <p:cNvPicPr>
            <a:picLocks noChangeAspect="1"/>
          </p:cNvPicPr>
          <p:nvPr/>
        </p:nvPicPr>
        <p:blipFill>
          <a:blip r:embed="rId9"/>
          <a:stretch>
            <a:fillRect/>
          </a:stretch>
        </p:blipFill>
        <p:spPr>
          <a:xfrm>
            <a:off x="9719015" y="2463051"/>
            <a:ext cx="2119249" cy="1288320"/>
          </a:xfrm>
          <a:prstGeom prst="rect">
            <a:avLst/>
          </a:prstGeom>
        </p:spPr>
      </p:pic>
      <p:pic>
        <p:nvPicPr>
          <p:cNvPr id="4" name="Picture 3"/>
          <p:cNvPicPr>
            <a:picLocks noChangeAspect="1"/>
          </p:cNvPicPr>
          <p:nvPr/>
        </p:nvPicPr>
        <p:blipFill>
          <a:blip r:embed="rId10"/>
          <a:stretch>
            <a:fillRect/>
          </a:stretch>
        </p:blipFill>
        <p:spPr>
          <a:xfrm>
            <a:off x="3343232" y="2543422"/>
            <a:ext cx="1787007" cy="893504"/>
          </a:xfrm>
          <a:prstGeom prst="rect">
            <a:avLst/>
          </a:prstGeom>
        </p:spPr>
      </p:pic>
      <p:pic>
        <p:nvPicPr>
          <p:cNvPr id="5" name="Picture 4"/>
          <p:cNvPicPr>
            <a:picLocks noChangeAspect="1"/>
          </p:cNvPicPr>
          <p:nvPr/>
        </p:nvPicPr>
        <p:blipFill>
          <a:blip r:embed="rId11"/>
          <a:stretch>
            <a:fillRect/>
          </a:stretch>
        </p:blipFill>
        <p:spPr>
          <a:xfrm>
            <a:off x="7564750" y="2579154"/>
            <a:ext cx="1774819" cy="1229227"/>
          </a:xfrm>
          <a:prstGeom prst="rect">
            <a:avLst/>
          </a:prstGeom>
        </p:spPr>
      </p:pic>
      <p:pic>
        <p:nvPicPr>
          <p:cNvPr id="7" name="Picture 6"/>
          <p:cNvPicPr>
            <a:picLocks noChangeAspect="1"/>
          </p:cNvPicPr>
          <p:nvPr/>
        </p:nvPicPr>
        <p:blipFill rotWithShape="1">
          <a:blip r:embed="rId12"/>
          <a:srcRect l="33410"/>
          <a:stretch/>
        </p:blipFill>
        <p:spPr>
          <a:xfrm>
            <a:off x="6643522" y="158532"/>
            <a:ext cx="1154641" cy="1000361"/>
          </a:xfrm>
          <a:prstGeom prst="rect">
            <a:avLst/>
          </a:prstGeom>
        </p:spPr>
      </p:pic>
    </p:spTree>
    <p:extLst>
      <p:ext uri="{BB962C8B-B14F-4D97-AF65-F5344CB8AC3E}">
        <p14:creationId xmlns:p14="http://schemas.microsoft.com/office/powerpoint/2010/main" val="59754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46317" y="356583"/>
            <a:ext cx="10495878" cy="584775"/>
          </a:xfrm>
          <a:prstGeom prst="rect">
            <a:avLst/>
          </a:prstGeom>
        </p:spPr>
        <p:txBody>
          <a:bodyPr wrap="square">
            <a:spAutoFit/>
          </a:bodyPr>
          <a:lstStyle/>
          <a:p>
            <a:pPr algn="ctr"/>
            <a:r>
              <a:rPr lang="en-GB" sz="3200" b="1" dirty="0">
                <a:solidFill>
                  <a:srgbClr val="0070C0"/>
                </a:solidFill>
                <a:latin typeface="Comic Sans MS" panose="030F0702030302020204" pitchFamily="66" charset="0"/>
              </a:rPr>
              <a:t>Cultural homogenisation, hybridity or resistance?</a:t>
            </a:r>
          </a:p>
        </p:txBody>
      </p:sp>
      <p:sp>
        <p:nvSpPr>
          <p:cNvPr id="11" name="Rectangle 10"/>
          <p:cNvSpPr/>
          <p:nvPr/>
        </p:nvSpPr>
        <p:spPr>
          <a:xfrm>
            <a:off x="243746" y="1450708"/>
            <a:ext cx="3305985" cy="369332"/>
          </a:xfrm>
          <a:prstGeom prst="rect">
            <a:avLst/>
          </a:prstGeom>
        </p:spPr>
        <p:txBody>
          <a:bodyPr wrap="square">
            <a:spAutoFit/>
          </a:bodyPr>
          <a:lstStyle/>
          <a:p>
            <a:pPr algn="ctr"/>
            <a:r>
              <a:rPr lang="en-GB" b="1" dirty="0">
                <a:solidFill>
                  <a:srgbClr val="00B050"/>
                </a:solidFill>
                <a:latin typeface="Comic Sans MS" panose="030F0702030302020204" pitchFamily="66" charset="0"/>
              </a:rPr>
              <a:t> Cultural Homogenisation</a:t>
            </a:r>
          </a:p>
        </p:txBody>
      </p:sp>
      <p:sp>
        <p:nvSpPr>
          <p:cNvPr id="12" name="Rectangle 11"/>
          <p:cNvSpPr/>
          <p:nvPr/>
        </p:nvSpPr>
        <p:spPr>
          <a:xfrm>
            <a:off x="4773075" y="1430670"/>
            <a:ext cx="2642361" cy="369332"/>
          </a:xfrm>
          <a:prstGeom prst="rect">
            <a:avLst/>
          </a:prstGeom>
        </p:spPr>
        <p:txBody>
          <a:bodyPr wrap="square">
            <a:spAutoFit/>
          </a:bodyPr>
          <a:lstStyle/>
          <a:p>
            <a:pPr algn="ctr"/>
            <a:r>
              <a:rPr lang="en-GB" b="1" dirty="0">
                <a:solidFill>
                  <a:srgbClr val="FF0000"/>
                </a:solidFill>
                <a:latin typeface="Comic Sans MS" panose="030F0702030302020204" pitchFamily="66" charset="0"/>
              </a:rPr>
              <a:t>Cultural Hybridity</a:t>
            </a:r>
          </a:p>
        </p:txBody>
      </p:sp>
      <p:sp>
        <p:nvSpPr>
          <p:cNvPr id="15" name="Rectangle 14"/>
          <p:cNvSpPr/>
          <p:nvPr/>
        </p:nvSpPr>
        <p:spPr>
          <a:xfrm>
            <a:off x="9143236" y="1430670"/>
            <a:ext cx="2525600" cy="369332"/>
          </a:xfrm>
          <a:prstGeom prst="rect">
            <a:avLst/>
          </a:prstGeom>
        </p:spPr>
        <p:txBody>
          <a:bodyPr wrap="square">
            <a:spAutoFit/>
          </a:bodyPr>
          <a:lstStyle/>
          <a:p>
            <a:pPr algn="ctr"/>
            <a:r>
              <a:rPr lang="en-GB" b="1" dirty="0">
                <a:solidFill>
                  <a:srgbClr val="7030A0"/>
                </a:solidFill>
                <a:latin typeface="Comic Sans MS" panose="030F0702030302020204" pitchFamily="66" charset="0"/>
              </a:rPr>
              <a:t>Cultural Resistance</a:t>
            </a:r>
          </a:p>
        </p:txBody>
      </p:sp>
      <p:cxnSp>
        <p:nvCxnSpPr>
          <p:cNvPr id="17" name="Straight Connector 16"/>
          <p:cNvCxnSpPr/>
          <p:nvPr/>
        </p:nvCxnSpPr>
        <p:spPr>
          <a:xfrm>
            <a:off x="4172706" y="1537663"/>
            <a:ext cx="0" cy="532033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530518" y="1509252"/>
            <a:ext cx="30686" cy="532033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2702" y="1852755"/>
            <a:ext cx="12003109" cy="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862269" y="1964162"/>
            <a:ext cx="3195478" cy="4662815"/>
          </a:xfrm>
          <a:prstGeom prst="rect">
            <a:avLst/>
          </a:prstGeom>
        </p:spPr>
        <p:txBody>
          <a:bodyPr wrap="square">
            <a:spAutoFit/>
          </a:bodyPr>
          <a:lstStyle/>
          <a:p>
            <a:pPr>
              <a:spcAft>
                <a:spcPts val="0"/>
              </a:spcAft>
            </a:pP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Giddens identifies a process of reverse colonisation where less powerful groups culturally can show dominance. This can be evident in the “</a:t>
            </a:r>
            <a:r>
              <a:rPr lang="en-GB" sz="900" dirty="0" err="1">
                <a:solidFill>
                  <a:schemeClr val="accent5"/>
                </a:solidFill>
                <a:latin typeface="Comic Sans MS" panose="030F0702030302020204" pitchFamily="66" charset="0"/>
                <a:ea typeface="Calibri" panose="020F0502020204030204" pitchFamily="34" charset="0"/>
                <a:cs typeface="Times New Roman" panose="02020603050405020304" pitchFamily="18" charset="0"/>
              </a:rPr>
              <a:t>Mexicanisatoion</a:t>
            </a: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 of California resulting in huge amounts of Mexican food, dress and music becoming increasingly common in Californian culture. This is significant because Mexico is significantly poorer than California. </a:t>
            </a:r>
          </a:p>
          <a:p>
            <a:pPr>
              <a:spcAft>
                <a:spcPts val="0"/>
              </a:spcAft>
            </a:pPr>
            <a:endPar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rgbClr val="FF0000"/>
                </a:solidFill>
                <a:latin typeface="Comic Sans MS" panose="030F0702030302020204" pitchFamily="66" charset="0"/>
              </a:rPr>
              <a:t>Some French people are concerned that U.S. restaurant chains crowd out their own products with fast food and argue that fast food does not belong in French society and is of lower quality than their own</a:t>
            </a:r>
            <a:r>
              <a:rPr lang="en-GB" sz="900" dirty="0">
                <a:latin typeface="Comic Sans MS" panose="030F0702030302020204" pitchFamily="66" charset="0"/>
              </a:rPr>
              <a:t>. </a:t>
            </a:r>
            <a:endParaRPr lang="en-GB" sz="900"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endParaRPr lang="en-GB" sz="900" dirty="0">
              <a:latin typeface="Comic Sans MS" panose="030F0702030302020204" pitchFamily="66" charset="0"/>
              <a:cs typeface="Times New Roman" panose="02020603050405020304" pitchFamily="18" charset="0"/>
            </a:endParaRPr>
          </a:p>
          <a:p>
            <a:pPr>
              <a:spcAft>
                <a:spcPts val="0"/>
              </a:spcAft>
            </a:pPr>
            <a:r>
              <a:rPr lang="en-GB" sz="900" dirty="0">
                <a:solidFill>
                  <a:srgbClr val="7030A0"/>
                </a:solidFill>
                <a:latin typeface="Comic Sans MS" panose="030F0702030302020204" pitchFamily="66" charset="0"/>
              </a:rPr>
              <a:t>Starbucks causes cultural concerns in Italy because of the association that Italians make between coffee and leisurely sidewalk cafes. Coffee in Italy is more than a drink; it is part of the way of life. While in the United States it is common for people to buy takeaway coffee for drinking in the street or office, in Italy people usually prefer to relax and chat with peers while drinking coffee. Furthermore Starbucks coffeehouse in the Forbidden City in central Beijing was shut down in 2007 due to heavy protests. Critics called it a stain on China’s historical legacy.</a:t>
            </a:r>
          </a:p>
          <a:p>
            <a:pPr>
              <a:spcAft>
                <a:spcPts val="0"/>
              </a:spcAft>
            </a:pPr>
            <a:endParaRPr lang="en-GB" sz="900" dirty="0">
              <a:solidFill>
                <a:schemeClr val="accent6"/>
              </a:solidFill>
              <a:latin typeface="Comic Sans MS" panose="030F0702030302020204" pitchFamily="66" charset="0"/>
            </a:endParaRPr>
          </a:p>
          <a:p>
            <a:pPr>
              <a:spcAft>
                <a:spcPts val="0"/>
              </a:spcAft>
            </a:pPr>
            <a:r>
              <a:rPr lang="en-GB" sz="900" dirty="0">
                <a:solidFill>
                  <a:schemeClr val="accent6"/>
                </a:solidFill>
                <a:latin typeface="Comic Sans MS" panose="030F0702030302020204" pitchFamily="66" charset="0"/>
              </a:rPr>
              <a:t>Religious fundamentalists can also be used as an example here where they rejects traditional western values such as  an acceptance of homosexuality and equal gender roles (ISIS)</a:t>
            </a:r>
          </a:p>
          <a:p>
            <a:pPr>
              <a:spcAft>
                <a:spcPts val="0"/>
              </a:spcAft>
            </a:pPr>
            <a:endParaRPr lang="en-GB" sz="900" dirty="0">
              <a:solidFill>
                <a:schemeClr val="accent6"/>
              </a:solidFill>
              <a:latin typeface="Comic Sans MS" panose="030F0702030302020204" pitchFamily="66" charset="0"/>
            </a:endParaRPr>
          </a:p>
          <a:p>
            <a:pPr>
              <a:spcAft>
                <a:spcPts val="0"/>
              </a:spcAft>
            </a:pPr>
            <a:endParaRPr lang="en-GB" sz="900" dirty="0">
              <a:latin typeface="Comic Sans MS" panose="030F0702030302020204" pitchFamily="66" charset="0"/>
              <a:cs typeface="Times New Roman" panose="02020603050405020304" pitchFamily="18" charset="0"/>
            </a:endParaRPr>
          </a:p>
          <a:p>
            <a:pPr>
              <a:spcAft>
                <a:spcPts val="0"/>
              </a:spcAft>
            </a:pPr>
            <a:endParaRPr lang="en-GB" sz="900" dirty="0">
              <a:latin typeface="Comic Sans MS" panose="030F0702030302020204" pitchFamily="66" charset="0"/>
            </a:endParaRPr>
          </a:p>
        </p:txBody>
      </p:sp>
      <p:sp>
        <p:nvSpPr>
          <p:cNvPr id="2" name="Rectangle 1"/>
          <p:cNvSpPr/>
          <p:nvPr/>
        </p:nvSpPr>
        <p:spPr>
          <a:xfrm>
            <a:off x="255613" y="1964162"/>
            <a:ext cx="3616028" cy="4939814"/>
          </a:xfrm>
          <a:prstGeom prst="rect">
            <a:avLst/>
          </a:prstGeom>
        </p:spPr>
        <p:txBody>
          <a:bodyPr wrap="square">
            <a:spAutoFit/>
          </a:bodyPr>
          <a:lstStyle/>
          <a:p>
            <a:pPr>
              <a:spcAft>
                <a:spcPts val="0"/>
              </a:spcAft>
            </a:pPr>
            <a:r>
              <a:rPr lang="en-GB" sz="9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The majority of the information on the internet is written in English, meaning that many of the ideas and content is driven by Western values and from a Western perspective – this is sometimes called as cultural imperialism. The second most common language is Chinese.</a:t>
            </a:r>
          </a:p>
          <a:p>
            <a:pPr>
              <a:spcAft>
                <a:spcPts val="0"/>
              </a:spcAft>
            </a:pPr>
            <a:endPar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Patriarchal ideology – a set of ideas which support the view that men dominate over women in all areas of life, is used in advertising that is used worldwide. Consumerism being central to Western values mean peoples global identities are increasingly shaped by the products they choose to buy with an emphasise on buying expensive items as a signifier of status. Adverts created in the West are shown globally which increases their sales and the companies power and status.</a:t>
            </a:r>
          </a:p>
          <a:p>
            <a:pPr>
              <a:spcAft>
                <a:spcPts val="0"/>
              </a:spcAft>
            </a:pPr>
            <a:endParaRPr lang="en-GB" sz="900"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Secular ideas and increased individualism – Western society has significant rates of secularisation and an increasingly rational and scientific world view – the programs and films that are televised worldwide are therefore reflective of these secular views.</a:t>
            </a:r>
          </a:p>
          <a:p>
            <a:pPr>
              <a:spcAft>
                <a:spcPts val="0"/>
              </a:spcAft>
            </a:pPr>
            <a:endParaRPr lang="en-GB" sz="900" dirty="0">
              <a:solidFill>
                <a:schemeClr val="accent6"/>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chemeClr val="accent6"/>
                </a:solidFill>
                <a:latin typeface="Comic Sans MS" panose="030F0702030302020204" pitchFamily="66" charset="0"/>
                <a:ea typeface="Calibri" panose="020F0502020204030204" pitchFamily="34" charset="0"/>
                <a:cs typeface="Times New Roman" panose="02020603050405020304" pitchFamily="18" charset="0"/>
              </a:rPr>
              <a:t>Trans national corporations have also demonstrated the spread of Western ideas an example being </a:t>
            </a:r>
            <a:r>
              <a:rPr lang="en-GB" sz="900" dirty="0" err="1">
                <a:solidFill>
                  <a:schemeClr val="accent6"/>
                </a:solidFill>
                <a:latin typeface="Comic Sans MS" panose="030F0702030302020204" pitchFamily="66" charset="0"/>
                <a:ea typeface="Calibri" panose="020F0502020204030204" pitchFamily="34" charset="0"/>
                <a:cs typeface="Times New Roman" panose="02020603050405020304" pitchFamily="18" charset="0"/>
              </a:rPr>
              <a:t>mcdonaldisation</a:t>
            </a:r>
            <a:r>
              <a:rPr lang="en-GB" sz="900" dirty="0">
                <a:solidFill>
                  <a:schemeClr val="accent6"/>
                </a:solidFill>
                <a:latin typeface="Comic Sans MS" panose="030F0702030302020204" pitchFamily="66" charset="0"/>
                <a:ea typeface="Calibri" panose="020F0502020204030204" pitchFamily="34" charset="0"/>
                <a:cs typeface="Times New Roman" panose="02020603050405020304" pitchFamily="18" charset="0"/>
              </a:rPr>
              <a:t> – a term coined by </a:t>
            </a:r>
            <a:r>
              <a:rPr lang="en-GB" sz="900" dirty="0" err="1">
                <a:solidFill>
                  <a:schemeClr val="accent6"/>
                </a:solidFill>
                <a:latin typeface="Comic Sans MS" panose="030F0702030302020204" pitchFamily="66" charset="0"/>
                <a:ea typeface="Calibri" panose="020F0502020204030204" pitchFamily="34" charset="0"/>
                <a:cs typeface="Times New Roman" panose="02020603050405020304" pitchFamily="18" charset="0"/>
              </a:rPr>
              <a:t>Ritzer</a:t>
            </a:r>
            <a:r>
              <a:rPr lang="en-GB" sz="900" dirty="0">
                <a:solidFill>
                  <a:schemeClr val="accent6"/>
                </a:solidFill>
                <a:latin typeface="Comic Sans MS" panose="030F0702030302020204" pitchFamily="66" charset="0"/>
                <a:ea typeface="Calibri" panose="020F0502020204030204" pitchFamily="34" charset="0"/>
                <a:cs typeface="Times New Roman" panose="02020603050405020304" pitchFamily="18" charset="0"/>
              </a:rPr>
              <a:t> to demonstrate the spread of McDonalds worldwide.</a:t>
            </a:r>
          </a:p>
          <a:p>
            <a:pPr>
              <a:spcAft>
                <a:spcPts val="0"/>
              </a:spcAft>
            </a:pPr>
            <a:endPar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chemeClr val="accent5"/>
                </a:solidFill>
                <a:latin typeface="Comic Sans MS" panose="030F0702030302020204" pitchFamily="66" charset="0"/>
                <a:ea typeface="Calibri" panose="020F0502020204030204" pitchFamily="34" charset="0"/>
                <a:cs typeface="Times New Roman" panose="02020603050405020304" pitchFamily="18" charset="0"/>
              </a:rPr>
              <a:t>American traditions have spread globally such as sweet sixteen and proms – a process called Americanisation. </a:t>
            </a:r>
          </a:p>
          <a:p>
            <a:pPr>
              <a:spcAft>
                <a:spcPts val="0"/>
              </a:spcAft>
            </a:pPr>
            <a:endParaRPr lang="en-GB" sz="900"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chemeClr val="accent6"/>
                </a:solidFill>
                <a:latin typeface="Comic Sans MS" panose="030F0702030302020204" pitchFamily="66" charset="0"/>
                <a:ea typeface="Calibri" panose="020F0502020204030204" pitchFamily="34" charset="0"/>
                <a:cs typeface="Times New Roman" panose="02020603050405020304" pitchFamily="18" charset="0"/>
              </a:rPr>
              <a:t>Computer software is mostly Western and therefore reflects western ways of thinking such as Microsoft using Western date layouts etc.</a:t>
            </a:r>
          </a:p>
          <a:p>
            <a:pPr>
              <a:spcAft>
                <a:spcPts val="0"/>
              </a:spcAft>
            </a:pPr>
            <a:endPar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sz="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This is sometimes referred to as fatalism – the acceptance of globalisation as impossible to stop.</a:t>
            </a:r>
          </a:p>
        </p:txBody>
      </p:sp>
      <p:sp>
        <p:nvSpPr>
          <p:cNvPr id="3" name="Rectangle 2"/>
          <p:cNvSpPr/>
          <p:nvPr/>
        </p:nvSpPr>
        <p:spPr>
          <a:xfrm>
            <a:off x="4534508" y="2041985"/>
            <a:ext cx="3775780" cy="4801314"/>
          </a:xfrm>
          <a:prstGeom prst="rect">
            <a:avLst/>
          </a:prstGeom>
        </p:spPr>
        <p:txBody>
          <a:bodyPr wrap="square">
            <a:spAutoFit/>
          </a:bodyPr>
          <a:lstStyle/>
          <a:p>
            <a:r>
              <a:rPr lang="en-GB" sz="900" dirty="0">
                <a:solidFill>
                  <a:schemeClr val="accent6"/>
                </a:solidFill>
                <a:latin typeface="Comic Sans MS" panose="030F0702030302020204" pitchFamily="66" charset="0"/>
                <a:ea typeface="Calibri" panose="020F0502020204030204" pitchFamily="34" charset="0"/>
                <a:cs typeface="Times New Roman" panose="02020603050405020304" pitchFamily="18" charset="0"/>
              </a:rPr>
              <a:t>In France the Government have attempted to intervene in the functioning of the market to try to protect their local cultural industries, by taking measures such as restricting the number of foreign films that can be shown. </a:t>
            </a:r>
          </a:p>
          <a:p>
            <a:endParaRPr lang="en-GB" sz="900" dirty="0">
              <a:latin typeface="Comic Sans MS" panose="030F0702030302020204" pitchFamily="66" charset="0"/>
              <a:cs typeface="Times New Roman" panose="02020603050405020304" pitchFamily="18" charset="0"/>
            </a:endParaRPr>
          </a:p>
          <a:p>
            <a:r>
              <a:rPr lang="en-GB" sz="900" dirty="0">
                <a:solidFill>
                  <a:schemeClr val="accent5"/>
                </a:solidFill>
                <a:latin typeface="Comic Sans MS" panose="030F0702030302020204" pitchFamily="66" charset="0"/>
              </a:rPr>
              <a:t>Most people would think of Hollywood as something entirely American. However, while Hollywood dominates world cinema, American movies are subject to foreign influence. Many American movies are remakes of foreign films. For example, “The Departed”, is a remake of the Chinese film, “Infernal Affairs.”  and “The Tourist” (originally the French film, “Anthony Zimmer”). In 2011 the Millennium Trilogy, a Swedish series, was adapted to film in "The Girl with the Dragon Tattoo" which grossed over $230 million at the box office.</a:t>
            </a:r>
          </a:p>
          <a:p>
            <a:endParaRPr lang="en-GB" sz="900" dirty="0">
              <a:latin typeface="Comic Sans MS" panose="030F0702030302020204" pitchFamily="66" charset="0"/>
            </a:endParaRPr>
          </a:p>
          <a:p>
            <a:r>
              <a:rPr lang="en-GB" sz="900" dirty="0">
                <a:solidFill>
                  <a:srgbClr val="7030A0"/>
                </a:solidFill>
                <a:latin typeface="Comic Sans MS" panose="030F0702030302020204" pitchFamily="66" charset="0"/>
              </a:rPr>
              <a:t>Also, many film-making companies, producers, and actors in Hollywood are not inherently American. The Columbia Tristar and Twentieth Century Fox companies are owned by Japan's Sony and Australia's News Corporation, respectively, two foreign media conglomerates. James Cameron, producer of the movie Titanic, is Canadian. Moreover, many of Hollywood's most famous actors are not Americans. Arnold Schwarzenegger is from Austria, and Nicole Kidman grew up in Australia. From this perspective, it can be argued Hollywood is a multicultural institution. However, it is also true that actors such as Nicole Kidman and Mel Gibson, upon arriving in Hollywood, were given language lessons to help them lose their foreign accents. Hollywood producers ask actors to Americanize their accents largely over sensitivities that American audiences might perceive actors negatively if they appeared to be foreign. </a:t>
            </a:r>
          </a:p>
          <a:p>
            <a:endParaRPr lang="en-GB" sz="900" dirty="0">
              <a:latin typeface="Comic Sans MS" panose="030F0702030302020204" pitchFamily="66" charset="0"/>
            </a:endParaRPr>
          </a:p>
          <a:p>
            <a:r>
              <a:rPr lang="en-GB" sz="900" dirty="0">
                <a:solidFill>
                  <a:srgbClr val="FF0000"/>
                </a:solidFill>
                <a:latin typeface="Comic Sans MS" panose="030F0702030302020204" pitchFamily="66" charset="0"/>
              </a:rPr>
              <a:t>Similarly, global companies have to take into account the culture of all the countries where they conduct operations or sell products. Such as adverts for McDonalds and Halal meat.</a:t>
            </a:r>
            <a:endParaRPr lang="en-US" sz="9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91393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2520</TotalTime>
  <Words>5347</Words>
  <Application>Microsoft Office PowerPoint</Application>
  <PresentationFormat>Widescreen</PresentationFormat>
  <Paragraphs>223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What is the relationship between globalisation and digital forms of communication?</vt:lpstr>
      <vt:lpstr>PowerPoint Presentation</vt:lpstr>
      <vt:lpstr>The Marxist Perspective</vt:lpstr>
      <vt:lpstr>The Feminist Perspective</vt:lpstr>
      <vt:lpstr>The Postmodernist Perspective</vt:lpstr>
      <vt:lpstr>The Impact of Digital Communications</vt:lpstr>
      <vt:lpstr>The Impact of Digital Communications</vt:lpstr>
      <vt:lpstr>What is the relationship between globalisation and Conflict and Change?</vt:lpstr>
      <vt:lpstr>PowerPoint Presentation</vt:lpstr>
    </vt:vector>
  </TitlesOfParts>
  <Company>The Evolve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Addison Marc</dc:creator>
  <cp:lastModifiedBy>chris livesey</cp:lastModifiedBy>
  <cp:revision>195</cp:revision>
  <dcterms:created xsi:type="dcterms:W3CDTF">2016-01-02T10:55:39Z</dcterms:created>
  <dcterms:modified xsi:type="dcterms:W3CDTF">2022-03-28T13:04:02Z</dcterms:modified>
</cp:coreProperties>
</file>