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141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43BE3-987D-49E4-8C00-21ADEEBF193B}" type="datetimeFigureOut">
              <a:rPr lang="en-GB" smtClean="0"/>
              <a:t>29/09/2015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134A-4280-41A1-86AD-911285169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760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43BE3-987D-49E4-8C00-21ADEEBF193B}" type="datetimeFigureOut">
              <a:rPr lang="en-GB" smtClean="0"/>
              <a:t>29/09/2015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134A-4280-41A1-86AD-911285169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602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43BE3-987D-49E4-8C00-21ADEEBF193B}" type="datetimeFigureOut">
              <a:rPr lang="en-GB" smtClean="0"/>
              <a:t>29/09/2015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134A-4280-41A1-86AD-911285169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950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43BE3-987D-49E4-8C00-21ADEEBF193B}" type="datetimeFigureOut">
              <a:rPr lang="en-GB" smtClean="0"/>
              <a:t>29/09/2015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134A-4280-41A1-86AD-911285169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3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43BE3-987D-49E4-8C00-21ADEEBF193B}" type="datetimeFigureOut">
              <a:rPr lang="en-GB" smtClean="0"/>
              <a:t>29/09/2015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134A-4280-41A1-86AD-911285169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537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43BE3-987D-49E4-8C00-21ADEEBF193B}" type="datetimeFigureOut">
              <a:rPr lang="en-GB" smtClean="0"/>
              <a:t>29/09/2015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134A-4280-41A1-86AD-911285169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354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43BE3-987D-49E4-8C00-21ADEEBF193B}" type="datetimeFigureOut">
              <a:rPr lang="en-GB" smtClean="0"/>
              <a:t>29/09/2015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134A-4280-41A1-86AD-911285169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351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43BE3-987D-49E4-8C00-21ADEEBF193B}" type="datetimeFigureOut">
              <a:rPr lang="en-GB" smtClean="0"/>
              <a:t>29/09/2015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134A-4280-41A1-86AD-911285169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102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43BE3-987D-49E4-8C00-21ADEEBF193B}" type="datetimeFigureOut">
              <a:rPr lang="en-GB" smtClean="0"/>
              <a:t>29/09/2015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134A-4280-41A1-86AD-911285169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465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43BE3-987D-49E4-8C00-21ADEEBF193B}" type="datetimeFigureOut">
              <a:rPr lang="en-GB" smtClean="0"/>
              <a:t>29/09/2015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134A-4280-41A1-86AD-911285169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72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43BE3-987D-49E4-8C00-21ADEEBF193B}" type="datetimeFigureOut">
              <a:rPr lang="en-GB" smtClean="0"/>
              <a:t>29/09/2015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134A-4280-41A1-86AD-911285169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81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43BE3-987D-49E4-8C00-21ADEEBF193B}" type="datetimeFigureOut">
              <a:rPr lang="en-GB" smtClean="0"/>
              <a:t>29/09/2015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F134A-4280-41A1-86AD-911285169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798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dirty="0" smtClean="0"/>
              <a:t>The evolving family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41985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GB" dirty="0" smtClean="0"/>
              <a:t>L/O: To explore and evaluate how the functionalist perspective explains the changing family structure.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143" y="3380412"/>
            <a:ext cx="4257886" cy="326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929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300" y="212724"/>
            <a:ext cx="2737064" cy="29651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3395" y="92832"/>
            <a:ext cx="2336800" cy="34046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650" y="3497524"/>
            <a:ext cx="3102082" cy="32374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5444" y="208720"/>
            <a:ext cx="2483863" cy="27307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9882" y="273200"/>
            <a:ext cx="256672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H</a:t>
            </a:r>
            <a:r>
              <a:rPr lang="en-GB" dirty="0" smtClean="0"/>
              <a:t>istorical perspective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116325" y="2534937"/>
            <a:ext cx="235192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err="1" smtClean="0"/>
              <a:t>RadFem</a:t>
            </a:r>
            <a:r>
              <a:rPr lang="en-GB" dirty="0" smtClean="0"/>
              <a:t> perspective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748982" y="3238353"/>
            <a:ext cx="252184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err="1" smtClean="0"/>
              <a:t>MarxFem</a:t>
            </a:r>
            <a:r>
              <a:rPr lang="en-GB" dirty="0" smtClean="0"/>
              <a:t> perspective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140709" y="2990186"/>
            <a:ext cx="236154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Marxist perspective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701694" y="2052771"/>
            <a:ext cx="76655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Daisy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670465" y="2189019"/>
            <a:ext cx="165301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 err="1" smtClean="0"/>
              <a:t>Faria</a:t>
            </a:r>
            <a:r>
              <a:rPr lang="en-GB" dirty="0" smtClean="0"/>
              <a:t> &amp; Becca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7445400" y="2476410"/>
            <a:ext cx="90441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Amelia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748982" y="5645666"/>
            <a:ext cx="68320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Luke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080350" y="5165310"/>
            <a:ext cx="482235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Read the information you have been given and make a poster (10 words max) to explain the criticisms. </a:t>
            </a:r>
            <a:endParaRPr lang="en-GB" sz="2400" dirty="0"/>
          </a:p>
        </p:txBody>
      </p:sp>
      <p:pic>
        <p:nvPicPr>
          <p:cNvPr id="21" name="MS900074799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4586305" y="4218857"/>
            <a:ext cx="208486" cy="181004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4329436" y="3426768"/>
            <a:ext cx="1487164" cy="1424632"/>
          </a:xfrm>
          <a:prstGeom prst="ellipse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Oval 22"/>
          <p:cNvSpPr/>
          <p:nvPr/>
        </p:nvSpPr>
        <p:spPr>
          <a:xfrm>
            <a:off x="4329436" y="3426768"/>
            <a:ext cx="1487164" cy="1424632"/>
          </a:xfrm>
          <a:prstGeom prst="ellipse">
            <a:avLst/>
          </a:prstGeom>
          <a:solidFill>
            <a:srgbClr val="33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33115" y="3494454"/>
            <a:ext cx="1820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15 minutes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2621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9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7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GB" dirty="0" smtClean="0"/>
              <a:t>Exam Question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381599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Outline and evaluate the view that the nuclear family evolved to meet the needs of a modern industrial society. (20 marks)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729989" y="3057099"/>
            <a:ext cx="368402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500" dirty="0" smtClean="0"/>
              <a:t>PEEL</a:t>
            </a:r>
            <a:endParaRPr lang="en-GB" sz="11500" dirty="0"/>
          </a:p>
        </p:txBody>
      </p:sp>
      <p:sp>
        <p:nvSpPr>
          <p:cNvPr id="6" name="TextBox 5"/>
          <p:cNvSpPr txBox="1"/>
          <p:nvPr/>
        </p:nvSpPr>
        <p:spPr>
          <a:xfrm>
            <a:off x="504967" y="5186149"/>
            <a:ext cx="6649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Point, Evidence, Explain, Link/criticism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583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structure a question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46664"/>
            <a:ext cx="7886700" cy="509061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INTRO</a:t>
            </a:r>
          </a:p>
          <a:p>
            <a:r>
              <a:rPr lang="en-GB" dirty="0" smtClean="0"/>
              <a:t>Briefly </a:t>
            </a:r>
            <a:r>
              <a:rPr lang="en-GB" dirty="0"/>
              <a:t>define key terms, give brief examples of points for you are going to explain in the essay and 2 brief points against</a:t>
            </a: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MAIN BODY</a:t>
            </a:r>
          </a:p>
          <a:p>
            <a:r>
              <a:rPr lang="en-GB" dirty="0" smtClean="0"/>
              <a:t>4/5 paragraphs </a:t>
            </a:r>
            <a:r>
              <a:rPr lang="en-GB" dirty="0" err="1" smtClean="0"/>
              <a:t>ish</a:t>
            </a:r>
            <a:r>
              <a:rPr lang="en-GB" dirty="0" smtClean="0"/>
              <a:t>! </a:t>
            </a:r>
          </a:p>
          <a:p>
            <a:r>
              <a:rPr lang="en-GB" dirty="0" smtClean="0"/>
              <a:t>PEEL </a:t>
            </a:r>
          </a:p>
          <a:p>
            <a:r>
              <a:rPr lang="en-GB" dirty="0" smtClean="0"/>
              <a:t>2 for, 2 against (or more)</a:t>
            </a:r>
          </a:p>
          <a:p>
            <a:pPr marL="0" indent="0">
              <a:buNone/>
            </a:pPr>
            <a:r>
              <a:rPr lang="en-GB" b="1" dirty="0" smtClean="0"/>
              <a:t>CONCLUSION</a:t>
            </a:r>
          </a:p>
          <a:p>
            <a:pPr marL="0" indent="0">
              <a:buNone/>
            </a:pPr>
            <a:r>
              <a:rPr lang="en-GB" dirty="0" smtClean="0"/>
              <a:t>Summarise your viewpoint. BE BRIEF.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DO NOT USE </a:t>
            </a:r>
            <a:r>
              <a:rPr lang="en-GB" b="1" dirty="0" smtClean="0"/>
              <a:t>“I”</a:t>
            </a:r>
          </a:p>
          <a:p>
            <a:pPr marL="0" indent="0">
              <a:buNone/>
            </a:pPr>
            <a:r>
              <a:rPr lang="en-GB" b="1" dirty="0" smtClean="0"/>
              <a:t>20 minutes!!!!!</a:t>
            </a:r>
          </a:p>
          <a:p>
            <a:pPr marL="0" indent="0">
              <a:buNone/>
            </a:pPr>
            <a:r>
              <a:rPr lang="en-GB" b="1" dirty="0" smtClean="0"/>
              <a:t>Refer to the sociologists by name “Parsons suggests that”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69570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126"/>
            <a:ext cx="5889377" cy="508628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4940490" y="3810225"/>
            <a:ext cx="1262529" cy="625297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60685" y="4435522"/>
            <a:ext cx="3083316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The meaty bit</a:t>
            </a:r>
          </a:p>
          <a:p>
            <a:r>
              <a:rPr lang="en-GB" sz="2400" dirty="0" smtClean="0"/>
              <a:t>What is the most important thing to take away from today?</a:t>
            </a:r>
            <a:endParaRPr lang="en-GB" sz="24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725839" y="1439793"/>
            <a:ext cx="1023582" cy="50179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91559" y="1167453"/>
            <a:ext cx="3346972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The bread bun</a:t>
            </a:r>
          </a:p>
          <a:p>
            <a:r>
              <a:rPr lang="en-GB" dirty="0" smtClean="0"/>
              <a:t>What have you learned that underpins the meaty bit?</a:t>
            </a:r>
            <a:endParaRPr lang="en-GB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535885" y="2367783"/>
            <a:ext cx="1092274" cy="163351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9825" y="3927690"/>
            <a:ext cx="2394444" cy="16312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The sauce</a:t>
            </a:r>
          </a:p>
          <a:p>
            <a:r>
              <a:rPr lang="en-GB" sz="2000" dirty="0" smtClean="0"/>
              <a:t>Give a tasty fact about what you’ve learned (the flavour)</a:t>
            </a:r>
            <a:endParaRPr lang="en-GB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2269475" y="338786"/>
            <a:ext cx="3619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Draw a hotdog and labe</a:t>
            </a:r>
            <a:r>
              <a:rPr lang="en-GB" sz="2400" dirty="0"/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341104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V="1">
            <a:off x="5827596" y="0"/>
            <a:ext cx="3316404" cy="25930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0" y="3947574"/>
            <a:ext cx="3029804" cy="29104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0"/>
            <a:ext cx="3029804" cy="24702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827596" y="3848669"/>
            <a:ext cx="3316404" cy="30093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797792" y="2470246"/>
            <a:ext cx="3220871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Outline and evaluate the view that the nuclear family evolved to meet the needs of a modern industrial society.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3614214" y="3947574"/>
            <a:ext cx="1628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Pre industrial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 rot="10800000">
            <a:off x="3649302" y="2100914"/>
            <a:ext cx="1975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Industrialisation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5377097" y="3036206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Key terms/people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 rot="5400000">
            <a:off x="1983787" y="3133569"/>
            <a:ext cx="125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Criticisms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995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dirty="0" smtClean="0"/>
              <a:t>Key Word Bingo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numCol="2"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 smtClean="0"/>
              <a:t>3x3 grid</a:t>
            </a:r>
          </a:p>
          <a:p>
            <a:r>
              <a:rPr lang="en-GB" dirty="0" smtClean="0"/>
              <a:t>Domestic Labour</a:t>
            </a:r>
          </a:p>
          <a:p>
            <a:r>
              <a:rPr lang="en-GB" dirty="0" smtClean="0"/>
              <a:t>Expressive role</a:t>
            </a:r>
          </a:p>
          <a:p>
            <a:r>
              <a:rPr lang="en-GB" dirty="0" smtClean="0"/>
              <a:t>Extended kinship networks</a:t>
            </a:r>
          </a:p>
          <a:p>
            <a:r>
              <a:rPr lang="en-GB" dirty="0" smtClean="0"/>
              <a:t>Heterosexual</a:t>
            </a:r>
          </a:p>
          <a:p>
            <a:r>
              <a:rPr lang="en-GB" dirty="0" smtClean="0"/>
              <a:t>Homosexual</a:t>
            </a:r>
          </a:p>
          <a:p>
            <a:r>
              <a:rPr lang="en-GB" dirty="0" smtClean="0"/>
              <a:t>Ideology</a:t>
            </a:r>
          </a:p>
          <a:p>
            <a:r>
              <a:rPr lang="en-GB" dirty="0" smtClean="0"/>
              <a:t>Industrialisation</a:t>
            </a:r>
          </a:p>
          <a:p>
            <a:r>
              <a:rPr lang="en-GB" dirty="0" smtClean="0"/>
              <a:t>Instrumental role</a:t>
            </a:r>
          </a:p>
          <a:p>
            <a:r>
              <a:rPr lang="en-GB" dirty="0" smtClean="0"/>
              <a:t>Kinship</a:t>
            </a:r>
          </a:p>
          <a:p>
            <a:r>
              <a:rPr lang="en-GB" dirty="0" smtClean="0"/>
              <a:t>Maternal instinct</a:t>
            </a:r>
          </a:p>
          <a:p>
            <a:r>
              <a:rPr lang="en-GB" dirty="0" smtClean="0"/>
              <a:t>Nuclear family</a:t>
            </a:r>
          </a:p>
          <a:p>
            <a:r>
              <a:rPr lang="en-GB" dirty="0" smtClean="0"/>
              <a:t>Pre Industrial</a:t>
            </a:r>
          </a:p>
          <a:p>
            <a:r>
              <a:rPr lang="en-GB" dirty="0" smtClean="0"/>
              <a:t>Sexual division of labour</a:t>
            </a:r>
          </a:p>
          <a:p>
            <a:r>
              <a:rPr lang="en-GB" dirty="0" smtClean="0"/>
              <a:t>Structural differentiation</a:t>
            </a:r>
          </a:p>
          <a:p>
            <a:r>
              <a:rPr lang="en-GB" dirty="0" smtClean="0"/>
              <a:t>Symmetrical family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268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0" y="3809999"/>
            <a:ext cx="4578350" cy="236696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As a group, draw traditional pre-industrial and post-industrial families. Annotate the diagram with notes about life.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50" y="1027907"/>
            <a:ext cx="3308350" cy="4945646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4362450" y="365126"/>
            <a:ext cx="4394200" cy="3073400"/>
          </a:xfrm>
          <a:prstGeom prst="wedgeEllipseCallout">
            <a:avLst>
              <a:gd name="adj1" fmla="val -85284"/>
              <a:gd name="adj2" fmla="val 6126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How does industrialisation have an impact on the structure of the family?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21730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09" y="180230"/>
            <a:ext cx="8182724" cy="64238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59100" y="6238637"/>
            <a:ext cx="2924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 </a:t>
            </a:r>
            <a:r>
              <a:rPr lang="en-GB" dirty="0" err="1" smtClean="0"/>
              <a:t>Criddle</a:t>
            </a:r>
            <a:r>
              <a:rPr lang="en-GB" dirty="0" smtClean="0"/>
              <a:t> Family, 1985.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 rot="19974650">
            <a:off x="24157" y="1029027"/>
            <a:ext cx="375295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800" dirty="0" smtClean="0"/>
              <a:t>What are their jobs?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 rot="949755">
            <a:off x="4746472" y="798291"/>
            <a:ext cx="376898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800" dirty="0" smtClean="0"/>
              <a:t>Who’s in the picture?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 rot="20940551">
            <a:off x="397688" y="1258122"/>
            <a:ext cx="814838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/>
              <a:t>What role does their family play that benefits society?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 rot="930211">
            <a:off x="1882914" y="1255650"/>
            <a:ext cx="5431295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800" dirty="0" smtClean="0"/>
              <a:t>Why is there so many of them?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19696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65125"/>
            <a:ext cx="3536950" cy="5811837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 smtClean="0"/>
              <a:t>Pre industrial</a:t>
            </a:r>
          </a:p>
          <a:p>
            <a:pPr marL="0" indent="0">
              <a:buNone/>
            </a:pPr>
            <a:r>
              <a:rPr lang="en-GB" dirty="0" smtClean="0"/>
              <a:t>Based on </a:t>
            </a:r>
            <a:r>
              <a:rPr lang="en-GB" b="1" dirty="0" smtClean="0"/>
              <a:t>extended kinship networks</a:t>
            </a:r>
            <a:r>
              <a:rPr lang="en-GB" dirty="0" smtClean="0"/>
              <a:t>, all working together on a commonly owned piece of land or farm. </a:t>
            </a:r>
          </a:p>
          <a:p>
            <a:pPr marL="0" indent="0">
              <a:buNone/>
            </a:pPr>
            <a:r>
              <a:rPr lang="en-GB" dirty="0" smtClean="0"/>
              <a:t>They would not go out to work – work and home would be the same place. </a:t>
            </a:r>
          </a:p>
          <a:p>
            <a:pPr marL="0" indent="0">
              <a:buNone/>
            </a:pPr>
            <a:r>
              <a:rPr lang="en-GB" dirty="0" smtClean="0"/>
              <a:t>They are “born into” their jobs – based on </a:t>
            </a:r>
            <a:r>
              <a:rPr lang="en-GB" b="1" dirty="0" smtClean="0"/>
              <a:t>ascription</a:t>
            </a:r>
            <a:r>
              <a:rPr lang="en-GB" dirty="0" smtClean="0"/>
              <a:t> rather than </a:t>
            </a:r>
            <a:r>
              <a:rPr lang="en-GB" b="1" dirty="0" smtClean="0"/>
              <a:t>achievement</a:t>
            </a:r>
            <a:r>
              <a:rPr lang="en-GB" dirty="0" smtClean="0"/>
              <a:t>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4199" y="90619"/>
            <a:ext cx="4420133" cy="34700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94198" y="3271043"/>
            <a:ext cx="4420133" cy="34163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Family provides functions for the members: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Members get skills and education to take their place in the family business – not literacy and numeracy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No NHS so they look after each other and provide healthcare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Provided welfare – e.g. looked after old people (who in turn looked after the kids)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Would pursue justice for any wronged family member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804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850" y="365125"/>
            <a:ext cx="7886700" cy="1501775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dirty="0" smtClean="0"/>
              <a:t>Annotate the diagram explaining why industrialisation had an effect on families.</a:t>
            </a:r>
          </a:p>
          <a:p>
            <a:r>
              <a:rPr lang="en-GB" dirty="0" smtClean="0"/>
              <a:t>Use your brain and think like a functionalist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410" y="2205037"/>
            <a:ext cx="6081589" cy="39925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9137"/>
            <a:ext cx="239077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08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ounded Rectangle 3"/>
          <p:cNvSpPr/>
          <p:nvPr/>
        </p:nvSpPr>
        <p:spPr>
          <a:xfrm>
            <a:off x="196850" y="1027907"/>
            <a:ext cx="3625850" cy="43815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PRE- INDUSTRIAL SOCIETY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5321300" y="1027906"/>
            <a:ext cx="3625850" cy="43815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INDUSTRIAL SOCIETY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479765" y="1648996"/>
            <a:ext cx="330891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Manufacturing economy</a:t>
            </a:r>
          </a:p>
          <a:p>
            <a:endParaRPr lang="en-GB" dirty="0"/>
          </a:p>
          <a:p>
            <a:r>
              <a:rPr lang="en-GB" dirty="0" smtClean="0"/>
              <a:t>Nuclear family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Machine intensive production</a:t>
            </a:r>
          </a:p>
          <a:p>
            <a:endParaRPr lang="en-GB" dirty="0"/>
          </a:p>
          <a:p>
            <a:r>
              <a:rPr lang="en-GB" dirty="0" smtClean="0"/>
              <a:t>Family as consumers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37154" y="1648995"/>
            <a:ext cx="315823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Agricultural economy</a:t>
            </a:r>
          </a:p>
          <a:p>
            <a:endParaRPr lang="en-GB" dirty="0"/>
          </a:p>
          <a:p>
            <a:r>
              <a:rPr lang="en-GB" dirty="0" smtClean="0"/>
              <a:t>Extended family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Labour intensive production</a:t>
            </a:r>
          </a:p>
          <a:p>
            <a:endParaRPr lang="en-GB" dirty="0" smtClean="0"/>
          </a:p>
          <a:p>
            <a:r>
              <a:rPr lang="en-GB" dirty="0" smtClean="0"/>
              <a:t>Family as producers</a:t>
            </a:r>
            <a:endParaRPr lang="en-GB" dirty="0"/>
          </a:p>
        </p:txBody>
      </p:sp>
      <p:sp>
        <p:nvSpPr>
          <p:cNvPr id="8" name="Right Arrow 7"/>
          <p:cNvSpPr/>
          <p:nvPr/>
        </p:nvSpPr>
        <p:spPr>
          <a:xfrm>
            <a:off x="2992882" y="1648995"/>
            <a:ext cx="2486883" cy="121840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Industrialisation and urbanisation</a:t>
            </a:r>
            <a:endParaRPr lang="en-GB" dirty="0"/>
          </a:p>
        </p:txBody>
      </p:sp>
      <p:sp>
        <p:nvSpPr>
          <p:cNvPr id="9" name="Right Arrow 8"/>
          <p:cNvSpPr/>
          <p:nvPr/>
        </p:nvSpPr>
        <p:spPr>
          <a:xfrm>
            <a:off x="2913649" y="3968957"/>
            <a:ext cx="2486883" cy="121840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Technological development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825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dirty="0" smtClean="0"/>
              <a:t>Why?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People become geographically mobile (moved away from family home to work in cities) so bonds broken. (Couple more dependent on each other?)</a:t>
            </a:r>
          </a:p>
          <a:p>
            <a:r>
              <a:rPr lang="en-GB" dirty="0" smtClean="0"/>
              <a:t>Work based on achievement rather than ascription became more readily available (people then less likely to listen to elders)</a:t>
            </a:r>
          </a:p>
          <a:p>
            <a:r>
              <a:rPr lang="en-GB" dirty="0" smtClean="0"/>
              <a:t>Industrialisation changed the functions of the family, e.g. clothing factories created clothes so families didn’t have to.</a:t>
            </a:r>
          </a:p>
          <a:p>
            <a:r>
              <a:rPr lang="en-GB" dirty="0" smtClean="0"/>
              <a:t>Home and work place separated</a:t>
            </a:r>
          </a:p>
          <a:p>
            <a:r>
              <a:rPr lang="en-GB" dirty="0" smtClean="0"/>
              <a:t>State took over welfare (education and health) so families only have to do the 2 functions: socialisation of the child and stabilisation of the adult.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957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137" y="365126"/>
            <a:ext cx="6088063" cy="61029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60448"/>
            <a:ext cx="2537138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To look after the children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Meet family’s emotional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Socialisation of the child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Homemaker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859887" y="365126"/>
            <a:ext cx="3284113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To achieve success at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To bring home money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Provide financial stability for the family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Breadwinner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96837" y="5907020"/>
            <a:ext cx="8169224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/>
              <a:t>Natural roles formed because of biological differences.</a:t>
            </a:r>
          </a:p>
          <a:p>
            <a:r>
              <a:rPr lang="en-GB" sz="2400" dirty="0" smtClean="0"/>
              <a:t>Maternal instincts!!!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9297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 sa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</TotalTime>
  <Words>647</Words>
  <Application>Microsoft Office PowerPoint</Application>
  <PresentationFormat>On-screen Show (4:3)</PresentationFormat>
  <Paragraphs>117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Comic Sans MS</vt:lpstr>
      <vt:lpstr>Office Theme</vt:lpstr>
      <vt:lpstr>The evolving family</vt:lpstr>
      <vt:lpstr>Key Word Bingo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Why?</vt:lpstr>
      <vt:lpstr>PowerPoint Presentation</vt:lpstr>
      <vt:lpstr>PowerPoint Presentation</vt:lpstr>
      <vt:lpstr>Exam Question</vt:lpstr>
      <vt:lpstr>How to structure a question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evolving family</dc:title>
  <dc:creator>Danielle Ord</dc:creator>
  <cp:lastModifiedBy>Danielle Ord</cp:lastModifiedBy>
  <cp:revision>17</cp:revision>
  <dcterms:created xsi:type="dcterms:W3CDTF">2015-09-29T17:35:02Z</dcterms:created>
  <dcterms:modified xsi:type="dcterms:W3CDTF">2015-09-29T19:59:35Z</dcterms:modified>
</cp:coreProperties>
</file>