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19" autoAdjust="0"/>
  </p:normalViewPr>
  <p:slideViewPr>
    <p:cSldViewPr snapToGrid="0">
      <p:cViewPr varScale="1">
        <p:scale>
          <a:sx n="79" d="100"/>
          <a:sy n="79" d="100"/>
        </p:scale>
        <p:origin x="773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313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77B9-1BE0-4B37-B3D4-DE4E434FB36D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24F5-C84C-4751-AC6B-70003AE502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66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“Earn to Learn” the objective is to earn the most money by completing homework tasks. These are purchased from lists of differing difficulty (and reward) using Imaginary Cash (IC).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quick look at a game board [Gamified_learn2earn_culture.pptx] will demonstrate how this works: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The Board has 6 option lists with questions on each being worth, in this instance, 2, 4, 8,10, 20 and 30 marks.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Students purchase homework questions using the IC they have earned by successfully answering questions.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At the start of the game, when no student has earned any money, all of the 2-mark questions are free to purchase. Students can do as many of these questions as they like (or the teacher allows - you may want to put an initial limit on how many free questions can be answered) in order to build-up a store of IC.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IC is achieved through translating the marks students score for the questions they answer into IC. For example: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student starts by doing 3 free questions and scores 5 marks in total. They now have 5 IC to spend on their next round of homework.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the next round they decide to do one 8-mark and two 4-mark questions (spending all their 5 IC in the process), for which they receive 10 marks in total (or 10 IC to spend in the next round).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Students can answer any questions they like, in any order, as long as they have the money to pay for them, with a couple of qualifications: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You might want to ban students who hold IC from attempting 2-mark questions after the initial money-earning round.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Students must answer at least one question from every list on the Board.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Play continues until the teacher declares an end to the homework for a particular topic. If you want to award small prizes that’s entirely up to you, but these could include prizes for the student: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ends the homework session with the most IC.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answers the most questions.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scores the highest combined marks for </a:t>
            </a:r>
            <a:r>
              <a:rPr lang="en-GB" sz="1800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list</a:t>
            </a:r>
            <a:r>
              <a:rPr lang="en-GB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the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D24F5-C84C-4751-AC6B-70003AE502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2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FFA3A-AF7B-4892-9E0A-8E02ED983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76379-3BED-48E3-9788-BC37F5EE2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9FBD4-252C-4B4C-85DF-2939DA3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4B31E-86DF-456F-817D-32FC2062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BEE4-C9D5-4C8D-B96B-1118FB47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0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1837-4CDB-48B5-84D8-66697D74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BDA47-4750-407B-B167-185CE5C12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1089F-0ADE-4A87-AFE6-29767F63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54A65-FEA7-4C71-A6E8-0F8756C8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456C-E15E-442B-ACE7-2401AD6A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6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F9826-003B-4C36-91FA-0C3802893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5362E-E555-4CC9-8E3B-4768D6978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6CE3E-7404-444E-A4AC-5B19A6FE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5AD4-06B3-4493-B771-9A29256F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66A1-1C1E-49A5-A58F-36646C27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42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C13B-7697-4966-8EFC-F07BAA55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1023-CD1A-473E-88D5-783A0D37E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503D-C663-482D-9126-D4437440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1985-8604-4B16-AE9D-DA129D64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C04CB-83E9-48F2-BB57-39AB2F1F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CE59-8895-48EF-955B-A9B2D463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F4E7A-3C93-4E18-B535-3C6D78861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FA48E-32D7-480A-93A1-41ADA31A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A7237-7CE7-4E2D-BE49-B2C011624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8B596-1581-4E3C-915A-BAFE3159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C75F-725F-4F95-8CCD-DD72F48F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CA7F-9385-47A9-A8D7-56AA47B3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F5D2E-4F6C-432C-B617-8DC307A35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1F907-04C3-41F7-BA3D-D4EA4C53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80FC4-CAE0-4A6C-9C91-5CCE6B16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01B79-04C1-432E-A157-3D1CD2C3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8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CC34-9259-4947-AA6F-2117B420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7F2F-3CD9-4D6F-97DB-2367020E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0D02E-1255-4A14-A192-56D613439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AFCCF-C4C3-4618-A708-5FD526A1C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53D18-7AD4-4092-AD1D-B91DABCE0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28D6E-16FF-49DA-BBF0-47D540FAE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EA5DD-1442-4715-9833-AE654E64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45807-348E-4B83-A818-9AC85AF9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A55D-8490-44CD-826D-953EA856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43BDD-618B-41DC-8560-A1666C70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D954E-FD71-4AA6-8D6B-B3FD24DF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5C287-AD2D-4F13-B960-4F704746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0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AA7EF0-5746-4C3D-A2B0-EA2CD221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FC2C9-3723-42DA-9DE7-50AAC35B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037D-D820-47F5-B6A8-EAB8ECFA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0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748A-B66E-46F3-8E55-D4111BAC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F572F-F294-413C-B144-F2B2CCB0F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8BFF1-A263-41B8-A573-0001BA5DD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F6CEF-0A1F-4B0D-A0F2-E3327726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F7632-8F02-4AAF-81A8-86BE5E48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F0BE2-93E0-44F5-9B68-F199353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0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85D1-2293-419C-A10F-EEE0BA91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C1974-B111-495B-8DF1-56E6991B8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F7035-42E1-4F32-8BEF-72CF9BC2C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3AE7F-FF3D-4A43-82C1-D627FBAE7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56E90-9E72-4DED-820E-885FE385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638E-E29A-438A-A79B-6D13A5A8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9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5E22C-0215-4D3A-811F-79B62DD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FF36-8D0F-4E11-9CF2-9C2DDE85C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0C2B-20C2-4A4E-8E9D-7E9EEC086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6B66-11FB-4A16-BBF5-B1B656F129B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567-9D9C-4A2E-ABA8-7ECBC37B8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DB0B-5120-4EEB-B203-D937F3A98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6126-08FE-41B1-A7E7-2754B07A58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3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hortcutstv.com/blog" TargetMode="External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hyperlink" Target="https://www.shortcutstv.com/blo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59AB4A-1E4C-405F-9D92-2C62B28ED6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3333" r="3251" b="49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E25D9E-DE9C-433D-A692-7302A3766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992" y="-167919"/>
            <a:ext cx="5879592" cy="5971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F76038-4D09-471E-A01D-35EB5626BE88}"/>
              </a:ext>
            </a:extLst>
          </p:cNvPr>
          <p:cNvSpPr txBox="1"/>
          <p:nvPr/>
        </p:nvSpPr>
        <p:spPr>
          <a:xfrm rot="21281413">
            <a:off x="416855" y="646283"/>
            <a:ext cx="198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| Earn ↑2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B4A405-B858-41E3-AD15-4AFA8D21FA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259">
            <a:off x="2588836" y="983337"/>
            <a:ext cx="6521987" cy="647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D1D8D-25CC-42A4-B0FC-18AA2F6A2F1F}"/>
              </a:ext>
            </a:extLst>
          </p:cNvPr>
          <p:cNvSpPr txBox="1"/>
          <p:nvPr/>
        </p:nvSpPr>
        <p:spPr>
          <a:xfrm rot="222146">
            <a:off x="4967319" y="1731935"/>
            <a:ext cx="198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1 | Earn ↑4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EAC7E9-B8AA-41B0-A081-A3FB819B63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01" y="-111966"/>
            <a:ext cx="6794792" cy="5701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975E8D-50F9-474D-B287-BF24092D3E40}"/>
              </a:ext>
            </a:extLst>
          </p:cNvPr>
          <p:cNvSpPr txBox="1"/>
          <p:nvPr/>
        </p:nvSpPr>
        <p:spPr>
          <a:xfrm rot="21404581">
            <a:off x="8487385" y="672094"/>
            <a:ext cx="220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3 | Earn ↑8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1B8BF-0A77-4627-9C09-3D7AA2576FCE}"/>
              </a:ext>
            </a:extLst>
          </p:cNvPr>
          <p:cNvSpPr txBox="1"/>
          <p:nvPr/>
        </p:nvSpPr>
        <p:spPr>
          <a:xfrm rot="21285410">
            <a:off x="264664" y="1077790"/>
            <a:ext cx="32189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popular culture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‘agency of socialisation’.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‘master status’.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one example, briefly explain how an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individual’s identity may be shaped by their work.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example, briefly explain how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labelling can affect an individual’s sense of self.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the term ‘global culture’.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example, briefly explain how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leisure choices may shape identity.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AB6E0-F0F0-4F13-AC43-6939F993F490}"/>
              </a:ext>
            </a:extLst>
          </p:cNvPr>
          <p:cNvSpPr txBox="1"/>
          <p:nvPr/>
        </p:nvSpPr>
        <p:spPr>
          <a:xfrm rot="215867">
            <a:off x="4146549" y="2275708"/>
            <a:ext cx="362578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and explain two ways young people 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influenced by their peers.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characteristics of mass culture.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age may shape an individual’s experiences in society.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two characteristics of folk culture.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and explain two ways schools influence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age-related behaviour.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and explain two ways families influence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gender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-related behaviour.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BC5F2C-49D6-4DE7-943D-C33EFCB9025C}"/>
              </a:ext>
            </a:extLst>
          </p:cNvPr>
          <p:cNvSpPr txBox="1"/>
          <p:nvPr/>
        </p:nvSpPr>
        <p:spPr>
          <a:xfrm rot="21310173">
            <a:off x="8008862" y="1116690"/>
            <a:ext cx="38860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any two mechanisms of social control.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identity. Illustrate your answer with two examples.</a:t>
            </a:r>
          </a:p>
          <a:p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two</a:t>
            </a:r>
            <a:r>
              <a:rPr lang="en-GB" sz="12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ways in which education socialises children.</a:t>
            </a:r>
          </a:p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 and explain two ways families socialise male children.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Femininity. Illustrate your answer with two examples. </a:t>
            </a:r>
            <a:endParaRPr lang="en-GB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the concept of social class. Illustrate your answer with two examples.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882537-AE49-40DB-9AEB-E51BC76A3E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49"/>
          <a:stretch/>
        </p:blipFill>
        <p:spPr>
          <a:xfrm>
            <a:off x="3625912" y="-194118"/>
            <a:ext cx="3987897" cy="1668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419433-D957-40C7-9580-F82A7EFCE945}"/>
              </a:ext>
            </a:extLst>
          </p:cNvPr>
          <p:cNvSpPr txBox="1"/>
          <p:nvPr/>
        </p:nvSpPr>
        <p:spPr>
          <a:xfrm rot="21304841">
            <a:off x="4465910" y="324500"/>
            <a:ext cx="244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Earn to Learn</a:t>
            </a:r>
          </a:p>
        </p:txBody>
      </p:sp>
      <p:sp>
        <p:nvSpPr>
          <p:cNvPr id="10" name="Rectangle 9">
            <a:hlinkClick r:id="" action="ppaction://hlinkshowjump?jump=nextslide"/>
            <a:hlinkHover r:id="" action="ppaction://hlinkshowjump?jump=nextslide"/>
            <a:extLst>
              <a:ext uri="{FF2B5EF4-FFF2-40B4-BE49-F238E27FC236}">
                <a16:creationId xmlns:a16="http://schemas.microsoft.com/office/drawing/2014/main" id="{AC2C610F-474A-4252-99E9-844CC453DE4B}"/>
              </a:ext>
            </a:extLst>
          </p:cNvPr>
          <p:cNvSpPr/>
          <p:nvPr/>
        </p:nvSpPr>
        <p:spPr>
          <a:xfrm>
            <a:off x="11588620" y="0"/>
            <a:ext cx="610939" cy="6793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5B6217D6-36D1-4025-AB5B-1A0287FE0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52" y="5079408"/>
            <a:ext cx="1985687" cy="10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36582"/>
      </p:ext>
    </p:extLst>
  </p:cSld>
  <p:clrMapOvr>
    <a:masterClrMapping/>
  </p:clrMapOvr>
  <p:transition spd="slow" advClick="0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8AAD1-F95F-4DF2-A693-B44B7A9D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3333" r="3251" b="49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18D068-987F-43F1-89F8-0E8004CD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6" y="1529054"/>
            <a:ext cx="6403473" cy="5328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122A9C-8A27-4CC5-9EBD-C6672A6993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293" y="-378948"/>
            <a:ext cx="6091305" cy="7320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96999C-A244-4C9D-A55D-BC6752D7C4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808">
            <a:off x="6642125" y="-8485"/>
            <a:ext cx="6462349" cy="53587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47EAA-9894-4E2F-82FF-1D46EABEF3AB}"/>
              </a:ext>
            </a:extLst>
          </p:cNvPr>
          <p:cNvSpPr txBox="1"/>
          <p:nvPr/>
        </p:nvSpPr>
        <p:spPr>
          <a:xfrm rot="21405908">
            <a:off x="735756" y="394147"/>
            <a:ext cx="2093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4 | Earn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↑10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4ACBE-2E19-4020-834B-E2AFE0E7E886}"/>
              </a:ext>
            </a:extLst>
          </p:cNvPr>
          <p:cNvSpPr txBox="1"/>
          <p:nvPr/>
        </p:nvSpPr>
        <p:spPr>
          <a:xfrm rot="21369437">
            <a:off x="4798183" y="2199366"/>
            <a:ext cx="226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8 | Earn ↑20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C4AFB-5464-49EA-83B2-59282231FE41}"/>
              </a:ext>
            </a:extLst>
          </p:cNvPr>
          <p:cNvSpPr txBox="1"/>
          <p:nvPr/>
        </p:nvSpPr>
        <p:spPr>
          <a:xfrm rot="292096">
            <a:off x="9028853" y="629149"/>
            <a:ext cx="2042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Pay 15 | Earn ↑30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95391-E4C8-47FC-8F7A-E6D65E26FCF5}"/>
              </a:ext>
            </a:extLst>
          </p:cNvPr>
          <p:cNvSpPr txBox="1"/>
          <p:nvPr/>
        </p:nvSpPr>
        <p:spPr>
          <a:xfrm rot="21362265">
            <a:off x="284950" y="720161"/>
            <a:ext cx="352520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Define the concept of status and  illustrate with examples.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Outline and explain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ways in which individuals may be socialised into a social class identity.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nalyse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ways in which global culture affects the culture of people in the UK.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an individual’s social experiences may be shaped by disability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agencies of socialisation may socialise children into gender roles.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reasons why leisure choices may vary across different age groups.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nalyse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an individual’s sense of self may be affected by their sexuality.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Outline and explain </a:t>
            </a:r>
            <a:r>
              <a:rPr lang="en-GB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 </a:t>
            </a: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ways in which agencies of socialisation socialise individuals into a national identity. </a:t>
            </a:r>
            <a:endParaRPr lang="en-GB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A6FC6-DAB3-4D9A-8D78-43A227FD6439}"/>
              </a:ext>
            </a:extLst>
          </p:cNvPr>
          <p:cNvSpPr txBox="1"/>
          <p:nvPr/>
        </p:nvSpPr>
        <p:spPr>
          <a:xfrm rot="21297831">
            <a:off x="4529471" y="2563954"/>
            <a:ext cx="34868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how females are </a:t>
            </a: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socialised into traditional femininities.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the ways in which class may shape a person’s identity. </a:t>
            </a:r>
          </a:p>
          <a:p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Explain and briefly evaluate the importance of the family in the creation and reinforcement of ethnic identities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the importance of the family in the creation and reinforcement of gender identities.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Explain and briefly evaluate why males adopt a laddish culture.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6916F-9A31-4662-9CC8-D7545513622A}"/>
              </a:ext>
            </a:extLst>
          </p:cNvPr>
          <p:cNvSpPr txBox="1"/>
          <p:nvPr/>
        </p:nvSpPr>
        <p:spPr>
          <a:xfrm rot="301830">
            <a:off x="8185125" y="1030547"/>
            <a:ext cx="357026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Evaluate the view that globalisation is having a significant impact on social identity in the United Kingdom today.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 sociological explanations of the ways in which ethnicity may shape identity.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 the Marxist view of the role of the socialisation process.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Evaluate the Functionalist view of the role of the socialisation process.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Evaluate the view that our leisure and consumption choices are the most important factors in shaping our identity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" action="ppaction://hlinkshowjump?jump=previousslide"/>
            <a:hlinkHover r:id="" action="ppaction://hlinkshowjump?jump=previousslide"/>
            <a:extLst>
              <a:ext uri="{FF2B5EF4-FFF2-40B4-BE49-F238E27FC236}">
                <a16:creationId xmlns:a16="http://schemas.microsoft.com/office/drawing/2014/main" id="{EC3C98A3-9133-49EE-BEE8-6649333226CE}"/>
              </a:ext>
            </a:extLst>
          </p:cNvPr>
          <p:cNvSpPr/>
          <p:nvPr/>
        </p:nvSpPr>
        <p:spPr>
          <a:xfrm>
            <a:off x="-59267" y="-64660"/>
            <a:ext cx="49368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D0B5E-F616-494C-9188-942CAAB879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449"/>
          <a:stretch/>
        </p:blipFill>
        <p:spPr>
          <a:xfrm>
            <a:off x="3625912" y="-194118"/>
            <a:ext cx="3987897" cy="1668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384158-074F-4B1A-8841-032422EF0803}"/>
              </a:ext>
            </a:extLst>
          </p:cNvPr>
          <p:cNvSpPr txBox="1"/>
          <p:nvPr/>
        </p:nvSpPr>
        <p:spPr>
          <a:xfrm rot="21304841">
            <a:off x="4465910" y="324500"/>
            <a:ext cx="244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Earn to Learn</a:t>
            </a:r>
          </a:p>
        </p:txBody>
      </p:sp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B197207E-C0C1-4F26-A1C4-D75C602F4C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52" y="5079408"/>
            <a:ext cx="1985687" cy="107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05226"/>
      </p:ext>
    </p:extLst>
  </p:cSld>
  <p:clrMapOvr>
    <a:masterClrMapping/>
  </p:clrMapOvr>
  <p:transition spd="slow" advClick="0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943</Words>
  <Application>Microsoft Office PowerPoint</Application>
  <PresentationFormat>Widescreen</PresentationFormat>
  <Paragraphs>111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Symbol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livesey</dc:creator>
  <cp:lastModifiedBy>chris livesey</cp:lastModifiedBy>
  <cp:revision>62</cp:revision>
  <dcterms:created xsi:type="dcterms:W3CDTF">2020-09-22T08:27:16Z</dcterms:created>
  <dcterms:modified xsi:type="dcterms:W3CDTF">2020-09-28T10:25:37Z</dcterms:modified>
</cp:coreProperties>
</file>