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7" r:id="rId3"/>
    <p:sldId id="268" r:id="rId4"/>
    <p:sldId id="278" r:id="rId5"/>
    <p:sldId id="266" r:id="rId6"/>
    <p:sldId id="283" r:id="rId7"/>
    <p:sldId id="258" r:id="rId8"/>
    <p:sldId id="284" r:id="rId9"/>
    <p:sldId id="285" r:id="rId10"/>
    <p:sldId id="28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varScale="1">
        <p:scale>
          <a:sx n="83" d="100"/>
          <a:sy n="83" d="100"/>
        </p:scale>
        <p:origin x="658" y="67"/>
      </p:cViewPr>
      <p:guideLst>
        <p:guide orient="horz" pos="2160"/>
        <p:guide pos="3840"/>
      </p:guideLst>
    </p:cSldViewPr>
  </p:slideViewPr>
  <p:outlineViewPr>
    <p:cViewPr>
      <p:scale>
        <a:sx n="33" d="100"/>
        <a:sy n="33" d="100"/>
      </p:scale>
      <p:origin x="0" y="172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DBAADD-2C38-4D0D-8186-34D6B38BD7BC}" type="datetimeFigureOut">
              <a:rPr lang="en-GB" smtClean="0"/>
              <a:t>25/05/2020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7A297F-124C-4F62-BD89-8E98118C8F89}" type="slidenum">
              <a:rPr lang="en-GB" smtClean="0"/>
              <a:t>‹#›</a:t>
            </a:fld>
            <a:endParaRPr lang="en-GB"/>
          </a:p>
        </p:txBody>
      </p:sp>
    </p:spTree>
    <p:extLst>
      <p:ext uri="{BB962C8B-B14F-4D97-AF65-F5344CB8AC3E}">
        <p14:creationId xmlns:p14="http://schemas.microsoft.com/office/powerpoint/2010/main" val="3332766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7A297F-124C-4F62-BD89-8E98118C8F89}" type="slidenum">
              <a:rPr lang="en-GB" smtClean="0"/>
              <a:t>8</a:t>
            </a:fld>
            <a:endParaRPr lang="en-GB"/>
          </a:p>
        </p:txBody>
      </p:sp>
    </p:spTree>
    <p:extLst>
      <p:ext uri="{BB962C8B-B14F-4D97-AF65-F5344CB8AC3E}">
        <p14:creationId xmlns:p14="http://schemas.microsoft.com/office/powerpoint/2010/main" val="100211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7A297F-124C-4F62-BD89-8E98118C8F89}" type="slidenum">
              <a:rPr lang="en-GB" smtClean="0"/>
              <a:t>9</a:t>
            </a:fld>
            <a:endParaRPr lang="en-GB"/>
          </a:p>
        </p:txBody>
      </p:sp>
    </p:spTree>
    <p:extLst>
      <p:ext uri="{BB962C8B-B14F-4D97-AF65-F5344CB8AC3E}">
        <p14:creationId xmlns:p14="http://schemas.microsoft.com/office/powerpoint/2010/main" val="2429322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DC20062-8E17-49A7-AEC2-E8224E4C0702}"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84812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C20062-8E17-49A7-AEC2-E8224E4C0702}"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155426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C20062-8E17-49A7-AEC2-E8224E4C0702}"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2597952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C20062-8E17-49A7-AEC2-E8224E4C0702}"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884258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C20062-8E17-49A7-AEC2-E8224E4C0702}" type="datetimeFigureOut">
              <a:rPr lang="en-GB" smtClean="0"/>
              <a:t>25/05/2020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3089350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DC20062-8E17-49A7-AEC2-E8224E4C0702}" type="datetimeFigureOut">
              <a:rPr lang="en-GB" smtClean="0"/>
              <a:t>25/05/2020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291220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DC20062-8E17-49A7-AEC2-E8224E4C0702}" type="datetimeFigureOut">
              <a:rPr lang="en-GB" smtClean="0"/>
              <a:t>25/05/2020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3826741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DC20062-8E17-49A7-AEC2-E8224E4C0702}" type="datetimeFigureOut">
              <a:rPr lang="en-GB" smtClean="0"/>
              <a:t>25/05/2020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3867353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20062-8E17-49A7-AEC2-E8224E4C0702}" type="datetimeFigureOut">
              <a:rPr lang="en-GB" smtClean="0"/>
              <a:t>25/05/2020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324544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C20062-8E17-49A7-AEC2-E8224E4C0702}" type="datetimeFigureOut">
              <a:rPr lang="en-GB" smtClean="0"/>
              <a:t>25/05/2020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453628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C20062-8E17-49A7-AEC2-E8224E4C0702}" type="datetimeFigureOut">
              <a:rPr lang="en-GB" smtClean="0"/>
              <a:t>25/05/2020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2260754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20062-8E17-49A7-AEC2-E8224E4C0702}" type="datetimeFigureOut">
              <a:rPr lang="en-GB" smtClean="0"/>
              <a:t>25/05/2020</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5BFB6-E928-4A17-9003-12E9EA7561A3}" type="slidenum">
              <a:rPr lang="en-GB" smtClean="0"/>
              <a:t>‹#›</a:t>
            </a:fld>
            <a:endParaRPr lang="en-GB"/>
          </a:p>
        </p:txBody>
      </p:sp>
    </p:spTree>
    <p:extLst>
      <p:ext uri="{BB962C8B-B14F-4D97-AF65-F5344CB8AC3E}">
        <p14:creationId xmlns:p14="http://schemas.microsoft.com/office/powerpoint/2010/main" val="523667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uk/url?sa=i&amp;rct=j&amp;q=&amp;esrc=s&amp;source=images&amp;cd=&amp;cad=rja&amp;uact=8&amp;ved=0ahUKEwiXqd2UmabRAhWBoRQKHQQwBkMQjRwIBw&amp;url=http://www.telegraph.co.uk/education/educationopinion/12188400/Should-we-get-rid-of-school-uniform.html&amp;bvm=bv.142059868,d.ZGg&amp;psig=AFQjCNGUoHzJlMVLi8d-88XsqtJvPBZgIg&amp;ust=1483540480027197"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google.co.uk/url?sa=i&amp;rct=j&amp;q=&amp;esrc=s&amp;source=images&amp;cd=&amp;cad=rja&amp;uact=8&amp;ved=0ahUKEwif08G-mabRAhVDnRQKHUglDwQQjRwIBw&amp;url=http://www.kowessex.co.uk/menu/learning/year9.php&amp;psig=AFQjCNGdrwBF-VOFDLpVWwdj-ABneSquFg&amp;ust=1483540554772128"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hyperlink" Target="http://www.newschoolsnetwork.org/sites/default/files/files/pdf/Differences%20across%20school%20types.pdf" TargetMode="External"/><Relationship Id="rId2" Type="http://schemas.openxmlformats.org/officeDocument/2006/relationships/hyperlink" Target="http://www.google.co.uk/url?sa=i&amp;rct=j&amp;q=&amp;esrc=s&amp;source=images&amp;cd=&amp;cad=rja&amp;uact=8&amp;ved=0ahUKEwiXqd2UmabRAhWBoRQKHQQwBkMQjRwIBw&amp;url=http://www.telegraph.co.uk/education/educationopinion/12188400/Should-we-get-rid-of-school-uniform.html&amp;bvm=bv.142059868,d.ZGg&amp;psig=AFQjCNGUoHzJlMVLi8d-88XsqtJvPBZgIg&amp;ust=1483540480027197" TargetMode="External"/><Relationship Id="rId1" Type="http://schemas.openxmlformats.org/officeDocument/2006/relationships/slideLayout" Target="../slideLayouts/slideLayout1.xml"/><Relationship Id="rId6" Type="http://schemas.openxmlformats.org/officeDocument/2006/relationships/hyperlink" Target="https://www.gov.uk/types-of-school/overview" TargetMode="External"/><Relationship Id="rId5" Type="http://schemas.openxmlformats.org/officeDocument/2006/relationships/image" Target="../media/image3.jpeg"/><Relationship Id="rId4" Type="http://schemas.openxmlformats.org/officeDocument/2006/relationships/hyperlink" Target="http://www.google.co.uk/url?sa=i&amp;rct=j&amp;q=&amp;esrc=s&amp;source=images&amp;cd=&amp;cad=rja&amp;uact=8&amp;ved=0ahUKEwif08G-mabRAhVDnRQKHUglDwQQjRwIBw&amp;url=http://www.kowessex.co.uk/menu/learning/year9.php&amp;psig=AFQjCNGdrwBF-VOFDLpVWwdj-ABneSquFg&amp;ust=148354055477212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620688"/>
          </a:xfrm>
        </p:spPr>
        <p:txBody>
          <a:bodyPr>
            <a:normAutofit/>
          </a:bodyPr>
          <a:lstStyle/>
          <a:p>
            <a:r>
              <a:rPr lang="en-GB" sz="2400" dirty="0"/>
              <a:t>How has the UK education system changed? </a:t>
            </a:r>
          </a:p>
        </p:txBody>
      </p:sp>
      <p:sp>
        <p:nvSpPr>
          <p:cNvPr id="4" name="AutoShape 4" descr="Image result for posh school uniform">
            <a:hlinkClick r:id="rId2"/>
          </p:cNvPr>
          <p:cNvSpPr>
            <a:spLocks noChangeAspect="1" noChangeArrowheads="1"/>
          </p:cNvSpPr>
          <p:nvPr/>
        </p:nvSpPr>
        <p:spPr bwMode="auto">
          <a:xfrm>
            <a:off x="1679575" y="-1363663"/>
            <a:ext cx="4552950" cy="28479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6" descr="Image result for posh school uniform">
            <a:hlinkClick r:id="rId2"/>
          </p:cNvPr>
          <p:cNvSpPr>
            <a:spLocks noChangeAspect="1" noChangeArrowheads="1"/>
          </p:cNvSpPr>
          <p:nvPr/>
        </p:nvSpPr>
        <p:spPr bwMode="auto">
          <a:xfrm>
            <a:off x="1831975" y="-1211263"/>
            <a:ext cx="4552950" cy="28479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8" descr="Image result for posh school uniform">
            <a:hlinkClick r:id="rId2"/>
          </p:cNvPr>
          <p:cNvSpPr>
            <a:spLocks noChangeAspect="1" noChangeArrowheads="1"/>
          </p:cNvSpPr>
          <p:nvPr/>
        </p:nvSpPr>
        <p:spPr bwMode="auto">
          <a:xfrm>
            <a:off x="1984375" y="-1058863"/>
            <a:ext cx="4552950" cy="28479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10" descr="http://i.telegraph.co.uk/multimedia/archive/01928/harrow_1928320b.jpg"/>
          <p:cNvSpPr>
            <a:spLocks noChangeAspect="1" noChangeArrowheads="1"/>
          </p:cNvSpPr>
          <p:nvPr/>
        </p:nvSpPr>
        <p:spPr bwMode="auto">
          <a:xfrm>
            <a:off x="1587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7500" y="554159"/>
            <a:ext cx="5905500" cy="3695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1946" t="19153" r="9727" b="26008"/>
          <a:stretch/>
        </p:blipFill>
        <p:spPr bwMode="auto">
          <a:xfrm>
            <a:off x="4409272" y="3068960"/>
            <a:ext cx="6167457" cy="32385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7" name="Picture 13" descr="Image result for kings of wessex academy">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92300" y="4049976"/>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372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
            <a:ext cx="9144000" cy="1846659"/>
          </a:xfrm>
          <a:prstGeom prst="rect">
            <a:avLst/>
          </a:prstGeom>
          <a:noFill/>
        </p:spPr>
        <p:txBody>
          <a:bodyPr wrap="square" rtlCol="0">
            <a:spAutoFit/>
          </a:bodyPr>
          <a:lstStyle/>
          <a:p>
            <a:r>
              <a:rPr lang="en-GB" sz="2400" b="1" dirty="0"/>
              <a:t>Exam questions to answer:</a:t>
            </a:r>
          </a:p>
          <a:p>
            <a:endParaRPr lang="en-GB" dirty="0"/>
          </a:p>
          <a:p>
            <a:pPr marL="342900" indent="-342900">
              <a:buFont typeface="+mj-lt"/>
              <a:buAutoNum type="arabicPeriod"/>
            </a:pPr>
            <a:r>
              <a:rPr lang="en-GB" dirty="0"/>
              <a:t>In what ways does a child’s ethnicity influence his or her educational attainment?  10 marks</a:t>
            </a:r>
          </a:p>
          <a:p>
            <a:pPr marL="342900" indent="-342900">
              <a:buFont typeface="+mj-lt"/>
              <a:buAutoNum type="arabicPeriod"/>
            </a:pPr>
            <a:r>
              <a:rPr lang="en-GB" dirty="0"/>
              <a:t>To what extent are boys now under achieving in education compared to girls? 20 marks</a:t>
            </a:r>
          </a:p>
          <a:p>
            <a:pPr marL="342900" indent="-342900">
              <a:buFont typeface="+mj-lt"/>
              <a:buAutoNum type="arabicPeriod"/>
            </a:pPr>
            <a:r>
              <a:rPr lang="en-GB" dirty="0"/>
              <a:t>Assess the extent to which policies of </a:t>
            </a:r>
            <a:r>
              <a:rPr lang="en-GB" dirty="0" err="1"/>
              <a:t>marketisation</a:t>
            </a:r>
            <a:r>
              <a:rPr lang="en-GB" dirty="0"/>
              <a:t> of education have helped to improve educational opportunities for all children.  40 marks</a:t>
            </a:r>
          </a:p>
        </p:txBody>
      </p:sp>
    </p:spTree>
    <p:extLst>
      <p:ext uri="{BB962C8B-B14F-4D97-AF65-F5344CB8AC3E}">
        <p14:creationId xmlns:p14="http://schemas.microsoft.com/office/powerpoint/2010/main" val="4252212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620688"/>
          </a:xfrm>
        </p:spPr>
        <p:txBody>
          <a:bodyPr>
            <a:normAutofit/>
          </a:bodyPr>
          <a:lstStyle/>
          <a:p>
            <a:r>
              <a:rPr lang="en-GB" sz="2400" dirty="0"/>
              <a:t>Types of school in the UK </a:t>
            </a:r>
          </a:p>
        </p:txBody>
      </p:sp>
      <p:sp>
        <p:nvSpPr>
          <p:cNvPr id="4" name="AutoShape 4" descr="Image result for posh school uniform">
            <a:hlinkClick r:id="rId2"/>
          </p:cNvPr>
          <p:cNvSpPr>
            <a:spLocks noChangeAspect="1" noChangeArrowheads="1"/>
          </p:cNvSpPr>
          <p:nvPr/>
        </p:nvSpPr>
        <p:spPr bwMode="auto">
          <a:xfrm>
            <a:off x="1679575" y="-1363663"/>
            <a:ext cx="4552950" cy="28479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10" descr="http://i.telegraph.co.uk/multimedia/archive/01928/harrow_1928320b.jpg"/>
          <p:cNvSpPr>
            <a:spLocks noChangeAspect="1" noChangeArrowheads="1"/>
          </p:cNvSpPr>
          <p:nvPr/>
        </p:nvSpPr>
        <p:spPr bwMode="auto">
          <a:xfrm>
            <a:off x="1587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20670" y="15875"/>
            <a:ext cx="2346473" cy="1468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7" name="Picture 13" descr="Image result for kings of wessex academy">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7498" y="1"/>
            <a:ext cx="1979084" cy="148431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486583" y="742157"/>
            <a:ext cx="4834087" cy="646331"/>
          </a:xfrm>
          <a:prstGeom prst="rect">
            <a:avLst/>
          </a:prstGeom>
          <a:noFill/>
        </p:spPr>
        <p:txBody>
          <a:bodyPr wrap="square" rtlCol="0">
            <a:spAutoFit/>
          </a:bodyPr>
          <a:lstStyle/>
          <a:p>
            <a:pPr algn="ctr"/>
            <a:r>
              <a:rPr lang="en-GB" dirty="0"/>
              <a:t>Produce a short presentation about one of the types of school </a:t>
            </a:r>
          </a:p>
        </p:txBody>
      </p:sp>
      <p:sp>
        <p:nvSpPr>
          <p:cNvPr id="8" name="TextBox 7"/>
          <p:cNvSpPr txBox="1"/>
          <p:nvPr/>
        </p:nvSpPr>
        <p:spPr>
          <a:xfrm>
            <a:off x="1524000" y="1844824"/>
            <a:ext cx="9143142" cy="3416320"/>
          </a:xfrm>
          <a:prstGeom prst="rect">
            <a:avLst/>
          </a:prstGeom>
          <a:noFill/>
        </p:spPr>
        <p:txBody>
          <a:bodyPr wrap="square" rtlCol="0">
            <a:spAutoFit/>
          </a:bodyPr>
          <a:lstStyle/>
          <a:p>
            <a:r>
              <a:rPr lang="en-GB" dirty="0"/>
              <a:t>Types of school:</a:t>
            </a:r>
          </a:p>
          <a:p>
            <a:pPr marL="342900" indent="-342900">
              <a:buAutoNum type="arabicPeriod"/>
            </a:pPr>
            <a:r>
              <a:rPr lang="en-GB" dirty="0"/>
              <a:t>Community schools </a:t>
            </a:r>
          </a:p>
          <a:p>
            <a:pPr marL="342900" indent="-342900">
              <a:buAutoNum type="arabicPeriod"/>
            </a:pPr>
            <a:r>
              <a:rPr lang="en-GB" dirty="0"/>
              <a:t>Foundation schools</a:t>
            </a:r>
          </a:p>
          <a:p>
            <a:pPr marL="342900" indent="-342900">
              <a:buAutoNum type="arabicPeriod"/>
            </a:pPr>
            <a:r>
              <a:rPr lang="en-GB" dirty="0"/>
              <a:t>Academies (Traditional / OLD)</a:t>
            </a:r>
          </a:p>
          <a:p>
            <a:pPr marL="342900" indent="-342900">
              <a:buAutoNum type="arabicPeriod"/>
            </a:pPr>
            <a:r>
              <a:rPr lang="en-GB" dirty="0"/>
              <a:t>Academies (NEW)</a:t>
            </a:r>
          </a:p>
          <a:p>
            <a:r>
              <a:rPr lang="en-GB" dirty="0"/>
              <a:t>5.   Faith Schools</a:t>
            </a:r>
          </a:p>
          <a:p>
            <a:r>
              <a:rPr lang="en-GB" dirty="0"/>
              <a:t>6.   Free Schools</a:t>
            </a:r>
          </a:p>
          <a:p>
            <a:r>
              <a:rPr lang="en-GB" dirty="0"/>
              <a:t>7.   City technology colleges</a:t>
            </a:r>
          </a:p>
          <a:p>
            <a:r>
              <a:rPr lang="en-GB" dirty="0"/>
              <a:t>8.   State boarding schools</a:t>
            </a:r>
          </a:p>
          <a:p>
            <a:r>
              <a:rPr lang="en-GB" dirty="0"/>
              <a:t>9. Private (/independent/public) schools</a:t>
            </a:r>
          </a:p>
          <a:p>
            <a:r>
              <a:rPr lang="en-GB" dirty="0"/>
              <a:t>10 . Special schools</a:t>
            </a:r>
          </a:p>
          <a:p>
            <a:r>
              <a:rPr lang="en-GB" dirty="0"/>
              <a:t>11. Grammar Schools</a:t>
            </a:r>
          </a:p>
        </p:txBody>
      </p:sp>
      <p:sp>
        <p:nvSpPr>
          <p:cNvPr id="9" name="TextBox 8"/>
          <p:cNvSpPr txBox="1"/>
          <p:nvPr/>
        </p:nvSpPr>
        <p:spPr>
          <a:xfrm>
            <a:off x="1507498" y="5445224"/>
            <a:ext cx="9159644" cy="923330"/>
          </a:xfrm>
          <a:prstGeom prst="rect">
            <a:avLst/>
          </a:prstGeom>
          <a:noFill/>
        </p:spPr>
        <p:txBody>
          <a:bodyPr wrap="square" rtlCol="0">
            <a:spAutoFit/>
          </a:bodyPr>
          <a:lstStyle/>
          <a:p>
            <a:r>
              <a:rPr lang="en-GB" dirty="0">
                <a:hlinkClick r:id="rId6"/>
              </a:rPr>
              <a:t>https://www.gov.uk/types-of-school/overview</a:t>
            </a:r>
            <a:endParaRPr lang="en-GB" dirty="0"/>
          </a:p>
          <a:p>
            <a:r>
              <a:rPr lang="en-GB" dirty="0">
                <a:hlinkClick r:id="rId7"/>
              </a:rPr>
              <a:t>http://www.newschoolsnetwork.org/sites/default/files/files/pdf/Differences%20across%20school%20types.pdf</a:t>
            </a:r>
            <a:r>
              <a:rPr lang="en-GB" dirty="0"/>
              <a:t> </a:t>
            </a:r>
          </a:p>
        </p:txBody>
      </p:sp>
      <p:sp>
        <p:nvSpPr>
          <p:cNvPr id="10" name="TextBox 9"/>
          <p:cNvSpPr txBox="1"/>
          <p:nvPr/>
        </p:nvSpPr>
        <p:spPr>
          <a:xfrm>
            <a:off x="6816080" y="2060848"/>
            <a:ext cx="3168352" cy="2862322"/>
          </a:xfrm>
          <a:prstGeom prst="rect">
            <a:avLst/>
          </a:prstGeom>
          <a:solidFill>
            <a:schemeClr val="bg2"/>
          </a:solidFill>
        </p:spPr>
        <p:txBody>
          <a:bodyPr wrap="square" rtlCol="0">
            <a:spAutoFit/>
          </a:bodyPr>
          <a:lstStyle/>
          <a:p>
            <a:r>
              <a:rPr lang="en-GB" dirty="0"/>
              <a:t>For each try to find out:</a:t>
            </a:r>
          </a:p>
          <a:p>
            <a:endParaRPr lang="en-GB" dirty="0"/>
          </a:p>
          <a:p>
            <a:r>
              <a:rPr lang="en-GB" b="1" dirty="0"/>
              <a:t>— </a:t>
            </a:r>
            <a:r>
              <a:rPr lang="en-GB" dirty="0"/>
              <a:t>The curriculum; </a:t>
            </a:r>
          </a:p>
          <a:p>
            <a:r>
              <a:rPr lang="en-GB" b="1" dirty="0"/>
              <a:t>— </a:t>
            </a:r>
            <a:r>
              <a:rPr lang="en-GB" dirty="0"/>
              <a:t>The students (admissions)</a:t>
            </a:r>
          </a:p>
          <a:p>
            <a:r>
              <a:rPr lang="en-GB" b="1" dirty="0"/>
              <a:t>— </a:t>
            </a:r>
            <a:r>
              <a:rPr lang="en-GB" dirty="0"/>
              <a:t>How they are paid for</a:t>
            </a:r>
          </a:p>
          <a:p>
            <a:r>
              <a:rPr lang="en-GB" b="1" dirty="0"/>
              <a:t>— </a:t>
            </a:r>
            <a:r>
              <a:rPr lang="en-GB" dirty="0"/>
              <a:t>Governance</a:t>
            </a:r>
            <a:endParaRPr lang="en-GB" b="1" dirty="0"/>
          </a:p>
          <a:p>
            <a:r>
              <a:rPr lang="en-GB" b="1" dirty="0"/>
              <a:t>— </a:t>
            </a:r>
            <a:r>
              <a:rPr lang="en-GB" dirty="0"/>
              <a:t>Accountability</a:t>
            </a:r>
          </a:p>
          <a:p>
            <a:r>
              <a:rPr lang="en-GB" b="1" dirty="0"/>
              <a:t>— </a:t>
            </a:r>
            <a:r>
              <a:rPr lang="en-GB" dirty="0"/>
              <a:t>An example of this type of school</a:t>
            </a:r>
          </a:p>
          <a:p>
            <a:endParaRPr lang="en-GB" dirty="0"/>
          </a:p>
        </p:txBody>
      </p:sp>
    </p:spTree>
    <p:extLst>
      <p:ext uri="{BB962C8B-B14F-4D97-AF65-F5344CB8AC3E}">
        <p14:creationId xmlns:p14="http://schemas.microsoft.com/office/powerpoint/2010/main" val="3143425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54862956"/>
              </p:ext>
            </p:extLst>
          </p:nvPr>
        </p:nvGraphicFramePr>
        <p:xfrm>
          <a:off x="1508356" y="15875"/>
          <a:ext cx="9159644" cy="6842127"/>
        </p:xfrm>
        <a:graphic>
          <a:graphicData uri="http://schemas.openxmlformats.org/drawingml/2006/table">
            <a:tbl>
              <a:tblPr firstRow="1" bandRow="1">
                <a:tableStyleId>{5940675A-B579-460E-94D1-54222C63F5DA}</a:tableStyleId>
              </a:tblPr>
              <a:tblGrid>
                <a:gridCol w="4579822">
                  <a:extLst>
                    <a:ext uri="{9D8B030D-6E8A-4147-A177-3AD203B41FA5}">
                      <a16:colId xmlns:a16="http://schemas.microsoft.com/office/drawing/2014/main" val="20000"/>
                    </a:ext>
                  </a:extLst>
                </a:gridCol>
                <a:gridCol w="4579822">
                  <a:extLst>
                    <a:ext uri="{9D8B030D-6E8A-4147-A177-3AD203B41FA5}">
                      <a16:colId xmlns:a16="http://schemas.microsoft.com/office/drawing/2014/main" val="20001"/>
                    </a:ext>
                  </a:extLst>
                </a:gridCol>
              </a:tblGrid>
              <a:tr h="2280709">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0"/>
                  </a:ext>
                </a:extLst>
              </a:tr>
              <a:tr h="2280709">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1"/>
                  </a:ext>
                </a:extLst>
              </a:tr>
              <a:tr h="2280709">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2"/>
                  </a:ext>
                </a:extLst>
              </a:tr>
            </a:tbl>
          </a:graphicData>
        </a:graphic>
      </p:graphicFrame>
      <p:sp>
        <p:nvSpPr>
          <p:cNvPr id="7" name="AutoShape 10" descr="http://i.telegraph.co.uk/multimedia/archive/01928/harrow_1928320b.jpg"/>
          <p:cNvSpPr>
            <a:spLocks noChangeAspect="1" noChangeArrowheads="1"/>
          </p:cNvSpPr>
          <p:nvPr/>
        </p:nvSpPr>
        <p:spPr bwMode="auto">
          <a:xfrm>
            <a:off x="1587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extBox 5"/>
          <p:cNvSpPr txBox="1"/>
          <p:nvPr/>
        </p:nvSpPr>
        <p:spPr>
          <a:xfrm>
            <a:off x="1587500" y="15875"/>
            <a:ext cx="3428380" cy="369332"/>
          </a:xfrm>
          <a:prstGeom prst="rect">
            <a:avLst/>
          </a:prstGeom>
          <a:noFill/>
        </p:spPr>
        <p:txBody>
          <a:bodyPr wrap="square" rtlCol="0">
            <a:spAutoFit/>
          </a:bodyPr>
          <a:lstStyle/>
          <a:p>
            <a:r>
              <a:rPr lang="en-GB" dirty="0"/>
              <a:t>Community Schools</a:t>
            </a:r>
          </a:p>
        </p:txBody>
      </p:sp>
      <p:sp>
        <p:nvSpPr>
          <p:cNvPr id="13" name="TextBox 12"/>
          <p:cNvSpPr txBox="1"/>
          <p:nvPr/>
        </p:nvSpPr>
        <p:spPr>
          <a:xfrm>
            <a:off x="1587500" y="2348371"/>
            <a:ext cx="2348260" cy="369332"/>
          </a:xfrm>
          <a:prstGeom prst="rect">
            <a:avLst/>
          </a:prstGeom>
          <a:noFill/>
        </p:spPr>
        <p:txBody>
          <a:bodyPr wrap="square" rtlCol="0">
            <a:spAutoFit/>
          </a:bodyPr>
          <a:lstStyle/>
          <a:p>
            <a:r>
              <a:rPr lang="en-GB" dirty="0"/>
              <a:t>Private schools</a:t>
            </a:r>
          </a:p>
        </p:txBody>
      </p:sp>
      <p:sp>
        <p:nvSpPr>
          <p:cNvPr id="14" name="TextBox 13"/>
          <p:cNvSpPr txBox="1"/>
          <p:nvPr/>
        </p:nvSpPr>
        <p:spPr>
          <a:xfrm>
            <a:off x="1587500" y="4653136"/>
            <a:ext cx="2348260" cy="369332"/>
          </a:xfrm>
          <a:prstGeom prst="rect">
            <a:avLst/>
          </a:prstGeom>
          <a:noFill/>
        </p:spPr>
        <p:txBody>
          <a:bodyPr wrap="square" rtlCol="0">
            <a:spAutoFit/>
          </a:bodyPr>
          <a:lstStyle/>
          <a:p>
            <a:r>
              <a:rPr lang="en-GB" dirty="0"/>
              <a:t>Academies (OLD)</a:t>
            </a:r>
          </a:p>
        </p:txBody>
      </p:sp>
      <p:sp>
        <p:nvSpPr>
          <p:cNvPr id="16" name="TextBox 15"/>
          <p:cNvSpPr txBox="1"/>
          <p:nvPr/>
        </p:nvSpPr>
        <p:spPr>
          <a:xfrm>
            <a:off x="8306686" y="37288"/>
            <a:ext cx="2348260" cy="369332"/>
          </a:xfrm>
          <a:prstGeom prst="rect">
            <a:avLst/>
          </a:prstGeom>
          <a:noFill/>
        </p:spPr>
        <p:txBody>
          <a:bodyPr wrap="square" rtlCol="0">
            <a:spAutoFit/>
          </a:bodyPr>
          <a:lstStyle/>
          <a:p>
            <a:r>
              <a:rPr lang="en-GB" dirty="0"/>
              <a:t>Faith Schools</a:t>
            </a:r>
          </a:p>
        </p:txBody>
      </p:sp>
      <p:sp>
        <p:nvSpPr>
          <p:cNvPr id="17" name="TextBox 16"/>
          <p:cNvSpPr txBox="1"/>
          <p:nvPr/>
        </p:nvSpPr>
        <p:spPr>
          <a:xfrm>
            <a:off x="8290164" y="2395003"/>
            <a:ext cx="2348260" cy="369332"/>
          </a:xfrm>
          <a:prstGeom prst="rect">
            <a:avLst/>
          </a:prstGeom>
          <a:noFill/>
        </p:spPr>
        <p:txBody>
          <a:bodyPr wrap="square" rtlCol="0">
            <a:spAutoFit/>
          </a:bodyPr>
          <a:lstStyle/>
          <a:p>
            <a:r>
              <a:rPr lang="en-GB" dirty="0"/>
              <a:t>Free Schools</a:t>
            </a:r>
          </a:p>
        </p:txBody>
      </p:sp>
      <p:sp>
        <p:nvSpPr>
          <p:cNvPr id="18" name="TextBox 17"/>
          <p:cNvSpPr txBox="1"/>
          <p:nvPr/>
        </p:nvSpPr>
        <p:spPr>
          <a:xfrm>
            <a:off x="7998562" y="4653136"/>
            <a:ext cx="2652916" cy="369332"/>
          </a:xfrm>
          <a:prstGeom prst="rect">
            <a:avLst/>
          </a:prstGeom>
          <a:noFill/>
        </p:spPr>
        <p:txBody>
          <a:bodyPr wrap="square" rtlCol="0">
            <a:spAutoFit/>
          </a:bodyPr>
          <a:lstStyle/>
          <a:p>
            <a:r>
              <a:rPr lang="en-GB" dirty="0"/>
              <a:t>City Technology Colleges</a:t>
            </a:r>
          </a:p>
        </p:txBody>
      </p:sp>
    </p:spTree>
    <p:extLst>
      <p:ext uri="{BB962C8B-B14F-4D97-AF65-F5344CB8AC3E}">
        <p14:creationId xmlns:p14="http://schemas.microsoft.com/office/powerpoint/2010/main" val="1192316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2102343264"/>
              </p:ext>
            </p:extLst>
          </p:nvPr>
        </p:nvGraphicFramePr>
        <p:xfrm>
          <a:off x="1508356" y="15875"/>
          <a:ext cx="9159644" cy="6842127"/>
        </p:xfrm>
        <a:graphic>
          <a:graphicData uri="http://schemas.openxmlformats.org/drawingml/2006/table">
            <a:tbl>
              <a:tblPr firstRow="1" bandRow="1">
                <a:tableStyleId>{5940675A-B579-460E-94D1-54222C63F5DA}</a:tableStyleId>
              </a:tblPr>
              <a:tblGrid>
                <a:gridCol w="4579822">
                  <a:extLst>
                    <a:ext uri="{9D8B030D-6E8A-4147-A177-3AD203B41FA5}">
                      <a16:colId xmlns:a16="http://schemas.microsoft.com/office/drawing/2014/main" val="20000"/>
                    </a:ext>
                  </a:extLst>
                </a:gridCol>
                <a:gridCol w="4579822">
                  <a:extLst>
                    <a:ext uri="{9D8B030D-6E8A-4147-A177-3AD203B41FA5}">
                      <a16:colId xmlns:a16="http://schemas.microsoft.com/office/drawing/2014/main" val="20001"/>
                    </a:ext>
                  </a:extLst>
                </a:gridCol>
              </a:tblGrid>
              <a:tr h="2280709">
                <a:tc>
                  <a:txBody>
                    <a:bodyPr/>
                    <a:lstStyle/>
                    <a:p>
                      <a:r>
                        <a:rPr lang="en-GB" dirty="0"/>
                        <a:t>Foundation schools</a:t>
                      </a:r>
                    </a:p>
                  </a:txBody>
                  <a:tcPr/>
                </a:tc>
                <a:tc>
                  <a:txBody>
                    <a:bodyPr/>
                    <a:lstStyle/>
                    <a:p>
                      <a:endParaRPr lang="en-GB" dirty="0"/>
                    </a:p>
                  </a:txBody>
                  <a:tcPr/>
                </a:tc>
                <a:extLst>
                  <a:ext uri="{0D108BD9-81ED-4DB2-BD59-A6C34878D82A}">
                    <a16:rowId xmlns:a16="http://schemas.microsoft.com/office/drawing/2014/main" val="10000"/>
                  </a:ext>
                </a:extLst>
              </a:tr>
              <a:tr h="2280709">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1"/>
                  </a:ext>
                </a:extLst>
              </a:tr>
              <a:tr h="2280709">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2"/>
                  </a:ext>
                </a:extLst>
              </a:tr>
            </a:tbl>
          </a:graphicData>
        </a:graphic>
      </p:graphicFrame>
      <p:sp>
        <p:nvSpPr>
          <p:cNvPr id="15" name="TextBox 14"/>
          <p:cNvSpPr txBox="1"/>
          <p:nvPr/>
        </p:nvSpPr>
        <p:spPr>
          <a:xfrm>
            <a:off x="6168008" y="54980"/>
            <a:ext cx="2348260" cy="369332"/>
          </a:xfrm>
          <a:prstGeom prst="rect">
            <a:avLst/>
          </a:prstGeom>
          <a:noFill/>
        </p:spPr>
        <p:txBody>
          <a:bodyPr wrap="square" rtlCol="0">
            <a:spAutoFit/>
          </a:bodyPr>
          <a:lstStyle/>
          <a:p>
            <a:r>
              <a:rPr lang="en-GB" dirty="0"/>
              <a:t>Academies (NEW)</a:t>
            </a:r>
          </a:p>
        </p:txBody>
      </p:sp>
      <p:sp>
        <p:nvSpPr>
          <p:cNvPr id="19" name="TextBox 18"/>
          <p:cNvSpPr txBox="1"/>
          <p:nvPr/>
        </p:nvSpPr>
        <p:spPr>
          <a:xfrm>
            <a:off x="1542256" y="2348880"/>
            <a:ext cx="2348260" cy="369332"/>
          </a:xfrm>
          <a:prstGeom prst="rect">
            <a:avLst/>
          </a:prstGeom>
          <a:noFill/>
        </p:spPr>
        <p:txBody>
          <a:bodyPr wrap="square" rtlCol="0">
            <a:spAutoFit/>
          </a:bodyPr>
          <a:lstStyle/>
          <a:p>
            <a:r>
              <a:rPr lang="en-GB" dirty="0"/>
              <a:t>State Boarding Schools</a:t>
            </a:r>
          </a:p>
        </p:txBody>
      </p:sp>
      <p:sp>
        <p:nvSpPr>
          <p:cNvPr id="20" name="TextBox 19"/>
          <p:cNvSpPr txBox="1"/>
          <p:nvPr/>
        </p:nvSpPr>
        <p:spPr>
          <a:xfrm>
            <a:off x="6168008" y="2360130"/>
            <a:ext cx="2348260" cy="369332"/>
          </a:xfrm>
          <a:prstGeom prst="rect">
            <a:avLst/>
          </a:prstGeom>
          <a:noFill/>
        </p:spPr>
        <p:txBody>
          <a:bodyPr wrap="square" rtlCol="0">
            <a:spAutoFit/>
          </a:bodyPr>
          <a:lstStyle/>
          <a:p>
            <a:r>
              <a:rPr lang="en-GB" dirty="0"/>
              <a:t>Grammar Schools</a:t>
            </a:r>
          </a:p>
        </p:txBody>
      </p:sp>
      <p:sp>
        <p:nvSpPr>
          <p:cNvPr id="21" name="TextBox 20"/>
          <p:cNvSpPr txBox="1"/>
          <p:nvPr/>
        </p:nvSpPr>
        <p:spPr>
          <a:xfrm>
            <a:off x="1542256" y="4581128"/>
            <a:ext cx="2348260" cy="369332"/>
          </a:xfrm>
          <a:prstGeom prst="rect">
            <a:avLst/>
          </a:prstGeom>
          <a:noFill/>
        </p:spPr>
        <p:txBody>
          <a:bodyPr wrap="square" rtlCol="0">
            <a:spAutoFit/>
          </a:bodyPr>
          <a:lstStyle/>
          <a:p>
            <a:r>
              <a:rPr lang="en-GB" dirty="0"/>
              <a:t>Special Schools</a:t>
            </a:r>
          </a:p>
        </p:txBody>
      </p:sp>
    </p:spTree>
    <p:extLst>
      <p:ext uri="{BB962C8B-B14F-4D97-AF65-F5344CB8AC3E}">
        <p14:creationId xmlns:p14="http://schemas.microsoft.com/office/powerpoint/2010/main" val="2188017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3995936" cy="5373216"/>
          </a:xfrm>
          <a:ln>
            <a:solidFill>
              <a:schemeClr val="tx1"/>
            </a:solidFill>
          </a:ln>
        </p:spPr>
        <p:txBody>
          <a:bodyPr>
            <a:normAutofit/>
          </a:bodyPr>
          <a:lstStyle/>
          <a:p>
            <a:pPr marL="0" indent="0">
              <a:buNone/>
            </a:pPr>
            <a:r>
              <a:rPr lang="en-GB" sz="1200" b="1" u="sng" dirty="0"/>
              <a:t>The New Right’s View of Education</a:t>
            </a:r>
            <a:endParaRPr lang="en-GB" sz="1200" u="sng" dirty="0"/>
          </a:p>
          <a:p>
            <a:pPr marL="0" indent="0">
              <a:buNone/>
            </a:pPr>
            <a:r>
              <a:rPr lang="en-GB" sz="1200" b="1" dirty="0"/>
              <a:t>Underlying principles of the New Right </a:t>
            </a:r>
            <a:endParaRPr lang="en-GB" sz="1200" dirty="0"/>
          </a:p>
          <a:p>
            <a:pPr marL="0" indent="0">
              <a:buNone/>
            </a:pPr>
            <a:r>
              <a:rPr lang="en-GB" sz="1200" dirty="0"/>
              <a:t>They believe the state (government) cannot meet people’s needs. </a:t>
            </a:r>
          </a:p>
          <a:p>
            <a:pPr marL="0" indent="0">
              <a:buNone/>
            </a:pPr>
            <a:r>
              <a:rPr lang="en-GB" sz="1200" dirty="0"/>
              <a:t>The most efficient way to meet people’s needs is through the free market – through private businesses competing with each other. </a:t>
            </a:r>
          </a:p>
          <a:p>
            <a:pPr marL="0" indent="0">
              <a:buNone/>
            </a:pPr>
            <a:r>
              <a:rPr lang="en-GB" sz="1200" dirty="0"/>
              <a:t>Economic growth is an important overall goal – to be achieved by allowing individuals the freedom to compete with each other. </a:t>
            </a:r>
          </a:p>
          <a:p>
            <a:pPr marL="0" indent="0">
              <a:buNone/>
            </a:pPr>
            <a:endParaRPr lang="en-GB" sz="1200" dirty="0"/>
          </a:p>
          <a:p>
            <a:pPr marL="0" indent="0">
              <a:buNone/>
            </a:pPr>
            <a:r>
              <a:rPr lang="en-GB" sz="1200" b="1" dirty="0"/>
              <a:t>Key ideas of The New Right on Education- </a:t>
            </a:r>
            <a:endParaRPr lang="en-GB" sz="1200" dirty="0"/>
          </a:p>
          <a:p>
            <a:pPr marL="0" indent="0">
              <a:buNone/>
            </a:pPr>
            <a:r>
              <a:rPr lang="en-GB" sz="1200" dirty="0"/>
              <a:t>The New Right created an ‘education market’ – Schools were run like businesses – competing with each other for pupils and parents were given the choice over which school they send their children to rather than being limited to the local school in their catchment area. This lead to the establishment of </a:t>
            </a:r>
            <a:r>
              <a:rPr lang="en-GB" sz="1200" b="1" dirty="0"/>
              <a:t>league tables</a:t>
            </a:r>
            <a:endParaRPr lang="en-GB" sz="1200" dirty="0"/>
          </a:p>
          <a:p>
            <a:pPr marL="0" indent="0">
              <a:buNone/>
            </a:pPr>
            <a:r>
              <a:rPr lang="en-GB" sz="1200" dirty="0"/>
              <a:t>Schools should teach subjects that prepare pupils for work, Hence education should be aimed at supporting economic growth. </a:t>
            </a:r>
            <a:r>
              <a:rPr lang="en-GB" sz="1200" b="1" dirty="0"/>
              <a:t>Hence: New </a:t>
            </a:r>
            <a:r>
              <a:rPr lang="en-GB" sz="1200" b="1" dirty="0" err="1"/>
              <a:t>Vocationalism</a:t>
            </a:r>
            <a:r>
              <a:rPr lang="en-GB" sz="1200" b="1" dirty="0"/>
              <a:t>!</a:t>
            </a:r>
            <a:endParaRPr lang="en-GB" sz="1200" dirty="0"/>
          </a:p>
          <a:p>
            <a:pPr marL="0" indent="0">
              <a:buNone/>
            </a:pPr>
            <a:r>
              <a:rPr lang="en-GB" sz="1200" dirty="0"/>
              <a:t>The state was to provide a framework in order to ensure that schools were all teaching the same thing and transmitting the same shared values – hence the </a:t>
            </a:r>
            <a:r>
              <a:rPr lang="en-GB" sz="1200" b="1" dirty="0"/>
              <a:t>National Curriculum</a:t>
            </a:r>
            <a:endParaRPr lang="en-GB" sz="1200" dirty="0"/>
          </a:p>
          <a:p>
            <a:endParaRPr lang="en-GB" sz="1100" dirty="0"/>
          </a:p>
        </p:txBody>
      </p:sp>
      <p:sp>
        <p:nvSpPr>
          <p:cNvPr id="4" name="Content Placeholder 2"/>
          <p:cNvSpPr txBox="1">
            <a:spLocks/>
          </p:cNvSpPr>
          <p:nvPr/>
        </p:nvSpPr>
        <p:spPr>
          <a:xfrm>
            <a:off x="5519936" y="0"/>
            <a:ext cx="5148064" cy="5373216"/>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200" b="1" u="sng" dirty="0"/>
              <a:t>Social Democratic Views</a:t>
            </a:r>
            <a:endParaRPr lang="en-GB" sz="1200" u="sng" dirty="0"/>
          </a:p>
          <a:p>
            <a:pPr marL="0" indent="0">
              <a:buNone/>
            </a:pPr>
            <a:r>
              <a:rPr lang="en-GB" sz="1200" dirty="0"/>
              <a:t>Covers a broad range of views and elements can be found in Labour, </a:t>
            </a:r>
            <a:r>
              <a:rPr lang="en-GB" sz="1200" dirty="0" err="1"/>
              <a:t>LibDem</a:t>
            </a:r>
            <a:r>
              <a:rPr lang="en-GB" sz="1200" dirty="0"/>
              <a:t> and even Conservative policies. </a:t>
            </a:r>
          </a:p>
          <a:p>
            <a:pPr marL="0" indent="0">
              <a:buNone/>
            </a:pPr>
            <a:endParaRPr lang="en-GB" sz="1200" dirty="0"/>
          </a:p>
          <a:p>
            <a:pPr marL="0" indent="0">
              <a:buNone/>
            </a:pPr>
            <a:r>
              <a:rPr lang="en-GB" sz="1200" b="1" dirty="0"/>
              <a:t>Underlying principles of Social Democracy:</a:t>
            </a:r>
          </a:p>
          <a:p>
            <a:pPr marL="0" indent="0">
              <a:buNone/>
            </a:pPr>
            <a:r>
              <a:rPr lang="en-GB" sz="1200" dirty="0"/>
              <a:t>Social Democracy though is a middle way between the free market right and the socialist left. </a:t>
            </a:r>
          </a:p>
          <a:p>
            <a:pPr marL="0" indent="0">
              <a:buNone/>
            </a:pPr>
            <a:r>
              <a:rPr lang="en-GB" sz="1200" dirty="0"/>
              <a:t>It advocates a mixed economy and believes the state should help the poor and disadvantaged and act like a referee - ensuring people and society stick to the rules and behave properly. </a:t>
            </a:r>
          </a:p>
          <a:p>
            <a:pPr marL="0" indent="0">
              <a:buNone/>
            </a:pPr>
            <a:r>
              <a:rPr lang="en-GB" sz="1200" dirty="0"/>
              <a:t>There is a desire for meritocracy, but recognises that the system as it stands is unable to deliver. Social democrats believe that it is possible to work within the capitalism to create a fairer system. However they still argue that some inequality of outcome is inevitable and desirable. </a:t>
            </a:r>
          </a:p>
          <a:p>
            <a:pPr marL="0" indent="0">
              <a:buNone/>
            </a:pPr>
            <a:endParaRPr lang="en-GB" sz="1200" dirty="0"/>
          </a:p>
          <a:p>
            <a:pPr marL="0" indent="0">
              <a:buNone/>
            </a:pPr>
            <a:r>
              <a:rPr lang="en-GB" sz="1200" b="1" dirty="0"/>
              <a:t>Key ideas of Social Democrats on Education - </a:t>
            </a:r>
          </a:p>
          <a:p>
            <a:pPr marL="0" indent="0">
              <a:buNone/>
            </a:pPr>
            <a:r>
              <a:rPr lang="en-GB" sz="1200" dirty="0"/>
              <a:t>In education policy this has meant - providing state schools and free education for all, giving extra resources and help to those who need it.  Providing grants and help for able pupils who cannot afford fee paying educational institutions, whether they be schools or establishments of higher education.</a:t>
            </a:r>
          </a:p>
          <a:p>
            <a:pPr marL="0" indent="0">
              <a:buNone/>
            </a:pPr>
            <a:endParaRPr lang="en-GB" sz="1200" dirty="0"/>
          </a:p>
          <a:p>
            <a:pPr marL="0" indent="0">
              <a:buNone/>
            </a:pPr>
            <a:r>
              <a:rPr lang="en-GB" sz="1200" b="1" dirty="0"/>
              <a:t>Halsey argued that the grammar-school system disadvantaged working- class children. The 11+ exam tested middle-class culture and falsely </a:t>
            </a:r>
            <a:r>
              <a:rPr lang="en-GB" sz="1200" b="1" dirty="0" err="1"/>
              <a:t>labellled</a:t>
            </a:r>
            <a:r>
              <a:rPr lang="en-GB" sz="1200" b="1" dirty="0"/>
              <a:t> working-class children as less intelligent.</a:t>
            </a:r>
            <a:r>
              <a:rPr lang="en-GB" sz="1200" dirty="0"/>
              <a:t> Social democrats </a:t>
            </a:r>
            <a:r>
              <a:rPr lang="en-GB" sz="1200" dirty="0" err="1"/>
              <a:t>beleived</a:t>
            </a:r>
            <a:r>
              <a:rPr lang="en-GB" sz="1200" dirty="0"/>
              <a:t> that the tripartite system should be abolished and replaced by the comprehensive system.</a:t>
            </a:r>
          </a:p>
        </p:txBody>
      </p:sp>
      <p:graphicFrame>
        <p:nvGraphicFramePr>
          <p:cNvPr id="5" name="Table 4"/>
          <p:cNvGraphicFramePr>
            <a:graphicFrameLocks noGrp="1"/>
          </p:cNvGraphicFramePr>
          <p:nvPr>
            <p:extLst>
              <p:ext uri="{D42A27DB-BD31-4B8C-83A1-F6EECF244321}">
                <p14:modId xmlns:p14="http://schemas.microsoft.com/office/powerpoint/2010/main" val="454880378"/>
              </p:ext>
            </p:extLst>
          </p:nvPr>
        </p:nvGraphicFramePr>
        <p:xfrm>
          <a:off x="1555270" y="5481320"/>
          <a:ext cx="9112730" cy="1376680"/>
        </p:xfrm>
        <a:graphic>
          <a:graphicData uri="http://schemas.openxmlformats.org/drawingml/2006/table">
            <a:tbl>
              <a:tblPr firstRow="1" bandRow="1">
                <a:tableStyleId>{5C22544A-7EE6-4342-B048-85BDC9FD1C3A}</a:tableStyleId>
              </a:tblPr>
              <a:tblGrid>
                <a:gridCol w="1111801">
                  <a:extLst>
                    <a:ext uri="{9D8B030D-6E8A-4147-A177-3AD203B41FA5}">
                      <a16:colId xmlns:a16="http://schemas.microsoft.com/office/drawing/2014/main" val="20000"/>
                    </a:ext>
                  </a:extLst>
                </a:gridCol>
                <a:gridCol w="3444564">
                  <a:extLst>
                    <a:ext uri="{9D8B030D-6E8A-4147-A177-3AD203B41FA5}">
                      <a16:colId xmlns:a16="http://schemas.microsoft.com/office/drawing/2014/main" val="20001"/>
                    </a:ext>
                  </a:extLst>
                </a:gridCol>
                <a:gridCol w="2634489">
                  <a:extLst>
                    <a:ext uri="{9D8B030D-6E8A-4147-A177-3AD203B41FA5}">
                      <a16:colId xmlns:a16="http://schemas.microsoft.com/office/drawing/2014/main" val="20002"/>
                    </a:ext>
                  </a:extLst>
                </a:gridCol>
                <a:gridCol w="1921876">
                  <a:extLst>
                    <a:ext uri="{9D8B030D-6E8A-4147-A177-3AD203B41FA5}">
                      <a16:colId xmlns:a16="http://schemas.microsoft.com/office/drawing/2014/main" val="20003"/>
                    </a:ext>
                  </a:extLst>
                </a:gridCol>
              </a:tblGrid>
              <a:tr h="370840">
                <a:tc>
                  <a:txBody>
                    <a:bodyPr/>
                    <a:lstStyle/>
                    <a:p>
                      <a:r>
                        <a:rPr lang="en-GB" sz="1200" dirty="0"/>
                        <a:t>1960s</a:t>
                      </a:r>
                    </a:p>
                  </a:txBody>
                  <a:tcPr>
                    <a:solidFill>
                      <a:srgbClr val="FF0000"/>
                    </a:solidFill>
                  </a:tcPr>
                </a:tc>
                <a:tc>
                  <a:txBody>
                    <a:bodyPr/>
                    <a:lstStyle/>
                    <a:p>
                      <a:r>
                        <a:rPr lang="en-GB" sz="1200" dirty="0"/>
                        <a:t>1979-1997</a:t>
                      </a:r>
                    </a:p>
                  </a:txBody>
                  <a:tcPr>
                    <a:solidFill>
                      <a:srgbClr val="0070C0"/>
                    </a:solidFill>
                  </a:tcPr>
                </a:tc>
                <a:tc>
                  <a:txBody>
                    <a:bodyPr/>
                    <a:lstStyle/>
                    <a:p>
                      <a:r>
                        <a:rPr lang="en-GB" sz="1200" dirty="0"/>
                        <a:t>1997-2010</a:t>
                      </a:r>
                    </a:p>
                  </a:txBody>
                  <a:tcPr>
                    <a:solidFill>
                      <a:srgbClr val="FF0000"/>
                    </a:solidFill>
                  </a:tcPr>
                </a:tc>
                <a:tc>
                  <a:txBody>
                    <a:bodyPr/>
                    <a:lstStyle/>
                    <a:p>
                      <a:r>
                        <a:rPr lang="en-GB" sz="1200" dirty="0"/>
                        <a:t>2010-201…</a:t>
                      </a:r>
                    </a:p>
                  </a:txBody>
                  <a:tcPr>
                    <a:solidFill>
                      <a:schemeClr val="accent1"/>
                    </a:solidFill>
                  </a:tcPr>
                </a:tc>
                <a:extLst>
                  <a:ext uri="{0D108BD9-81ED-4DB2-BD59-A6C34878D82A}">
                    <a16:rowId xmlns:a16="http://schemas.microsoft.com/office/drawing/2014/main" val="10000"/>
                  </a:ext>
                </a:extLst>
              </a:tr>
              <a:tr h="370840">
                <a:tc>
                  <a:txBody>
                    <a:bodyPr/>
                    <a:lstStyle/>
                    <a:p>
                      <a:r>
                        <a:rPr lang="en-GB" sz="1200" dirty="0">
                          <a:solidFill>
                            <a:schemeClr val="bg1"/>
                          </a:solidFill>
                        </a:rPr>
                        <a:t>Labour</a:t>
                      </a:r>
                      <a:r>
                        <a:rPr lang="en-GB" sz="1200" baseline="0" dirty="0">
                          <a:solidFill>
                            <a:schemeClr val="bg1"/>
                          </a:solidFill>
                        </a:rPr>
                        <a:t> introduced comprehensive education</a:t>
                      </a:r>
                      <a:endParaRPr lang="en-GB" sz="1200" dirty="0">
                        <a:solidFill>
                          <a:schemeClr val="bg1"/>
                        </a:solidFill>
                      </a:endParaRPr>
                    </a:p>
                  </a:txBody>
                  <a:tcPr>
                    <a:solidFill>
                      <a:srgbClr val="FF0000"/>
                    </a:solidFill>
                  </a:tcPr>
                </a:tc>
                <a:tc>
                  <a:txBody>
                    <a:bodyPr/>
                    <a:lstStyle/>
                    <a:p>
                      <a:r>
                        <a:rPr lang="en-GB" sz="1200" dirty="0">
                          <a:solidFill>
                            <a:schemeClr val="bg1"/>
                          </a:solidFill>
                        </a:rPr>
                        <a:t>Conservative</a:t>
                      </a:r>
                    </a:p>
                    <a:p>
                      <a:endParaRPr lang="en-GB" sz="1200" dirty="0">
                        <a:solidFill>
                          <a:schemeClr val="bg1"/>
                        </a:solidFill>
                      </a:endParaRPr>
                    </a:p>
                    <a:p>
                      <a:r>
                        <a:rPr lang="en-GB" sz="1200" dirty="0">
                          <a:solidFill>
                            <a:schemeClr val="bg1"/>
                          </a:solidFill>
                        </a:rPr>
                        <a:t>Influenced</a:t>
                      </a:r>
                      <a:r>
                        <a:rPr lang="en-GB" sz="1200" baseline="0" dirty="0">
                          <a:solidFill>
                            <a:schemeClr val="bg1"/>
                          </a:solidFill>
                        </a:rPr>
                        <a:t> by New Right mainly</a:t>
                      </a:r>
                      <a:endParaRPr lang="en-GB" sz="1200" dirty="0">
                        <a:solidFill>
                          <a:schemeClr val="bg1"/>
                        </a:solidFill>
                      </a:endParaRPr>
                    </a:p>
                  </a:txBody>
                  <a:tcPr>
                    <a:solidFill>
                      <a:srgbClr val="0070C0"/>
                    </a:solidFill>
                  </a:tcPr>
                </a:tc>
                <a:tc>
                  <a:txBody>
                    <a:bodyPr/>
                    <a:lstStyle/>
                    <a:p>
                      <a:r>
                        <a:rPr lang="en-GB" sz="1200" dirty="0">
                          <a:solidFill>
                            <a:schemeClr val="bg1"/>
                          </a:solidFill>
                        </a:rPr>
                        <a:t>Labour</a:t>
                      </a:r>
                    </a:p>
                    <a:p>
                      <a:endParaRPr lang="en-GB" sz="1200" dirty="0">
                        <a:solidFill>
                          <a:schemeClr val="bg1"/>
                        </a:solidFill>
                      </a:endParaRPr>
                    </a:p>
                    <a:p>
                      <a:r>
                        <a:rPr lang="en-GB" sz="1200" dirty="0">
                          <a:solidFill>
                            <a:schemeClr val="bg1"/>
                          </a:solidFill>
                        </a:rPr>
                        <a:t>Influenced by BOTH</a:t>
                      </a:r>
                      <a:r>
                        <a:rPr lang="en-GB" sz="1200" baseline="0" dirty="0">
                          <a:solidFill>
                            <a:schemeClr val="bg1"/>
                          </a:solidFill>
                        </a:rPr>
                        <a:t> New Right and Social Democrats</a:t>
                      </a:r>
                      <a:endParaRPr lang="en-GB" sz="1200" dirty="0">
                        <a:solidFill>
                          <a:schemeClr val="bg1"/>
                        </a:solidFill>
                      </a:endParaRPr>
                    </a:p>
                  </a:txBody>
                  <a:tcPr>
                    <a:solidFill>
                      <a:srgbClr val="FF0000"/>
                    </a:solidFill>
                  </a:tcPr>
                </a:tc>
                <a:tc>
                  <a:txBody>
                    <a:bodyPr/>
                    <a:lstStyle/>
                    <a:p>
                      <a:r>
                        <a:rPr lang="en-GB" sz="1200" dirty="0">
                          <a:solidFill>
                            <a:schemeClr val="bg1"/>
                          </a:solidFill>
                        </a:rPr>
                        <a:t>2010-2015 coalition</a:t>
                      </a:r>
                      <a:r>
                        <a:rPr lang="en-GB" sz="1200" baseline="0" dirty="0">
                          <a:solidFill>
                            <a:schemeClr val="bg1"/>
                          </a:solidFill>
                        </a:rPr>
                        <a:t> with Conservative and Lib Dems</a:t>
                      </a:r>
                    </a:p>
                    <a:p>
                      <a:endParaRPr lang="en-GB" sz="1200" baseline="0" dirty="0">
                        <a:solidFill>
                          <a:schemeClr val="bg1"/>
                        </a:solidFill>
                      </a:endParaRPr>
                    </a:p>
                    <a:p>
                      <a:r>
                        <a:rPr lang="en-GB" sz="1200" baseline="0" dirty="0">
                          <a:solidFill>
                            <a:schemeClr val="bg1"/>
                          </a:solidFill>
                        </a:rPr>
                        <a:t>2015-present</a:t>
                      </a:r>
                    </a:p>
                    <a:p>
                      <a:r>
                        <a:rPr lang="en-GB" sz="1200" baseline="0" dirty="0">
                          <a:solidFill>
                            <a:schemeClr val="bg1"/>
                          </a:solidFill>
                        </a:rPr>
                        <a:t>Conservative</a:t>
                      </a:r>
                      <a:endParaRPr lang="en-GB" sz="1200" dirty="0">
                        <a:solidFill>
                          <a:schemeClr val="bg1"/>
                        </a:solidFill>
                      </a:endParaRPr>
                    </a:p>
                  </a:txBody>
                  <a:tcPr>
                    <a:solidFill>
                      <a:schemeClr val="accent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34947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77752" y="3329608"/>
            <a:ext cx="9036496" cy="35283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Read the information on pages 155-158, page 617-620 of </a:t>
            </a:r>
            <a:r>
              <a:rPr lang="en-GB" sz="2000" dirty="0" err="1"/>
              <a:t>Haralambos</a:t>
            </a:r>
            <a:r>
              <a:rPr lang="en-GB" sz="2000" dirty="0"/>
              <a:t> (not the bit on vocational education and training) and the information in the old textbook </a:t>
            </a:r>
            <a:r>
              <a:rPr lang="en-GB" sz="2000" dirty="0" err="1"/>
              <a:t>pg</a:t>
            </a:r>
            <a:r>
              <a:rPr lang="en-GB" sz="2000" dirty="0"/>
              <a:t> 51 &amp;  52.  Use this to make notes on the 1988 Education Reform Act.</a:t>
            </a:r>
          </a:p>
          <a:p>
            <a:pPr algn="ctr"/>
            <a:endParaRPr lang="en-GB" sz="2000" dirty="0"/>
          </a:p>
          <a:p>
            <a:pPr algn="ctr"/>
            <a:r>
              <a:rPr lang="en-GB" sz="2000" dirty="0"/>
              <a:t>Identify:</a:t>
            </a:r>
          </a:p>
          <a:p>
            <a:pPr marL="457200" indent="-457200" algn="ctr">
              <a:buFont typeface="Arial" panose="020B0604020202020204" pitchFamily="34" charset="0"/>
              <a:buChar char="•"/>
            </a:pPr>
            <a:r>
              <a:rPr lang="en-GB" sz="2000" dirty="0"/>
              <a:t>Aims (top of page 617 </a:t>
            </a:r>
            <a:r>
              <a:rPr lang="en-GB" sz="2000" dirty="0" err="1"/>
              <a:t>Haralambos</a:t>
            </a:r>
            <a:r>
              <a:rPr lang="en-GB" sz="2000" dirty="0"/>
              <a:t>)</a:t>
            </a:r>
          </a:p>
          <a:p>
            <a:pPr marL="457200" indent="-457200" algn="ctr">
              <a:buFont typeface="Arial" panose="020B0604020202020204" pitchFamily="34" charset="0"/>
              <a:buChar char="•"/>
            </a:pPr>
            <a:r>
              <a:rPr lang="en-GB" sz="2000" dirty="0"/>
              <a:t>How the aims were achieved (identify each part of the act and what it was trying to achieve – all three sources)</a:t>
            </a:r>
          </a:p>
          <a:p>
            <a:pPr marL="457200" indent="-457200" algn="ctr">
              <a:buFont typeface="Arial" panose="020B0604020202020204" pitchFamily="34" charset="0"/>
              <a:buChar char="•"/>
            </a:pPr>
            <a:r>
              <a:rPr lang="en-GB" sz="2000" dirty="0"/>
              <a:t>Criticisms of each aspect – all three sources, but specifically reference Ball et </a:t>
            </a:r>
            <a:r>
              <a:rPr lang="en-GB" sz="2000"/>
              <a:t>al, Gewirtz </a:t>
            </a:r>
            <a:r>
              <a:rPr lang="en-GB" sz="2000" dirty="0"/>
              <a:t>et al &amp; </a:t>
            </a:r>
            <a:r>
              <a:rPr lang="en-GB" sz="2000" dirty="0" err="1"/>
              <a:t>Glatter</a:t>
            </a:r>
            <a:r>
              <a:rPr lang="en-GB" sz="2000" dirty="0"/>
              <a:t> et al</a:t>
            </a:r>
          </a:p>
          <a:p>
            <a:pPr marL="457200" indent="-457200" algn="ctr">
              <a:buFont typeface="Arial" panose="020B0604020202020204" pitchFamily="34" charset="0"/>
              <a:buChar char="•"/>
            </a:pPr>
            <a:endParaRPr lang="en-GB" sz="2000" dirty="0"/>
          </a:p>
        </p:txBody>
      </p:sp>
      <p:sp>
        <p:nvSpPr>
          <p:cNvPr id="4" name="TextBox 3">
            <a:extLst>
              <a:ext uri="{FF2B5EF4-FFF2-40B4-BE49-F238E27FC236}">
                <a16:creationId xmlns:a16="http://schemas.microsoft.com/office/drawing/2014/main" id="{5B503470-08C8-489C-B329-B4CBCC022AE7}"/>
              </a:ext>
            </a:extLst>
          </p:cNvPr>
          <p:cNvSpPr txBox="1"/>
          <p:nvPr/>
        </p:nvSpPr>
        <p:spPr>
          <a:xfrm>
            <a:off x="1524000" y="1"/>
            <a:ext cx="9144000" cy="1200329"/>
          </a:xfrm>
          <a:prstGeom prst="rect">
            <a:avLst/>
          </a:prstGeom>
          <a:noFill/>
        </p:spPr>
        <p:txBody>
          <a:bodyPr wrap="square" rtlCol="0">
            <a:spAutoFit/>
          </a:bodyPr>
          <a:lstStyle/>
          <a:p>
            <a:pPr algn="ctr"/>
            <a:r>
              <a:rPr lang="en-GB" sz="3200" b="1" u="sng" dirty="0"/>
              <a:t>Educational change:  </a:t>
            </a:r>
          </a:p>
          <a:p>
            <a:pPr algn="ctr"/>
            <a:r>
              <a:rPr lang="en-GB" sz="4000" b="1" u="sng" dirty="0"/>
              <a:t>1988 Educational Reform Act</a:t>
            </a:r>
          </a:p>
        </p:txBody>
      </p:sp>
      <p:sp>
        <p:nvSpPr>
          <p:cNvPr id="5" name="TextBox 4">
            <a:extLst>
              <a:ext uri="{FF2B5EF4-FFF2-40B4-BE49-F238E27FC236}">
                <a16:creationId xmlns:a16="http://schemas.microsoft.com/office/drawing/2014/main" id="{6E0AD1BF-75E5-4C76-9D22-A89AC9C58A28}"/>
              </a:ext>
            </a:extLst>
          </p:cNvPr>
          <p:cNvSpPr txBox="1"/>
          <p:nvPr/>
        </p:nvSpPr>
        <p:spPr>
          <a:xfrm>
            <a:off x="1524000" y="1336120"/>
            <a:ext cx="9144000" cy="2092881"/>
          </a:xfrm>
          <a:prstGeom prst="rect">
            <a:avLst/>
          </a:prstGeom>
          <a:noFill/>
        </p:spPr>
        <p:txBody>
          <a:bodyPr wrap="square" rtlCol="0">
            <a:spAutoFit/>
          </a:bodyPr>
          <a:lstStyle/>
          <a:p>
            <a:pPr algn="ctr"/>
            <a:r>
              <a:rPr lang="en-GB" sz="2800" b="1" i="1" dirty="0"/>
              <a:t>This is one of the most important pieces of educational legislation.  It led to significant changes to the purpose, structure and delivery of education.  You may be asked questions about how far the aims of the act have been met.</a:t>
            </a:r>
          </a:p>
          <a:p>
            <a:endParaRPr lang="en-GB" dirty="0"/>
          </a:p>
        </p:txBody>
      </p:sp>
    </p:spTree>
    <p:extLst>
      <p:ext uri="{BB962C8B-B14F-4D97-AF65-F5344CB8AC3E}">
        <p14:creationId xmlns:p14="http://schemas.microsoft.com/office/powerpoint/2010/main" val="817649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0" y="0"/>
            <a:ext cx="9144000" cy="620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latin typeface="Comic Sans MS" panose="030F0702030302020204" pitchFamily="66" charset="0"/>
              </a:rPr>
              <a:t>Education and social policy</a:t>
            </a:r>
          </a:p>
        </p:txBody>
      </p:sp>
      <p:sp>
        <p:nvSpPr>
          <p:cNvPr id="8" name="TextBox 7"/>
          <p:cNvSpPr txBox="1"/>
          <p:nvPr/>
        </p:nvSpPr>
        <p:spPr>
          <a:xfrm>
            <a:off x="1524000" y="908721"/>
            <a:ext cx="9144000" cy="3662541"/>
          </a:xfrm>
          <a:prstGeom prst="rect">
            <a:avLst/>
          </a:prstGeom>
          <a:noFill/>
        </p:spPr>
        <p:txBody>
          <a:bodyPr wrap="square" rtlCol="0">
            <a:spAutoFit/>
          </a:bodyPr>
          <a:lstStyle/>
          <a:p>
            <a:r>
              <a:rPr lang="en-GB" sz="3200" dirty="0"/>
              <a:t>The key aims of the political parties has been (variously) to achieve the following: </a:t>
            </a:r>
          </a:p>
          <a:p>
            <a:pPr marL="285750" indent="-285750">
              <a:buFontTx/>
              <a:buChar char="-"/>
            </a:pPr>
            <a:r>
              <a:rPr lang="en-GB" sz="3200" dirty="0"/>
              <a:t>Competition, diversity and choice</a:t>
            </a:r>
          </a:p>
          <a:p>
            <a:pPr marL="285750" indent="-285750">
              <a:buFontTx/>
              <a:buChar char="-"/>
            </a:pPr>
            <a:r>
              <a:rPr lang="en-GB" sz="3200" dirty="0"/>
              <a:t>Raising standards</a:t>
            </a:r>
          </a:p>
          <a:p>
            <a:pPr marL="285750" indent="-285750">
              <a:buFontTx/>
              <a:buChar char="-"/>
            </a:pPr>
            <a:r>
              <a:rPr lang="en-GB" sz="3200" dirty="0"/>
              <a:t>Equality and equality of opportunity</a:t>
            </a:r>
          </a:p>
          <a:p>
            <a:endParaRPr lang="en-GB" dirty="0"/>
          </a:p>
          <a:p>
            <a:pPr marL="285750" indent="-285750">
              <a:buFontTx/>
              <a:buChar char="-"/>
            </a:pPr>
            <a:endParaRPr lang="en-GB" dirty="0"/>
          </a:p>
          <a:p>
            <a:pPr marL="285750" indent="-285750">
              <a:buFontTx/>
              <a:buChar char="-"/>
            </a:pPr>
            <a:endParaRPr lang="en-GB" dirty="0"/>
          </a:p>
          <a:p>
            <a:pPr marL="285750" indent="-285750">
              <a:buFontTx/>
              <a:buChar char="-"/>
            </a:pPr>
            <a:endParaRPr lang="en-GB" dirty="0"/>
          </a:p>
        </p:txBody>
      </p:sp>
      <p:sp>
        <p:nvSpPr>
          <p:cNvPr id="9" name="TextBox 8"/>
          <p:cNvSpPr txBox="1"/>
          <p:nvPr/>
        </p:nvSpPr>
        <p:spPr>
          <a:xfrm>
            <a:off x="1631504" y="3717032"/>
            <a:ext cx="8712968" cy="2308324"/>
          </a:xfrm>
          <a:prstGeom prst="rect">
            <a:avLst/>
          </a:prstGeom>
          <a:solidFill>
            <a:schemeClr val="bg2"/>
          </a:solidFill>
        </p:spPr>
        <p:txBody>
          <a:bodyPr wrap="square" rtlCol="0">
            <a:spAutoFit/>
          </a:bodyPr>
          <a:lstStyle/>
          <a:p>
            <a:r>
              <a:rPr lang="en-GB" dirty="0"/>
              <a:t>Use pages 154-163 - Identify policies that attempted to achieve each of these objectives.  For each policy identify the following (where possible): </a:t>
            </a:r>
          </a:p>
          <a:p>
            <a:pPr marL="285750" indent="-285750">
              <a:buFontTx/>
              <a:buChar char="-"/>
            </a:pPr>
            <a:r>
              <a:rPr lang="en-GB" dirty="0"/>
              <a:t>Date</a:t>
            </a:r>
          </a:p>
          <a:p>
            <a:pPr marL="285750" indent="-285750">
              <a:buFontTx/>
              <a:buChar char="-"/>
            </a:pPr>
            <a:r>
              <a:rPr lang="en-GB" dirty="0"/>
              <a:t>Detail</a:t>
            </a:r>
          </a:p>
          <a:p>
            <a:pPr marL="285750" indent="-285750">
              <a:buFontTx/>
              <a:buChar char="-"/>
            </a:pPr>
            <a:r>
              <a:rPr lang="en-GB" dirty="0"/>
              <a:t>How it reflects New Right / Social Democrat policy</a:t>
            </a:r>
          </a:p>
          <a:p>
            <a:pPr marL="285750" indent="-285750">
              <a:buFontTx/>
              <a:buChar char="-"/>
            </a:pPr>
            <a:r>
              <a:rPr lang="en-GB" dirty="0"/>
              <a:t>Evidence of success / failure</a:t>
            </a:r>
          </a:p>
          <a:p>
            <a:endParaRPr lang="en-GB" dirty="0"/>
          </a:p>
          <a:p>
            <a:r>
              <a:rPr lang="en-GB" dirty="0"/>
              <a:t>Evaluate how successful each successive government has been across the three areas.</a:t>
            </a:r>
          </a:p>
        </p:txBody>
      </p:sp>
    </p:spTree>
    <p:extLst>
      <p:ext uri="{BB962C8B-B14F-4D97-AF65-F5344CB8AC3E}">
        <p14:creationId xmlns:p14="http://schemas.microsoft.com/office/powerpoint/2010/main" val="289113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0" y="0"/>
            <a:ext cx="9144000" cy="620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latin typeface="Comic Sans MS" panose="030F0702030302020204" pitchFamily="66" charset="0"/>
              </a:rPr>
              <a:t>Education and social policy</a:t>
            </a:r>
          </a:p>
        </p:txBody>
      </p:sp>
      <p:sp>
        <p:nvSpPr>
          <p:cNvPr id="8" name="TextBox 7"/>
          <p:cNvSpPr txBox="1"/>
          <p:nvPr/>
        </p:nvSpPr>
        <p:spPr>
          <a:xfrm>
            <a:off x="1524000" y="908721"/>
            <a:ext cx="9144000" cy="3662541"/>
          </a:xfrm>
          <a:prstGeom prst="rect">
            <a:avLst/>
          </a:prstGeom>
          <a:noFill/>
        </p:spPr>
        <p:txBody>
          <a:bodyPr wrap="square" rtlCol="0">
            <a:spAutoFit/>
          </a:bodyPr>
          <a:lstStyle/>
          <a:p>
            <a:r>
              <a:rPr lang="en-GB" sz="3200" dirty="0"/>
              <a:t>The key aims of the political parties has been (variously) to achieve the following: </a:t>
            </a:r>
          </a:p>
          <a:p>
            <a:pPr marL="285750" indent="-285750">
              <a:buFontTx/>
              <a:buChar char="-"/>
            </a:pPr>
            <a:r>
              <a:rPr lang="en-GB" sz="3200" dirty="0"/>
              <a:t>Competition, diversity and choice</a:t>
            </a:r>
          </a:p>
          <a:p>
            <a:pPr marL="285750" indent="-285750">
              <a:buFontTx/>
              <a:buChar char="-"/>
            </a:pPr>
            <a:r>
              <a:rPr lang="en-GB" sz="3200" dirty="0"/>
              <a:t>Raising standards</a:t>
            </a:r>
          </a:p>
          <a:p>
            <a:pPr marL="285750" indent="-285750">
              <a:buFontTx/>
              <a:buChar char="-"/>
            </a:pPr>
            <a:r>
              <a:rPr lang="en-GB" sz="3200" dirty="0"/>
              <a:t>Equality and equality of opportunity</a:t>
            </a:r>
          </a:p>
          <a:p>
            <a:endParaRPr lang="en-GB" dirty="0"/>
          </a:p>
          <a:p>
            <a:pPr marL="285750" indent="-285750">
              <a:buFontTx/>
              <a:buChar char="-"/>
            </a:pPr>
            <a:endParaRPr lang="en-GB" dirty="0"/>
          </a:p>
          <a:p>
            <a:pPr marL="285750" indent="-285750">
              <a:buFontTx/>
              <a:buChar char="-"/>
            </a:pPr>
            <a:endParaRPr lang="en-GB" dirty="0"/>
          </a:p>
          <a:p>
            <a:pPr marL="285750" indent="-285750">
              <a:buFontTx/>
              <a:buChar char="-"/>
            </a:pPr>
            <a:endParaRPr lang="en-GB" dirty="0"/>
          </a:p>
        </p:txBody>
      </p:sp>
      <p:sp>
        <p:nvSpPr>
          <p:cNvPr id="9" name="TextBox 8"/>
          <p:cNvSpPr txBox="1"/>
          <p:nvPr/>
        </p:nvSpPr>
        <p:spPr>
          <a:xfrm>
            <a:off x="1631504" y="3717032"/>
            <a:ext cx="8712968" cy="3046988"/>
          </a:xfrm>
          <a:prstGeom prst="rect">
            <a:avLst/>
          </a:prstGeom>
          <a:solidFill>
            <a:schemeClr val="bg2"/>
          </a:solidFill>
        </p:spPr>
        <p:txBody>
          <a:bodyPr wrap="square" rtlCol="0">
            <a:spAutoFit/>
          </a:bodyPr>
          <a:lstStyle/>
          <a:p>
            <a:endParaRPr lang="en-GB" sz="2400" dirty="0"/>
          </a:p>
          <a:p>
            <a:r>
              <a:rPr lang="en-GB" sz="2400" dirty="0"/>
              <a:t>Identify evidence that suggests that the aim has been met (consider policies and any other evidence.</a:t>
            </a:r>
          </a:p>
          <a:p>
            <a:r>
              <a:rPr lang="en-GB" sz="2400" dirty="0"/>
              <a:t>Identify evidence that suggests that the aim has not been met (can use evidence from any part of the course)</a:t>
            </a:r>
          </a:p>
          <a:p>
            <a:endParaRPr lang="en-GB" sz="2400" dirty="0"/>
          </a:p>
          <a:p>
            <a:r>
              <a:rPr lang="en-GB" sz="2400" dirty="0"/>
              <a:t>Come to a judgement as to how far the aim has been met.  Explain your judgement.</a:t>
            </a:r>
          </a:p>
        </p:txBody>
      </p:sp>
    </p:spTree>
    <p:extLst>
      <p:ext uri="{BB962C8B-B14F-4D97-AF65-F5344CB8AC3E}">
        <p14:creationId xmlns:p14="http://schemas.microsoft.com/office/powerpoint/2010/main" val="1655419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0" y="0"/>
            <a:ext cx="9144000" cy="620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latin typeface="Comic Sans MS" panose="030F0702030302020204" pitchFamily="66" charset="0"/>
              </a:rPr>
              <a:t>Education and social policy</a:t>
            </a:r>
          </a:p>
        </p:txBody>
      </p:sp>
      <p:sp>
        <p:nvSpPr>
          <p:cNvPr id="2" name="TextBox 1">
            <a:extLst>
              <a:ext uri="{FF2B5EF4-FFF2-40B4-BE49-F238E27FC236}">
                <a16:creationId xmlns:a16="http://schemas.microsoft.com/office/drawing/2014/main" id="{86E0268F-62CB-4B83-914A-C70B8D694D92}"/>
              </a:ext>
            </a:extLst>
          </p:cNvPr>
          <p:cNvSpPr txBox="1"/>
          <p:nvPr/>
        </p:nvSpPr>
        <p:spPr>
          <a:xfrm>
            <a:off x="1524000" y="908721"/>
            <a:ext cx="9144000" cy="3170099"/>
          </a:xfrm>
          <a:prstGeom prst="rect">
            <a:avLst/>
          </a:prstGeom>
          <a:noFill/>
        </p:spPr>
        <p:txBody>
          <a:bodyPr wrap="square" rtlCol="0">
            <a:spAutoFit/>
          </a:bodyPr>
          <a:lstStyle/>
          <a:p>
            <a:r>
              <a:rPr lang="en-GB" sz="4000" dirty="0"/>
              <a:t>Read page 163.  </a:t>
            </a:r>
          </a:p>
          <a:p>
            <a:endParaRPr lang="en-GB" sz="4000" dirty="0"/>
          </a:p>
          <a:p>
            <a:r>
              <a:rPr lang="en-GB" sz="4000" dirty="0"/>
              <a:t>Summarise the impact of educational policies on class, gender and ethnic inequalities in education.</a:t>
            </a:r>
          </a:p>
        </p:txBody>
      </p:sp>
    </p:spTree>
    <p:extLst>
      <p:ext uri="{BB962C8B-B14F-4D97-AF65-F5344CB8AC3E}">
        <p14:creationId xmlns:p14="http://schemas.microsoft.com/office/powerpoint/2010/main" val="3104385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1079</TotalTime>
  <Words>1051</Words>
  <Application>Microsoft Office PowerPoint</Application>
  <PresentationFormat>Widescreen</PresentationFormat>
  <Paragraphs>119</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Comic Sans MS</vt:lpstr>
      <vt:lpstr>Office Theme</vt:lpstr>
      <vt:lpstr>How has the UK education system changed? </vt:lpstr>
      <vt:lpstr>Types of school in the UK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has the UK education system changed?</dc:title>
  <dc:creator>Lizzie Read</dc:creator>
  <cp:lastModifiedBy>chris livesey</cp:lastModifiedBy>
  <cp:revision>37</cp:revision>
  <dcterms:created xsi:type="dcterms:W3CDTF">2017-01-03T14:32:27Z</dcterms:created>
  <dcterms:modified xsi:type="dcterms:W3CDTF">2020-05-25T07:21:07Z</dcterms:modified>
</cp:coreProperties>
</file>