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60" r:id="rId4"/>
    <p:sldId id="261" r:id="rId5"/>
    <p:sldId id="263" r:id="rId6"/>
    <p:sldId id="267" r:id="rId7"/>
    <p:sldId id="265" r:id="rId8"/>
    <p:sldId id="268" r:id="rId9"/>
    <p:sldId id="269" r:id="rId10"/>
    <p:sldId id="270" r:id="rId11"/>
    <p:sldId id="271" r:id="rId12"/>
    <p:sldId id="272" r:id="rId13"/>
    <p:sldId id="273" r:id="rId14"/>
    <p:sldId id="274" r:id="rId15"/>
    <p:sldId id="275" r:id="rId16"/>
    <p:sldId id="276" r:id="rId17"/>
    <p:sldId id="277" r:id="rId18"/>
    <p:sldId id="278" r:id="rId19"/>
    <p:sldId id="280" r:id="rId20"/>
    <p:sldId id="317" r:id="rId21"/>
    <p:sldId id="281" r:id="rId22"/>
    <p:sldId id="282" r:id="rId23"/>
    <p:sldId id="283" r:id="rId24"/>
    <p:sldId id="284" r:id="rId25"/>
    <p:sldId id="286" r:id="rId26"/>
    <p:sldId id="287" r:id="rId27"/>
    <p:sldId id="288" r:id="rId28"/>
    <p:sldId id="294" r:id="rId29"/>
    <p:sldId id="289" r:id="rId30"/>
    <p:sldId id="290" r:id="rId31"/>
    <p:sldId id="300" r:id="rId32"/>
    <p:sldId id="291" r:id="rId33"/>
    <p:sldId id="339" r:id="rId34"/>
    <p:sldId id="292" r:id="rId35"/>
    <p:sldId id="293" r:id="rId36"/>
    <p:sldId id="299" r:id="rId37"/>
    <p:sldId id="296" r:id="rId38"/>
    <p:sldId id="295" r:id="rId39"/>
    <p:sldId id="301" r:id="rId40"/>
    <p:sldId id="302" r:id="rId41"/>
    <p:sldId id="303" r:id="rId42"/>
    <p:sldId id="304" r:id="rId43"/>
    <p:sldId id="305" r:id="rId44"/>
    <p:sldId id="306" r:id="rId45"/>
    <p:sldId id="307" r:id="rId46"/>
    <p:sldId id="308" r:id="rId47"/>
    <p:sldId id="309" r:id="rId48"/>
    <p:sldId id="318" r:id="rId49"/>
    <p:sldId id="310" r:id="rId50"/>
    <p:sldId id="311" r:id="rId51"/>
    <p:sldId id="312" r:id="rId52"/>
    <p:sldId id="313" r:id="rId53"/>
    <p:sldId id="314" r:id="rId54"/>
    <p:sldId id="315" r:id="rId5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5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31" tIns="45716" rIns="91431" bIns="45716" rtlCol="0"/>
          <a:lstStyle>
            <a:lvl1pPr algn="l">
              <a:defRPr sz="1200"/>
            </a:lvl1pPr>
          </a:lstStyle>
          <a:p>
            <a:endParaRPr lang="en-GB"/>
          </a:p>
        </p:txBody>
      </p:sp>
      <p:sp>
        <p:nvSpPr>
          <p:cNvPr id="3" name="Date Placeholder 2"/>
          <p:cNvSpPr>
            <a:spLocks noGrp="1"/>
          </p:cNvSpPr>
          <p:nvPr>
            <p:ph type="dt" idx="1"/>
          </p:nvPr>
        </p:nvSpPr>
        <p:spPr>
          <a:xfrm>
            <a:off x="3850444" y="1"/>
            <a:ext cx="2945659" cy="496411"/>
          </a:xfrm>
          <a:prstGeom prst="rect">
            <a:avLst/>
          </a:prstGeom>
        </p:spPr>
        <p:txBody>
          <a:bodyPr vert="horz" lIns="91431" tIns="45716" rIns="91431" bIns="45716" rtlCol="0"/>
          <a:lstStyle>
            <a:lvl1pPr algn="r">
              <a:defRPr sz="1200"/>
            </a:lvl1pPr>
          </a:lstStyle>
          <a:p>
            <a:fld id="{75AF0B6E-5E0E-4AE1-A2E2-E0CA34E8BCFB}" type="datetimeFigureOut">
              <a:rPr lang="en-GB" smtClean="0"/>
              <a:t>25/05/2020</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1" tIns="45716" rIns="91431" bIns="45716" rtlCol="0" anchor="ctr"/>
          <a:lstStyle/>
          <a:p>
            <a:endParaRPr lang="en-GB"/>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31" tIns="45716" rIns="91431"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431" tIns="45716" rIns="91431" bIns="45716"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31" tIns="45716" rIns="91431" bIns="45716" rtlCol="0" anchor="b"/>
          <a:lstStyle>
            <a:lvl1pPr algn="r">
              <a:defRPr sz="1200"/>
            </a:lvl1pPr>
          </a:lstStyle>
          <a:p>
            <a:fld id="{6FBD36EA-E16C-4CA2-BCB4-0DA964D8E317}" type="slidenum">
              <a:rPr lang="en-GB" smtClean="0"/>
              <a:t>‹#›</a:t>
            </a:fld>
            <a:endParaRPr lang="en-GB"/>
          </a:p>
        </p:txBody>
      </p:sp>
    </p:spTree>
    <p:extLst>
      <p:ext uri="{BB962C8B-B14F-4D97-AF65-F5344CB8AC3E}">
        <p14:creationId xmlns:p14="http://schemas.microsoft.com/office/powerpoint/2010/main" val="264985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BD36EA-E16C-4CA2-BCB4-0DA964D8E317}" type="slidenum">
              <a:rPr lang="en-GB" smtClean="0"/>
              <a:t>1</a:t>
            </a:fld>
            <a:endParaRPr lang="en-GB"/>
          </a:p>
        </p:txBody>
      </p:sp>
    </p:spTree>
    <p:extLst>
      <p:ext uri="{BB962C8B-B14F-4D97-AF65-F5344CB8AC3E}">
        <p14:creationId xmlns:p14="http://schemas.microsoft.com/office/powerpoint/2010/main" val="236307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BD36EA-E16C-4CA2-BCB4-0DA964D8E317}" type="slidenum">
              <a:rPr lang="en-GB" smtClean="0"/>
              <a:t>41</a:t>
            </a:fld>
            <a:endParaRPr lang="en-GB"/>
          </a:p>
        </p:txBody>
      </p:sp>
    </p:spTree>
    <p:extLst>
      <p:ext uri="{BB962C8B-B14F-4D97-AF65-F5344CB8AC3E}">
        <p14:creationId xmlns:p14="http://schemas.microsoft.com/office/powerpoint/2010/main" val="489180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3BEC14A-1FF3-4793-B827-0EB982BAA7F5}" type="slidenum">
              <a:rPr lang="en-GB" smtClean="0"/>
              <a:pPr/>
              <a:t>51</a:t>
            </a:fld>
            <a:endParaRPr lang="en-GB"/>
          </a:p>
        </p:txBody>
      </p:sp>
    </p:spTree>
    <p:extLst>
      <p:ext uri="{BB962C8B-B14F-4D97-AF65-F5344CB8AC3E}">
        <p14:creationId xmlns:p14="http://schemas.microsoft.com/office/powerpoint/2010/main" val="1825147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3BEC14A-1FF3-4793-B827-0EB982BAA7F5}" type="slidenum">
              <a:rPr lang="en-GB" smtClean="0"/>
              <a:pPr/>
              <a:t>53</a:t>
            </a:fld>
            <a:endParaRPr lang="en-GB"/>
          </a:p>
        </p:txBody>
      </p:sp>
    </p:spTree>
    <p:extLst>
      <p:ext uri="{BB962C8B-B14F-4D97-AF65-F5344CB8AC3E}">
        <p14:creationId xmlns:p14="http://schemas.microsoft.com/office/powerpoint/2010/main" val="358856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C6DC86-D9A5-49FE-BEF1-8BD325A754A6}"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215177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C6DC86-D9A5-49FE-BEF1-8BD325A754A6}"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1677073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C6DC86-D9A5-49FE-BEF1-8BD325A754A6}"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120271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14400" y="1981200"/>
            <a:ext cx="5080000" cy="4114800"/>
          </a:xfrm>
        </p:spPr>
        <p:txBody>
          <a:bodyPr/>
          <a:lstStyle/>
          <a:p>
            <a:endParaRPr lang="en-GB"/>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GB"/>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r>
              <a:rPr lang="en-GB"/>
              <a:t>http://www.educationforum.co.uk</a:t>
            </a: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D48097E-13FE-4123-B436-95F5857093EA}" type="slidenum">
              <a:rPr lang="en-GB"/>
              <a:pPr/>
              <a:t>‹#›</a:t>
            </a:fld>
            <a:endParaRPr lang="en-GB"/>
          </a:p>
        </p:txBody>
      </p:sp>
    </p:spTree>
    <p:extLst>
      <p:ext uri="{BB962C8B-B14F-4D97-AF65-F5344CB8AC3E}">
        <p14:creationId xmlns:p14="http://schemas.microsoft.com/office/powerpoint/2010/main" val="368114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C6DC86-D9A5-49FE-BEF1-8BD325A754A6}"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146703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C6DC86-D9A5-49FE-BEF1-8BD325A754A6}" type="datetimeFigureOut">
              <a:rPr lang="en-GB" smtClean="0"/>
              <a:t>25/05/2020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392511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C6DC86-D9A5-49FE-BEF1-8BD325A754A6}"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389880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C6DC86-D9A5-49FE-BEF1-8BD325A754A6}" type="datetimeFigureOut">
              <a:rPr lang="en-GB" smtClean="0"/>
              <a:t>25/05/2020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59336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C6DC86-D9A5-49FE-BEF1-8BD325A754A6}" type="datetimeFigureOut">
              <a:rPr lang="en-GB" smtClean="0"/>
              <a:t>25/05/2020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144617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6DC86-D9A5-49FE-BEF1-8BD325A754A6}" type="datetimeFigureOut">
              <a:rPr lang="en-GB" smtClean="0"/>
              <a:t>25/05/2020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24420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C6DC86-D9A5-49FE-BEF1-8BD325A754A6}"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8688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C6DC86-D9A5-49FE-BEF1-8BD325A754A6}" type="datetimeFigureOut">
              <a:rPr lang="en-GB" smtClean="0"/>
              <a:t>25/05/2020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59411F-E1A4-46F6-B6D3-58E1B026A14F}" type="slidenum">
              <a:rPr lang="en-GB" smtClean="0"/>
              <a:t>‹#›</a:t>
            </a:fld>
            <a:endParaRPr lang="en-GB"/>
          </a:p>
        </p:txBody>
      </p:sp>
    </p:spTree>
    <p:extLst>
      <p:ext uri="{BB962C8B-B14F-4D97-AF65-F5344CB8AC3E}">
        <p14:creationId xmlns:p14="http://schemas.microsoft.com/office/powerpoint/2010/main" val="350877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6DC86-D9A5-49FE-BEF1-8BD325A754A6}" type="datetimeFigureOut">
              <a:rPr lang="en-GB" smtClean="0"/>
              <a:t>25/05/2020</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59411F-E1A4-46F6-B6D3-58E1B026A14F}" type="slidenum">
              <a:rPr lang="en-GB" smtClean="0"/>
              <a:t>‹#›</a:t>
            </a:fld>
            <a:endParaRPr lang="en-GB"/>
          </a:p>
        </p:txBody>
      </p:sp>
    </p:spTree>
    <p:extLst>
      <p:ext uri="{BB962C8B-B14F-4D97-AF65-F5344CB8AC3E}">
        <p14:creationId xmlns:p14="http://schemas.microsoft.com/office/powerpoint/2010/main" val="1577006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telegraph.co.uk/education/10671048/Working-class-children-must-learn-to-be-middle-class-to-get-on-in-life-government-advisor-says.html" TargetMode="External"/><Relationship Id="rId2" Type="http://schemas.openxmlformats.org/officeDocument/2006/relationships/hyperlink" Target="http://www.telegraph.co.uk/journalists/Georgia-Graham/"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telegraph.co.uk/education/educationnews/10915718/Governors-at-Trojan-Horse-school-resign-en-masse.html" TargetMode="External"/><Relationship Id="rId2" Type="http://schemas.openxmlformats.org/officeDocument/2006/relationships/hyperlink" Target="http://www.telegraph.co.uk/journalists/tim-ross/" TargetMode="External"/><Relationship Id="rId1" Type="http://schemas.openxmlformats.org/officeDocument/2006/relationships/slideLayout" Target="../slideLayouts/slideLayout7.xml"/><Relationship Id="rId5" Type="http://schemas.openxmlformats.org/officeDocument/2006/relationships/hyperlink" Target="http://www.telegraph.co.uk/education/educationnews/10917305/Schools-face-closure-if-they-fail-to-promote-British-values.html" TargetMode="External"/><Relationship Id="rId4" Type="http://schemas.openxmlformats.org/officeDocument/2006/relationships/hyperlink" Target="http://www.telegraph.co.uk/education/educationnews/10899804/Trojan-Horse-how-we-revealed-the-truth-behind-the-plot.html"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www.bbc.co.uk/news/education-31733742" TargetMode="External"/><Relationship Id="rId3" Type="http://schemas.openxmlformats.org/officeDocument/2006/relationships/hyperlink" Target="http://www.theguardian.com/uk-news/2015/jun/10/nobel-scientist-tim-hunt-female-scientists-cause-trouble-for-men-in-labs" TargetMode="External"/><Relationship Id="rId7" Type="http://schemas.openxmlformats.org/officeDocument/2006/relationships/hyperlink" Target="http://www.theguardian.com/news/datablog/2014/aug/14/a-level-results-2014-the-full-breakdown" TargetMode="External"/><Relationship Id="rId2" Type="http://schemas.openxmlformats.org/officeDocument/2006/relationships/hyperlink" Target="http://www.theguardian.com/profile/george-arnett" TargetMode="External"/><Relationship Id="rId1" Type="http://schemas.openxmlformats.org/officeDocument/2006/relationships/slideLayout" Target="../slideLayouts/slideLayout7.xml"/><Relationship Id="rId6" Type="http://schemas.openxmlformats.org/officeDocument/2006/relationships/hyperlink" Target="http://www.theguardian.com/lifeandstyle/women" TargetMode="External"/><Relationship Id="rId5" Type="http://schemas.openxmlformats.org/officeDocument/2006/relationships/hyperlink" Target="http://www.theguardian.com/education/science" TargetMode="External"/><Relationship Id="rId4" Type="http://schemas.openxmlformats.org/officeDocument/2006/relationships/hyperlink" Target="https://www.theguardian.com/science/brain-flapping/2015/jun/10/tim-hunt-old-men-women-controversy-science" TargetMode="External"/><Relationship Id="rId9" Type="http://schemas.openxmlformats.org/officeDocument/2006/relationships/hyperlink" Target="http://www.theguardian.com/news/datablog/2015/jun/13/how-well-are-women-represented-in-uk-science"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http://www.premonition.co.uk/html/deal.jpg" TargetMode="External"/><Relationship Id="rId5" Type="http://schemas.openxmlformats.org/officeDocument/2006/relationships/image" Target="../media/image12.jpeg"/><Relationship Id="rId4" Type="http://schemas.openxmlformats.org/officeDocument/2006/relationships/image" Target="http://www.secondaryschoolsonline.co.uk/images/clubs/homepagephotos/2825.jp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tatic.guim.co.uk/sys-images/Education/Pix/pictures/2012/6/4/1338834592168/Ros-Asquith-Lines-cartoon-001.jpg"/>
          <p:cNvPicPr/>
          <p:nvPr/>
        </p:nvPicPr>
        <p:blipFill>
          <a:blip r:embed="rId3" cstate="print"/>
          <a:srcRect/>
          <a:stretch>
            <a:fillRect/>
          </a:stretch>
        </p:blipFill>
        <p:spPr bwMode="auto">
          <a:xfrm>
            <a:off x="6238876" y="0"/>
            <a:ext cx="4429125" cy="2471420"/>
          </a:xfrm>
          <a:prstGeom prst="rect">
            <a:avLst/>
          </a:prstGeom>
          <a:noFill/>
          <a:ln w="9525">
            <a:noFill/>
            <a:miter lim="800000"/>
            <a:headEnd/>
            <a:tailEnd/>
          </a:ln>
        </p:spPr>
      </p:pic>
      <p:sp>
        <p:nvSpPr>
          <p:cNvPr id="5" name="WordArt 2"/>
          <p:cNvSpPr>
            <a:spLocks noChangeArrowheads="1" noChangeShapeType="1" noTextEdit="1"/>
          </p:cNvSpPr>
          <p:nvPr/>
        </p:nvSpPr>
        <p:spPr bwMode="auto">
          <a:xfrm>
            <a:off x="1524001" y="1"/>
            <a:ext cx="5591175" cy="10191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A level Sociology</a:t>
            </a:r>
          </a:p>
        </p:txBody>
      </p:sp>
      <p:sp>
        <p:nvSpPr>
          <p:cNvPr id="6" name="WordArt 3"/>
          <p:cNvSpPr>
            <a:spLocks noChangeArrowheads="1" noChangeShapeType="1" noTextEdit="1"/>
          </p:cNvSpPr>
          <p:nvPr/>
        </p:nvSpPr>
        <p:spPr bwMode="auto">
          <a:xfrm>
            <a:off x="1540462" y="1019176"/>
            <a:ext cx="4987586" cy="3905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a:ln w="9525">
                  <a:solidFill>
                    <a:srgbClr val="000000"/>
                  </a:solidFill>
                  <a:round/>
                  <a:headEnd/>
                  <a:tailEnd/>
                </a:ln>
                <a:solidFill>
                  <a:srgbClr val="FFFFFF"/>
                </a:solidFill>
                <a:latin typeface="Arial Black"/>
              </a:rPr>
              <a:t>Component 3 Section B</a:t>
            </a:r>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075" t="21457" r="37921" b="6250"/>
          <a:stretch/>
        </p:blipFill>
        <p:spPr bwMode="auto">
          <a:xfrm>
            <a:off x="1540462" y="1440924"/>
            <a:ext cx="4602874" cy="479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3309" t="21458" r="38345" b="10323"/>
          <a:stretch/>
        </p:blipFill>
        <p:spPr bwMode="auto">
          <a:xfrm>
            <a:off x="6121684" y="2097732"/>
            <a:ext cx="4546317" cy="464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384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10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1" y="8231"/>
            <a:ext cx="9150059" cy="1892826"/>
          </a:xfrm>
          <a:prstGeom prst="rect">
            <a:avLst/>
          </a:prstGeom>
          <a:ln>
            <a:solidFill>
              <a:schemeClr val="tx1"/>
            </a:solidFill>
          </a:ln>
        </p:spPr>
        <p:txBody>
          <a:bodyPr wrap="square">
            <a:spAutoFit/>
          </a:bodyPr>
          <a:lstStyle/>
          <a:p>
            <a:r>
              <a:rPr lang="en-GB" sz="1300" b="1" i="1" dirty="0"/>
              <a:t>Bowles and </a:t>
            </a:r>
            <a:r>
              <a:rPr lang="en-GB" sz="1300" b="1" i="1" dirty="0" err="1"/>
              <a:t>Gintis</a:t>
            </a:r>
            <a:r>
              <a:rPr lang="en-GB" sz="1300" b="1" i="1" dirty="0"/>
              <a:t> (1976) – Correspondence theory </a:t>
            </a:r>
            <a:r>
              <a:rPr lang="en-GB" sz="1300" i="1" dirty="0"/>
              <a:t>(also see p. 102 in text book)</a:t>
            </a:r>
            <a:endParaRPr lang="en-GB" sz="1300" dirty="0"/>
          </a:p>
          <a:p>
            <a:r>
              <a:rPr lang="en-GB" sz="1300" dirty="0"/>
              <a:t>Bowles and </a:t>
            </a:r>
            <a:r>
              <a:rPr lang="en-GB" sz="1300" dirty="0" err="1"/>
              <a:t>Gintis</a:t>
            </a:r>
            <a:r>
              <a:rPr lang="en-GB" sz="1300" dirty="0"/>
              <a:t> argue that education reproduces directly the capitalist relations of production.  There is a hierarch with the boss at the top and the workers at the bottom and both systems have shared skills and attitudes.  Education means that workers will unquestioningly adapt to the needs of the system.</a:t>
            </a:r>
          </a:p>
          <a:p>
            <a:r>
              <a:rPr lang="en-GB" sz="1300" dirty="0"/>
              <a:t>Correspondence theory suggests that what goes on at school corresponds directly to the world of work.  Teachers are like the bosses and students are like the workers, who work for rewards.  The higher up the system the individual progresses, the more personal freedom they have to control their own educational or working experiences and the more responsibility they have for the outcomes.</a:t>
            </a:r>
          </a:p>
          <a:p>
            <a:r>
              <a:rPr lang="en-GB" sz="1300" dirty="0"/>
              <a:t>Bowles and </a:t>
            </a:r>
            <a:r>
              <a:rPr lang="en-GB" sz="1300" dirty="0" err="1"/>
              <a:t>Gintis</a:t>
            </a:r>
            <a:r>
              <a:rPr lang="en-GB" sz="1300" dirty="0"/>
              <a:t> point out that success is not totally related to intellectual ability.  Students who fit in and conform rise above those who challenge the system.  </a:t>
            </a:r>
          </a:p>
        </p:txBody>
      </p:sp>
      <p:sp>
        <p:nvSpPr>
          <p:cNvPr id="7" name="TextBox 6"/>
          <p:cNvSpPr txBox="1"/>
          <p:nvPr/>
        </p:nvSpPr>
        <p:spPr>
          <a:xfrm>
            <a:off x="1524000" y="1901058"/>
            <a:ext cx="9144000" cy="276999"/>
          </a:xfrm>
          <a:prstGeom prst="rect">
            <a:avLst/>
          </a:prstGeom>
          <a:noFill/>
        </p:spPr>
        <p:txBody>
          <a:bodyPr wrap="square" rtlCol="0">
            <a:spAutoFit/>
          </a:bodyPr>
          <a:lstStyle/>
          <a:p>
            <a:pPr algn="ctr"/>
            <a:r>
              <a:rPr lang="en-GB" sz="1200" i="1" dirty="0"/>
              <a:t>Use page 102 of the textbook to make notes on the different ways that schools correspond to the workplace.</a:t>
            </a:r>
          </a:p>
        </p:txBody>
      </p:sp>
    </p:spTree>
    <p:extLst>
      <p:ext uri="{BB962C8B-B14F-4D97-AF65-F5344CB8AC3E}">
        <p14:creationId xmlns:p14="http://schemas.microsoft.com/office/powerpoint/2010/main" val="330088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00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96196" y="16881"/>
            <a:ext cx="9171804" cy="6694140"/>
          </a:xfrm>
          <a:prstGeom prst="rect">
            <a:avLst/>
          </a:prstGeom>
          <a:ln>
            <a:noFill/>
          </a:ln>
        </p:spPr>
        <p:txBody>
          <a:bodyPr wrap="square">
            <a:spAutoFit/>
          </a:bodyPr>
          <a:lstStyle/>
          <a:p>
            <a:r>
              <a:rPr lang="en-GB" sz="1300" b="1" i="1" dirty="0"/>
              <a:t>Paul Willis – Learning to Labour </a:t>
            </a:r>
            <a:r>
              <a:rPr lang="en-GB" sz="1300" i="1" dirty="0"/>
              <a:t>(page 103-104)</a:t>
            </a:r>
          </a:p>
          <a:p>
            <a:endParaRPr lang="en-GB" sz="1300" dirty="0"/>
          </a:p>
          <a:p>
            <a:pPr marL="457200" indent="-457200">
              <a:buFont typeface="+mj-lt"/>
              <a:buAutoNum type="arabicPeriod"/>
            </a:pPr>
            <a:r>
              <a:rPr lang="en-GB" sz="1300" dirty="0"/>
              <a:t>Record his conclusions in just 5 bullet points.</a:t>
            </a:r>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r>
              <a:rPr lang="en-GB" sz="1300" dirty="0"/>
              <a:t>How does Willis’ work support the work of the other Marxist theorists</a:t>
            </a:r>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r>
              <a:rPr lang="en-GB" sz="1300" dirty="0"/>
              <a:t>How does Willis’ work challenge the work of other Marxist theorists</a:t>
            </a:r>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r>
              <a:rPr lang="en-GB" sz="1300" dirty="0"/>
              <a:t>What are the weaknesses of Willis’ study.</a:t>
            </a:r>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a:p>
            <a:pPr marL="457200" indent="-457200">
              <a:buFont typeface="+mj-lt"/>
              <a:buAutoNum type="arabicPeriod"/>
            </a:pPr>
            <a:endParaRPr lang="en-GB" sz="1300" dirty="0"/>
          </a:p>
        </p:txBody>
      </p:sp>
    </p:spTree>
    <p:extLst>
      <p:ext uri="{BB962C8B-B14F-4D97-AF65-F5344CB8AC3E}">
        <p14:creationId xmlns:p14="http://schemas.microsoft.com/office/powerpoint/2010/main" val="1306717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262" y="1"/>
            <a:ext cx="9178738" cy="6894195"/>
          </a:xfrm>
          <a:prstGeom prst="rect">
            <a:avLst/>
          </a:prstGeom>
          <a:ln>
            <a:solidFill>
              <a:schemeClr val="tx1"/>
            </a:solidFill>
          </a:ln>
        </p:spPr>
        <p:txBody>
          <a:bodyPr wrap="square">
            <a:spAutoFit/>
          </a:bodyPr>
          <a:lstStyle/>
          <a:p>
            <a:r>
              <a:rPr lang="en-GB" sz="1300" b="1" i="1" dirty="0"/>
              <a:t>Evaluating Marxist view</a:t>
            </a:r>
          </a:p>
          <a:p>
            <a:endParaRPr lang="en-GB" sz="1300" b="1" i="1" dirty="0"/>
          </a:p>
          <a:p>
            <a:r>
              <a:rPr lang="en-GB" sz="1300" dirty="0"/>
              <a:t>Briefly summarise the criticisms of the Marxist views on the role of education.</a:t>
            </a:r>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r>
              <a:rPr lang="en-GB" sz="1300" dirty="0"/>
              <a:t>Discuss:  Consider the weight of evidence.  How convincing do you find the Marxist views on the role of education?</a:t>
            </a:r>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a:p>
            <a:endParaRPr lang="en-GB" sz="1300" dirty="0"/>
          </a:p>
        </p:txBody>
      </p:sp>
    </p:spTree>
    <p:extLst>
      <p:ext uri="{BB962C8B-B14F-4D97-AF65-F5344CB8AC3E}">
        <p14:creationId xmlns:p14="http://schemas.microsoft.com/office/powerpoint/2010/main" val="297940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9144000" cy="6863417"/>
          </a:xfrm>
          <a:prstGeom prst="rect">
            <a:avLst/>
          </a:prstGeom>
        </p:spPr>
        <p:txBody>
          <a:bodyPr wrap="square">
            <a:spAutoFit/>
          </a:bodyPr>
          <a:lstStyle/>
          <a:p>
            <a:r>
              <a:rPr lang="en-GB" sz="1100" b="1" dirty="0"/>
              <a:t>Working class children must learn to be middle class to get on in life, government advisor </a:t>
            </a:r>
            <a:r>
              <a:rPr lang="en-GB" sz="1100" dirty="0"/>
              <a:t>says</a:t>
            </a:r>
          </a:p>
          <a:p>
            <a:r>
              <a:rPr lang="en-GB" sz="1100" dirty="0"/>
              <a:t>Lack of cultural experiences such as visits to restaurants and theatres and the way they dress are holding working class children back, says Social Mobility and Child Poverty Commission policy chief 			</a:t>
            </a:r>
            <a:r>
              <a:rPr lang="en-GB" sz="1100" b="1" dirty="0"/>
              <a:t>By </a:t>
            </a:r>
            <a:r>
              <a:rPr lang="en-GB" sz="1100" b="1" u="sng" dirty="0">
                <a:hlinkClick r:id="rId2" tooltip="Georgia Graham"/>
              </a:rPr>
              <a:t>Georgia Graham</a:t>
            </a:r>
            <a:r>
              <a:rPr lang="en-GB" sz="1100" b="1" dirty="0"/>
              <a:t>, Political Correspondent  </a:t>
            </a:r>
            <a:r>
              <a:rPr lang="en-GB" sz="1100" dirty="0"/>
              <a:t>6:00AM GMT 03 Mar 2014</a:t>
            </a:r>
          </a:p>
          <a:p>
            <a:r>
              <a:rPr lang="en-GB" sz="1100" dirty="0"/>
              <a:t> </a:t>
            </a:r>
          </a:p>
          <a:p>
            <a:r>
              <a:rPr lang="en-GB" sz="1100" dirty="0"/>
              <a:t>Working class children must be taught to think and act like the middle classes if they are to get into the best universities and top professions, a Government adviser has said.  Peter Brant, head of policy at the Social Mobility and Child Poverty Commission, said that children from poor homes need help to change the way they eat, dress and conduct personal relationships to get ahead in life.  In a post on the commission’s blog he said that bright children are less likely to apply to top universities because they are worried about "not fitting in". He said that they need to become more comfortable with middle-class social setting such as restaurants, theatres and offices if they are to succeed.</a:t>
            </a:r>
          </a:p>
          <a:p>
            <a:r>
              <a:rPr lang="en-GB" sz="1100" dirty="0"/>
              <a:t> </a:t>
            </a:r>
          </a:p>
          <a:p>
            <a:r>
              <a:rPr lang="en-GB" sz="1100" dirty="0"/>
              <a:t>Last year Sir John Major, the former head of the Conservative Party, warned that it was "truly shocking" that that private school educated and affluent middle-class children still run Britain.</a:t>
            </a:r>
          </a:p>
          <a:p>
            <a:r>
              <a:rPr lang="en-GB" sz="1100" dirty="0"/>
              <a:t>Michael Gove, the Education Secretary, has said that state schools must set their standards "so-high" that they become indistinguishable from the best fee paying schools.  However, Mr Brandt said that middle-class politicians are placing too much focus on education, and often fail to realise the need to make poorer children feel "comfortable" in middle class settings.  He said: "It seems likely that worries about "not fitting in" will be one reason why highly able children from less well-off backgrounds are less likely to apply to the most selective universities.  "It probably contributes to a lack of confidence amongst those who are upwardly mobile as they struggle to adapt to their new social environment with detrimental impact on their ability to reach their potential.  "And the lack of effective networks and advice to help navigate this new alien "middle class world" probably make it more difficult to translate high attainment into success in the professional jobs market."</a:t>
            </a:r>
          </a:p>
          <a:p>
            <a:r>
              <a:rPr lang="en-GB" sz="1100" dirty="0"/>
              <a:t> </a:t>
            </a:r>
          </a:p>
          <a:p>
            <a:r>
              <a:rPr lang="en-GB" sz="1100" dirty="0"/>
              <a:t>Mr Brant suggested that visiting different places, watching plays and having varied hobbies can help give working class children "shared cultural experiences" with those from middle-class backgrounds.  He said that young people from working class backgrounds have less "nuance and casualness" in their relationships with other people. They also wear different clothes, eat different food and visit different restaurants.</a:t>
            </a:r>
          </a:p>
          <a:p>
            <a:r>
              <a:rPr lang="en-GB" sz="1100" dirty="0"/>
              <a:t>He said that these factors should not be ignored because of the government's focus on GCSE results and educational attainment.  "One helpful thing would be more awareness of this as a potential issue - it can often be unappreciated by policy makers who mostly come from middle-class professional backgrounds.  "This often means that debate can all too easily assume that if educational inequalities can be reduced and aspirations of young people from working-class backgrounds raised then that alone will be enough to tackle the problem."</a:t>
            </a:r>
          </a:p>
          <a:p>
            <a:r>
              <a:rPr lang="en-GB" sz="1100" dirty="0"/>
              <a:t> </a:t>
            </a:r>
          </a:p>
          <a:p>
            <a:r>
              <a:rPr lang="en-GB" sz="1100" dirty="0"/>
              <a:t>Mr Brant who was raised in a £150,000 semi-detached house in Newport Pagnell, Milton Keynes went to Aylesbury Grammar School and then on to Cambridge University has worked in as a senior policy advisor for Nick Clegg and held similar policy roles at the Communities Department.</a:t>
            </a:r>
          </a:p>
          <a:p>
            <a:r>
              <a:rPr lang="en-GB" sz="1100" dirty="0"/>
              <a:t>He also served in the Prime Minister's strategy unit under Gordon Brown at the cabinet office that provided policy advice on key government policy priorities.  He now works at the Social Mobility and Child Poverty Commission which is chaired by Alan Milburn, the former Labour Health Secretary. The body acts as an official adviser to the Coalition.</a:t>
            </a:r>
          </a:p>
          <a:p>
            <a:r>
              <a:rPr lang="en-GB" sz="1100" dirty="0"/>
              <a:t> </a:t>
            </a:r>
          </a:p>
          <a:p>
            <a:r>
              <a:rPr lang="en-GB" sz="1100" dirty="0"/>
              <a:t>Mr Brant said: "Tackling this issue is - of course - difficult and complicated and it is far from clear what an effective response to them would be. "One helpful thing would be more awareness of this as a potential issue - it can often be unappreciated by policy makers who mostly come from middle-class professional backgrounds. "This often means that debate can all too easily assume that if educational inequalities can be reduced and aspirations of young people from working-class backgrounds raised then that alone will be enough to tackle the </a:t>
            </a:r>
            <a:r>
              <a:rPr lang="en-GB" sz="1100" dirty="0" err="1"/>
              <a:t>problem."Another</a:t>
            </a:r>
            <a:r>
              <a:rPr lang="en-GB" sz="1100" dirty="0"/>
              <a:t> helpful thing would be developing a better understanding of what is necessary to help tackle these barriers.“ From: </a:t>
            </a:r>
            <a:r>
              <a:rPr lang="en-GB" sz="1100" u="sng" dirty="0">
                <a:hlinkClick r:id="rId3"/>
              </a:rPr>
              <a:t>http://www.telegraph.co.uk/education/10671048/Working-class-children-must-learn-to-be-middle-class-to-get-on-in-life-government-advisor-says.html</a:t>
            </a:r>
            <a:r>
              <a:rPr lang="en-GB" sz="1100" dirty="0"/>
              <a:t> </a:t>
            </a:r>
          </a:p>
        </p:txBody>
      </p:sp>
    </p:spTree>
    <p:extLst>
      <p:ext uri="{BB962C8B-B14F-4D97-AF65-F5344CB8AC3E}">
        <p14:creationId xmlns:p14="http://schemas.microsoft.com/office/powerpoint/2010/main" val="189016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9144000" cy="5893921"/>
          </a:xfrm>
          <a:prstGeom prst="rect">
            <a:avLst/>
          </a:prstGeom>
        </p:spPr>
        <p:txBody>
          <a:bodyPr wrap="square">
            <a:spAutoFit/>
          </a:bodyPr>
          <a:lstStyle/>
          <a:p>
            <a:r>
              <a:rPr lang="en-GB" sz="1300" b="1" dirty="0"/>
              <a:t>HW: Globalisation and privatisation of education (pages 104-105)</a:t>
            </a:r>
          </a:p>
          <a:p>
            <a:endParaRPr lang="en-GB" sz="1300" b="1" dirty="0"/>
          </a:p>
          <a:p>
            <a:r>
              <a:rPr lang="en-GB" sz="1300" b="1" dirty="0"/>
              <a:t>Q1</a:t>
            </a:r>
          </a:p>
          <a:p>
            <a:endParaRPr lang="en-GB" sz="1300" b="1" dirty="0"/>
          </a:p>
          <a:p>
            <a:endParaRPr lang="en-GB" sz="1300" b="1" dirty="0"/>
          </a:p>
          <a:p>
            <a:endParaRPr lang="en-GB" sz="1300" b="1" dirty="0"/>
          </a:p>
          <a:p>
            <a:endParaRPr lang="en-GB" sz="1300" b="1" dirty="0"/>
          </a:p>
          <a:p>
            <a:endParaRPr lang="en-GB" sz="1300" b="1" dirty="0"/>
          </a:p>
          <a:p>
            <a:endParaRPr lang="en-GB" sz="1300" b="1" dirty="0"/>
          </a:p>
          <a:p>
            <a:r>
              <a:rPr lang="en-GB" sz="1300" b="1" dirty="0"/>
              <a:t>Q2</a:t>
            </a:r>
          </a:p>
          <a:p>
            <a:endParaRPr lang="en-GB" sz="1300" b="1" dirty="0"/>
          </a:p>
          <a:p>
            <a:endParaRPr lang="en-GB" sz="1300" b="1" dirty="0"/>
          </a:p>
          <a:p>
            <a:endParaRPr lang="en-GB" sz="1300" b="1" dirty="0"/>
          </a:p>
          <a:p>
            <a:endParaRPr lang="en-GB" sz="1300" b="1" dirty="0"/>
          </a:p>
          <a:p>
            <a:endParaRPr lang="en-GB" sz="1300" b="1" dirty="0"/>
          </a:p>
          <a:p>
            <a:endParaRPr lang="en-GB" sz="1300" b="1" dirty="0"/>
          </a:p>
          <a:p>
            <a:endParaRPr lang="en-GB" sz="1300" b="1" dirty="0"/>
          </a:p>
          <a:p>
            <a:endParaRPr lang="en-GB" sz="1300" b="1" dirty="0"/>
          </a:p>
          <a:p>
            <a:r>
              <a:rPr lang="en-GB" sz="1300" b="1" dirty="0"/>
              <a:t>Q3</a:t>
            </a:r>
          </a:p>
          <a:p>
            <a:endParaRPr lang="en-GB" sz="1300" b="1" dirty="0"/>
          </a:p>
          <a:p>
            <a:endParaRPr lang="en-GB" sz="1300" b="1" dirty="0"/>
          </a:p>
          <a:p>
            <a:endParaRPr lang="en-GB" sz="1300" b="1" dirty="0"/>
          </a:p>
          <a:p>
            <a:endParaRPr lang="en-GB" sz="1300" b="1" dirty="0"/>
          </a:p>
          <a:p>
            <a:endParaRPr lang="en-GB" sz="1300" b="1" dirty="0"/>
          </a:p>
          <a:p>
            <a:endParaRPr lang="en-GB" sz="1300" b="1" dirty="0"/>
          </a:p>
          <a:p>
            <a:endParaRPr lang="en-GB" sz="1300" b="1" dirty="0"/>
          </a:p>
          <a:p>
            <a:endParaRPr lang="en-GB" sz="1300" b="1" dirty="0"/>
          </a:p>
          <a:p>
            <a:endParaRPr lang="en-GB" sz="1300" b="1" dirty="0"/>
          </a:p>
          <a:p>
            <a:r>
              <a:rPr lang="en-GB" sz="1300" b="1" dirty="0"/>
              <a:t>Q4  FOR					AGAINST</a:t>
            </a:r>
          </a:p>
        </p:txBody>
      </p:sp>
      <p:cxnSp>
        <p:nvCxnSpPr>
          <p:cNvPr id="4" name="Straight Connector 3"/>
          <p:cNvCxnSpPr/>
          <p:nvPr/>
        </p:nvCxnSpPr>
        <p:spPr>
          <a:xfrm>
            <a:off x="6096000" y="5661248"/>
            <a:ext cx="0" cy="11967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112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lshevizing” the Church:  Your Catholic Campaign for Human Development Dollars at work"/>
          <p:cNvPicPr/>
          <p:nvPr/>
        </p:nvPicPr>
        <p:blipFill>
          <a:blip r:embed="rId2" cstate="print"/>
          <a:srcRect/>
          <a:stretch>
            <a:fillRect/>
          </a:stretch>
        </p:blipFill>
        <p:spPr bwMode="auto">
          <a:xfrm>
            <a:off x="9875912" y="-89856"/>
            <a:ext cx="792088" cy="720080"/>
          </a:xfrm>
          <a:prstGeom prst="rect">
            <a:avLst/>
          </a:prstGeom>
          <a:noFill/>
          <a:ln w="9525">
            <a:noFill/>
            <a:miter lim="800000"/>
            <a:headEnd/>
            <a:tailEnd/>
          </a:ln>
        </p:spPr>
      </p:pic>
      <p:pic>
        <p:nvPicPr>
          <p:cNvPr id="1026" name="Picture 2" descr="https://prepaclub.files.wordpress.com/2013/08/key-to-succes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171" y="6305"/>
            <a:ext cx="914400"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92849" y="-66293"/>
            <a:ext cx="7812360" cy="830997"/>
          </a:xfrm>
          <a:prstGeom prst="rect">
            <a:avLst/>
          </a:prstGeom>
        </p:spPr>
        <p:txBody>
          <a:bodyPr wrap="square">
            <a:spAutoFit/>
          </a:bodyPr>
          <a:lstStyle/>
          <a:p>
            <a:pPr algn="ctr"/>
            <a:r>
              <a:rPr lang="en-GB" sz="2400" b="1" dirty="0"/>
              <a:t>Similarities and differences between the Functionalist and Marxist explanations of the role and function of education.</a:t>
            </a:r>
          </a:p>
        </p:txBody>
      </p:sp>
      <p:cxnSp>
        <p:nvCxnSpPr>
          <p:cNvPr id="6" name="Straight Connector 5"/>
          <p:cNvCxnSpPr>
            <a:stCxn id="3" idx="2"/>
          </p:cNvCxnSpPr>
          <p:nvPr/>
        </p:nvCxnSpPr>
        <p:spPr>
          <a:xfrm>
            <a:off x="6099029" y="764705"/>
            <a:ext cx="0" cy="512467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365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6099029" y="190530"/>
            <a:ext cx="0" cy="5124673"/>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10966" y="79473"/>
            <a:ext cx="4572000" cy="646331"/>
          </a:xfrm>
          <a:prstGeom prst="rect">
            <a:avLst/>
          </a:prstGeom>
        </p:spPr>
        <p:txBody>
          <a:bodyPr>
            <a:spAutoFit/>
          </a:bodyPr>
          <a:lstStyle/>
          <a:p>
            <a:r>
              <a:rPr lang="en-GB" dirty="0"/>
              <a:t>In what ways does education contribute to socialisation in society? [10] </a:t>
            </a:r>
          </a:p>
        </p:txBody>
      </p:sp>
      <p:sp>
        <p:nvSpPr>
          <p:cNvPr id="4" name="Rectangle 3"/>
          <p:cNvSpPr/>
          <p:nvPr/>
        </p:nvSpPr>
        <p:spPr>
          <a:xfrm>
            <a:off x="6119856" y="61219"/>
            <a:ext cx="4572000" cy="369332"/>
          </a:xfrm>
          <a:prstGeom prst="rect">
            <a:avLst/>
          </a:prstGeom>
        </p:spPr>
        <p:txBody>
          <a:bodyPr>
            <a:spAutoFit/>
          </a:bodyPr>
          <a:lstStyle/>
          <a:p>
            <a:r>
              <a:rPr lang="en-GB" dirty="0"/>
              <a:t>To what extent is education meritocratic.  [20] </a:t>
            </a:r>
          </a:p>
        </p:txBody>
      </p:sp>
      <p:sp>
        <p:nvSpPr>
          <p:cNvPr id="7" name="TextBox 6"/>
          <p:cNvSpPr txBox="1"/>
          <p:nvPr/>
        </p:nvSpPr>
        <p:spPr>
          <a:xfrm>
            <a:off x="1555172" y="1022107"/>
            <a:ext cx="4396813" cy="2031325"/>
          </a:xfrm>
          <a:prstGeom prst="rect">
            <a:avLst/>
          </a:prstGeom>
          <a:solidFill>
            <a:srgbClr val="FFFF99"/>
          </a:solidFill>
        </p:spPr>
        <p:txBody>
          <a:bodyPr wrap="square" rtlCol="0">
            <a:spAutoFit/>
          </a:bodyPr>
          <a:lstStyle/>
          <a:p>
            <a:r>
              <a:rPr lang="en-GB" dirty="0"/>
              <a:t>3 paragraphs, each explaining a distinct way that education contributes to society</a:t>
            </a:r>
          </a:p>
          <a:p>
            <a:endParaRPr lang="en-GB" dirty="0"/>
          </a:p>
          <a:p>
            <a:r>
              <a:rPr lang="en-GB" dirty="0"/>
              <a:t>Point + study + explanation in relation to the question.</a:t>
            </a:r>
          </a:p>
          <a:p>
            <a:endParaRPr lang="en-GB" dirty="0"/>
          </a:p>
          <a:p>
            <a:r>
              <a:rPr lang="en-GB" dirty="0"/>
              <a:t>NO EVALUATION REQUIRED</a:t>
            </a:r>
          </a:p>
        </p:txBody>
      </p:sp>
      <p:sp>
        <p:nvSpPr>
          <p:cNvPr id="8" name="TextBox 7"/>
          <p:cNvSpPr txBox="1"/>
          <p:nvPr/>
        </p:nvSpPr>
        <p:spPr>
          <a:xfrm>
            <a:off x="6207450" y="1001962"/>
            <a:ext cx="4396813" cy="923330"/>
          </a:xfrm>
          <a:prstGeom prst="rect">
            <a:avLst/>
          </a:prstGeom>
          <a:solidFill>
            <a:srgbClr val="FFFF99"/>
          </a:solidFill>
        </p:spPr>
        <p:txBody>
          <a:bodyPr wrap="square" rtlCol="0">
            <a:spAutoFit/>
          </a:bodyPr>
          <a:lstStyle/>
          <a:p>
            <a:r>
              <a:rPr lang="en-GB" dirty="0"/>
              <a:t>3 x points + counter points</a:t>
            </a:r>
          </a:p>
          <a:p>
            <a:endParaRPr lang="en-GB" dirty="0"/>
          </a:p>
          <a:p>
            <a:r>
              <a:rPr lang="en-GB" dirty="0"/>
              <a:t>Conclusion</a:t>
            </a:r>
          </a:p>
        </p:txBody>
      </p:sp>
      <p:sp>
        <p:nvSpPr>
          <p:cNvPr id="10" name="TextBox 9"/>
          <p:cNvSpPr txBox="1"/>
          <p:nvPr/>
        </p:nvSpPr>
        <p:spPr>
          <a:xfrm>
            <a:off x="6207450" y="1925293"/>
            <a:ext cx="4396813" cy="3139321"/>
          </a:xfrm>
          <a:prstGeom prst="rect">
            <a:avLst/>
          </a:prstGeom>
          <a:noFill/>
        </p:spPr>
        <p:txBody>
          <a:bodyPr wrap="square" rtlCol="0">
            <a:spAutoFit/>
          </a:bodyPr>
          <a:lstStyle/>
          <a:p>
            <a:r>
              <a:rPr lang="en-GB" dirty="0"/>
              <a:t>Each point should be a PEE (Point + study + explanation)</a:t>
            </a:r>
          </a:p>
          <a:p>
            <a:r>
              <a:rPr lang="en-GB" dirty="0"/>
              <a:t>It should then be evaluated with a direct challenge to the point you have just made </a:t>
            </a:r>
          </a:p>
          <a:p>
            <a:r>
              <a:rPr lang="en-GB" i="1" dirty="0"/>
              <a:t>(just like you did in your inequality section</a:t>
            </a:r>
            <a:r>
              <a:rPr lang="en-GB" dirty="0"/>
              <a:t>)</a:t>
            </a:r>
          </a:p>
          <a:p>
            <a:endParaRPr lang="en-GB" dirty="0"/>
          </a:p>
          <a:p>
            <a:r>
              <a:rPr lang="en-GB" dirty="0"/>
              <a:t>Do this 3 times.</a:t>
            </a:r>
          </a:p>
          <a:p>
            <a:endParaRPr lang="en-GB" dirty="0"/>
          </a:p>
          <a:p>
            <a:r>
              <a:rPr lang="en-GB" dirty="0"/>
              <a:t>Write a conclusion that sums up how far the evidence is supported or not.  You must make a decision and justify your point.</a:t>
            </a:r>
          </a:p>
        </p:txBody>
      </p:sp>
    </p:spTree>
    <p:extLst>
      <p:ext uri="{BB962C8B-B14F-4D97-AF65-F5344CB8AC3E}">
        <p14:creationId xmlns:p14="http://schemas.microsoft.com/office/powerpoint/2010/main" val="22667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955" t="24193" r="27145" b="18959"/>
          <a:stretch/>
        </p:blipFill>
        <p:spPr bwMode="auto">
          <a:xfrm>
            <a:off x="6158105" y="680100"/>
            <a:ext cx="4498635" cy="2250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158104" y="0"/>
            <a:ext cx="3347864" cy="369332"/>
          </a:xfrm>
          <a:prstGeom prst="rect">
            <a:avLst/>
          </a:prstGeom>
          <a:noFill/>
        </p:spPr>
        <p:txBody>
          <a:bodyPr wrap="square" rtlCol="0">
            <a:spAutoFit/>
          </a:bodyPr>
          <a:lstStyle/>
          <a:p>
            <a:r>
              <a:rPr lang="en-GB" dirty="0"/>
              <a:t>Question 5:</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615" t="23387" r="26910" b="10000"/>
          <a:stretch/>
        </p:blipFill>
        <p:spPr bwMode="auto">
          <a:xfrm>
            <a:off x="6146843" y="2996952"/>
            <a:ext cx="4509896" cy="261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0"/>
            <a:ext cx="3347864" cy="369332"/>
          </a:xfrm>
          <a:prstGeom prst="rect">
            <a:avLst/>
          </a:prstGeom>
          <a:noFill/>
        </p:spPr>
        <p:txBody>
          <a:bodyPr wrap="square" rtlCol="0">
            <a:spAutoFit/>
          </a:bodyPr>
          <a:lstStyle/>
          <a:p>
            <a:r>
              <a:rPr lang="en-GB" dirty="0"/>
              <a:t>Question 4:</a:t>
            </a:r>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841" t="29838" r="26910" b="11876"/>
          <a:stretch/>
        </p:blipFill>
        <p:spPr bwMode="auto">
          <a:xfrm>
            <a:off x="1524000" y="446331"/>
            <a:ext cx="4577136" cy="2334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400" t="28528" r="26650" b="39618"/>
          <a:stretch/>
        </p:blipFill>
        <p:spPr bwMode="auto">
          <a:xfrm>
            <a:off x="1511844" y="2833408"/>
            <a:ext cx="4589292" cy="1265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36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cstate="print"/>
          <a:srcRect l="21106" t="32097" r="22224" b="50377"/>
          <a:stretch/>
        </p:blipFill>
        <p:spPr bwMode="auto">
          <a:xfrm>
            <a:off x="1509856" y="-744"/>
            <a:ext cx="9158144" cy="2232248"/>
          </a:xfrm>
          <a:prstGeom prst="rect">
            <a:avLst/>
          </a:prstGeom>
          <a:solidFill>
            <a:srgbClr val="FFFF00"/>
          </a:solidFill>
          <a:ln>
            <a:noFill/>
          </a:ln>
          <a:extLst>
            <a:ext uri="{53640926-AAD7-44D8-BBD7-CCE9431645EC}">
              <a14:shadowObscured xmlns:a14="http://schemas.microsoft.com/office/drawing/2010/main"/>
            </a:ext>
          </a:extLst>
        </p:spPr>
      </p:pic>
      <p:sp>
        <p:nvSpPr>
          <p:cNvPr id="4" name="Rectangle 3"/>
          <p:cNvSpPr/>
          <p:nvPr/>
        </p:nvSpPr>
        <p:spPr>
          <a:xfrm>
            <a:off x="1524000" y="2231504"/>
            <a:ext cx="9158144" cy="923330"/>
          </a:xfrm>
          <a:prstGeom prst="rect">
            <a:avLst/>
          </a:prstGeom>
          <a:solidFill>
            <a:srgbClr val="FFFF00"/>
          </a:solidFill>
        </p:spPr>
        <p:txBody>
          <a:bodyPr wrap="square">
            <a:spAutoFit/>
          </a:bodyPr>
          <a:lstStyle/>
          <a:p>
            <a:r>
              <a:rPr lang="en-GB" dirty="0"/>
              <a:t>10 mark questions are marked with 6 marks for AO1 and 4 marks for AO2.</a:t>
            </a:r>
          </a:p>
          <a:p>
            <a:r>
              <a:rPr lang="en-GB" dirty="0"/>
              <a:t>20 mark questions are marked with 8 marks for AO1, 4 marks for AO2 and 8 marks for AO3.</a:t>
            </a:r>
          </a:p>
          <a:p>
            <a:r>
              <a:rPr lang="en-GB" dirty="0"/>
              <a:t>40 mark questions are marked with 16 marks for AO1, 8 marks for AO2 and 16 marks for AO3.</a:t>
            </a:r>
          </a:p>
        </p:txBody>
      </p:sp>
    </p:spTree>
    <p:extLst>
      <p:ext uri="{BB962C8B-B14F-4D97-AF65-F5344CB8AC3E}">
        <p14:creationId xmlns:p14="http://schemas.microsoft.com/office/powerpoint/2010/main" val="349078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0"/>
            <a:ext cx="3347864" cy="369332"/>
          </a:xfrm>
          <a:prstGeom prst="rect">
            <a:avLst/>
          </a:prstGeom>
          <a:noFill/>
        </p:spPr>
        <p:txBody>
          <a:bodyPr wrap="square" rtlCol="0">
            <a:spAutoFit/>
          </a:bodyPr>
          <a:lstStyle/>
          <a:p>
            <a:r>
              <a:rPr lang="en-GB" dirty="0"/>
              <a:t>Question 6:</a:t>
            </a:r>
          </a:p>
        </p:txBody>
      </p:sp>
      <p:sp>
        <p:nvSpPr>
          <p:cNvPr id="8" name="Rectangle 7"/>
          <p:cNvSpPr/>
          <p:nvPr/>
        </p:nvSpPr>
        <p:spPr>
          <a:xfrm>
            <a:off x="1743992" y="708252"/>
            <a:ext cx="8772319" cy="369332"/>
          </a:xfrm>
          <a:prstGeom prst="rect">
            <a:avLst/>
          </a:prstGeom>
        </p:spPr>
        <p:txBody>
          <a:bodyPr wrap="square">
            <a:spAutoFit/>
          </a:bodyPr>
          <a:lstStyle/>
          <a:p>
            <a:r>
              <a:rPr lang="en-GB" dirty="0"/>
              <a:t>Outline and evaluate the view that education reproduces inequalities in society.  [40] </a:t>
            </a:r>
          </a:p>
        </p:txBody>
      </p:sp>
      <p:sp>
        <p:nvSpPr>
          <p:cNvPr id="9" name="TextBox 8"/>
          <p:cNvSpPr txBox="1"/>
          <p:nvPr/>
        </p:nvSpPr>
        <p:spPr>
          <a:xfrm>
            <a:off x="1743991" y="1669138"/>
            <a:ext cx="8684726" cy="923330"/>
          </a:xfrm>
          <a:prstGeom prst="rect">
            <a:avLst/>
          </a:prstGeom>
          <a:solidFill>
            <a:srgbClr val="FFFF99"/>
          </a:solidFill>
        </p:spPr>
        <p:txBody>
          <a:bodyPr wrap="square" rtlCol="0">
            <a:spAutoFit/>
          </a:bodyPr>
          <a:lstStyle/>
          <a:p>
            <a:pPr algn="ctr"/>
            <a:r>
              <a:rPr lang="en-GB" dirty="0"/>
              <a:t>4 x points + counter points</a:t>
            </a:r>
          </a:p>
          <a:p>
            <a:pPr algn="ctr"/>
            <a:endParaRPr lang="en-GB" dirty="0"/>
          </a:p>
          <a:p>
            <a:pPr algn="ctr"/>
            <a:r>
              <a:rPr lang="en-GB" dirty="0"/>
              <a:t>Conclusion</a:t>
            </a:r>
          </a:p>
        </p:txBody>
      </p:sp>
      <p:sp>
        <p:nvSpPr>
          <p:cNvPr id="10" name="TextBox 9"/>
          <p:cNvSpPr txBox="1"/>
          <p:nvPr/>
        </p:nvSpPr>
        <p:spPr>
          <a:xfrm>
            <a:off x="1743992" y="2592469"/>
            <a:ext cx="8684725" cy="2585323"/>
          </a:xfrm>
          <a:prstGeom prst="rect">
            <a:avLst/>
          </a:prstGeom>
          <a:noFill/>
        </p:spPr>
        <p:txBody>
          <a:bodyPr wrap="square" rtlCol="0">
            <a:spAutoFit/>
          </a:bodyPr>
          <a:lstStyle/>
          <a:p>
            <a:r>
              <a:rPr lang="en-GB" dirty="0"/>
              <a:t>Each point should be a PEE (Point + study + explanation)</a:t>
            </a:r>
          </a:p>
          <a:p>
            <a:r>
              <a:rPr lang="en-GB" dirty="0"/>
              <a:t>It should then be evaluated with a direct challenge to the point you have just made</a:t>
            </a:r>
          </a:p>
          <a:p>
            <a:r>
              <a:rPr lang="en-GB" i="1" dirty="0">
                <a:solidFill>
                  <a:srgbClr val="FF0000"/>
                </a:solidFill>
              </a:rPr>
              <a:t>“…………. Would challenge ………………..’s argument that………… They argue that……….. This weakens ……………. Point because….”</a:t>
            </a:r>
          </a:p>
          <a:p>
            <a:r>
              <a:rPr lang="en-GB" i="1" dirty="0"/>
              <a:t>(just like you did in your inequality section</a:t>
            </a:r>
            <a:r>
              <a:rPr lang="en-GB" dirty="0"/>
              <a:t>)</a:t>
            </a:r>
          </a:p>
          <a:p>
            <a:endParaRPr lang="en-GB" dirty="0"/>
          </a:p>
          <a:p>
            <a:endParaRPr lang="en-GB" dirty="0"/>
          </a:p>
          <a:p>
            <a:r>
              <a:rPr lang="en-GB" dirty="0"/>
              <a:t>Write a conclusion that sums up how far the evidence is supported or not.  You must make a decision and justify your point.</a:t>
            </a:r>
          </a:p>
        </p:txBody>
      </p:sp>
      <p:sp>
        <p:nvSpPr>
          <p:cNvPr id="11" name="Rounded Rectangle 10"/>
          <p:cNvSpPr/>
          <p:nvPr/>
        </p:nvSpPr>
        <p:spPr>
          <a:xfrm>
            <a:off x="6960096" y="5188862"/>
            <a:ext cx="3240360"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This is just the same structure as your other 40 marker.</a:t>
            </a:r>
          </a:p>
        </p:txBody>
      </p:sp>
    </p:spTree>
    <p:extLst>
      <p:ext uri="{BB962C8B-B14F-4D97-AF65-F5344CB8AC3E}">
        <p14:creationId xmlns:p14="http://schemas.microsoft.com/office/powerpoint/2010/main" val="242831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0966" y="79472"/>
            <a:ext cx="9157034" cy="369332"/>
          </a:xfrm>
          <a:prstGeom prst="rect">
            <a:avLst/>
          </a:prstGeom>
        </p:spPr>
        <p:txBody>
          <a:bodyPr wrap="square">
            <a:spAutoFit/>
          </a:bodyPr>
          <a:lstStyle/>
          <a:p>
            <a:r>
              <a:rPr lang="en-GB" dirty="0"/>
              <a:t>In what ways does education contribute to socialisation in society? [10] </a:t>
            </a:r>
          </a:p>
        </p:txBody>
      </p:sp>
    </p:spTree>
    <p:extLst>
      <p:ext uri="{BB962C8B-B14F-4D97-AF65-F5344CB8AC3E}">
        <p14:creationId xmlns:p14="http://schemas.microsoft.com/office/powerpoint/2010/main" val="1616141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61219"/>
            <a:ext cx="9167856" cy="369332"/>
          </a:xfrm>
          <a:prstGeom prst="rect">
            <a:avLst/>
          </a:prstGeom>
        </p:spPr>
        <p:txBody>
          <a:bodyPr wrap="square">
            <a:spAutoFit/>
          </a:bodyPr>
          <a:lstStyle/>
          <a:p>
            <a:r>
              <a:rPr lang="en-GB" dirty="0"/>
              <a:t>To what </a:t>
            </a:r>
            <a:r>
              <a:rPr lang="en-GB"/>
              <a:t>extent is education meritocratic [20</a:t>
            </a:r>
            <a:r>
              <a:rPr lang="en-GB" dirty="0"/>
              <a:t>] </a:t>
            </a:r>
          </a:p>
        </p:txBody>
      </p:sp>
    </p:spTree>
    <p:extLst>
      <p:ext uri="{BB962C8B-B14F-4D97-AF65-F5344CB8AC3E}">
        <p14:creationId xmlns:p14="http://schemas.microsoft.com/office/powerpoint/2010/main" val="1731150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320382"/>
            <a:ext cx="9144000" cy="5262979"/>
          </a:xfrm>
          <a:prstGeom prst="rect">
            <a:avLst/>
          </a:prstGeom>
        </p:spPr>
        <p:txBody>
          <a:bodyPr wrap="square">
            <a:spAutoFit/>
          </a:bodyPr>
          <a:lstStyle/>
          <a:p>
            <a:r>
              <a:rPr lang="en-GB" sz="1600" dirty="0"/>
              <a:t>In some ways, the approach of social democrats to education is similar to the approach of functionalists.</a:t>
            </a:r>
          </a:p>
          <a:p>
            <a:endParaRPr lang="en-GB" sz="1600" dirty="0"/>
          </a:p>
          <a:p>
            <a:pPr marL="285750" indent="-285750">
              <a:buFont typeface="Wingdings" panose="05000000000000000000" pitchFamily="2" charset="2"/>
              <a:buChar char="ü"/>
            </a:pPr>
            <a:r>
              <a:rPr lang="en-GB" sz="1600" dirty="0"/>
              <a:t>Social democrats see education as an opportunity to provide equality of opportunity necessary to create a meritocratic society, where the most important positions are filled by the most talented people, regardless of their class, gender, ethnicity etc.</a:t>
            </a:r>
          </a:p>
          <a:p>
            <a:pPr marL="285750" indent="-285750">
              <a:buFont typeface="Wingdings" panose="05000000000000000000" pitchFamily="2" charset="2"/>
              <a:buChar char="ü"/>
            </a:pPr>
            <a:r>
              <a:rPr lang="en-GB" sz="1600" dirty="0"/>
              <a:t>They also agree that as societies become more complex education needs to develop to make sure that the next generation has the skills, knowledge and aptitudes needed to create economic growth and increase wealth.</a:t>
            </a:r>
          </a:p>
          <a:p>
            <a:pPr marL="285750" indent="-285750">
              <a:buFont typeface="Wingdings" panose="05000000000000000000" pitchFamily="2" charset="2"/>
              <a:buChar char="ü"/>
            </a:pPr>
            <a:endParaRPr lang="en-GB" sz="1600" dirty="0"/>
          </a:p>
          <a:p>
            <a:pPr marL="285750" indent="-285750">
              <a:buFont typeface="Courier New" panose="02070309020205020404" pitchFamily="49" charset="0"/>
              <a:buChar char="o"/>
            </a:pPr>
            <a:r>
              <a:rPr lang="en-GB" sz="1600" dirty="0"/>
              <a:t>However, social democrats believe that inequalities in society prevent this kind of meritocratic society becoming a reality.  If poverty prevents a student from having the same chances as a student from a more privileged background it is not possible to create a meritocracy.</a:t>
            </a:r>
          </a:p>
          <a:p>
            <a:pPr marL="285750" indent="-285750">
              <a:buFont typeface="Courier New" panose="02070309020205020404" pitchFamily="49" charset="0"/>
              <a:buChar char="o"/>
            </a:pPr>
            <a:r>
              <a:rPr lang="en-GB" sz="1600" dirty="0"/>
              <a:t>Social democrats believe that the government should take measures to bring about greater equality of opportunity.  They think that governments should spend money on education so that students develop the knowledge and skills needed for economic growth.  This was a particularly significant view in the 1960s.</a:t>
            </a:r>
          </a:p>
          <a:p>
            <a:pPr marL="285750" indent="-285750">
              <a:buFont typeface="Courier New" panose="02070309020205020404" pitchFamily="49" charset="0"/>
              <a:buChar char="o"/>
            </a:pPr>
            <a:endParaRPr lang="en-GB" sz="1600" dirty="0"/>
          </a:p>
          <a:p>
            <a:pPr marL="285750" indent="-285750">
              <a:buFont typeface="Wingdings" panose="05000000000000000000" pitchFamily="2" charset="2"/>
              <a:buChar char="v"/>
            </a:pPr>
            <a:r>
              <a:rPr lang="en-GB" sz="1600" dirty="0"/>
              <a:t>Social democrats differ from Marxists because they believe that it is possible to work within capitalism to create a fairer system and that democratic governments can work in the interests of those who elect them, rather than the capitalist class.</a:t>
            </a:r>
          </a:p>
          <a:p>
            <a:pPr marL="285750" indent="-285750">
              <a:buFont typeface="Courier New" panose="02070309020205020404" pitchFamily="49" charset="0"/>
              <a:buChar char="o"/>
            </a:pPr>
            <a:endParaRPr lang="en-GB" sz="1600" dirty="0"/>
          </a:p>
        </p:txBody>
      </p:sp>
      <p:sp>
        <p:nvSpPr>
          <p:cNvPr id="3" name="WordArt 2"/>
          <p:cNvSpPr>
            <a:spLocks noChangeArrowheads="1" noChangeShapeType="1" noTextEdit="1"/>
          </p:cNvSpPr>
          <p:nvPr/>
        </p:nvSpPr>
        <p:spPr bwMode="auto">
          <a:xfrm>
            <a:off x="1524000" y="1"/>
            <a:ext cx="9144000" cy="12809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Social Democratic Approaches</a:t>
            </a:r>
          </a:p>
        </p:txBody>
      </p:sp>
    </p:spTree>
    <p:extLst>
      <p:ext uri="{BB962C8B-B14F-4D97-AF65-F5344CB8AC3E}">
        <p14:creationId xmlns:p14="http://schemas.microsoft.com/office/powerpoint/2010/main" val="2557423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0975" y="12315"/>
            <a:ext cx="9144000" cy="6463308"/>
          </a:xfrm>
          <a:prstGeom prst="rect">
            <a:avLst/>
          </a:prstGeom>
        </p:spPr>
        <p:txBody>
          <a:bodyPr wrap="square">
            <a:spAutoFit/>
          </a:bodyPr>
          <a:lstStyle/>
          <a:p>
            <a:r>
              <a:rPr lang="en-GB" b="1" i="1" dirty="0"/>
              <a:t>Halsey – Grammar school system disadvantaged working class children </a:t>
            </a:r>
            <a:endParaRPr lang="en-GB" dirty="0"/>
          </a:p>
          <a:p>
            <a:r>
              <a:rPr lang="en-GB" dirty="0"/>
              <a:t>Halsey argued that the 11+ exam tested middle-class culture and falsely labelled working class children as less intelligent.  This label was believed by the working class and acted on.  Social democrats believed in the abolition of the tripartite system and its replacement by the comprehensive system, where everyone would receive the same opportunities and children of differ classes would mix.</a:t>
            </a:r>
          </a:p>
          <a:p>
            <a:endParaRPr lang="en-GB" dirty="0"/>
          </a:p>
          <a:p>
            <a:r>
              <a:rPr lang="en-GB" b="1" i="1" dirty="0" err="1"/>
              <a:t>Crossland</a:t>
            </a:r>
            <a:r>
              <a:rPr lang="en-GB" b="1" i="1" dirty="0"/>
              <a:t> – Fairer education leads to social mobility</a:t>
            </a:r>
            <a:endParaRPr lang="en-GB" dirty="0"/>
          </a:p>
          <a:p>
            <a:r>
              <a:rPr lang="en-GB" dirty="0"/>
              <a:t>Tony </a:t>
            </a:r>
            <a:r>
              <a:rPr lang="en-GB" dirty="0" err="1"/>
              <a:t>Crossland</a:t>
            </a:r>
            <a:r>
              <a:rPr lang="en-GB" dirty="0"/>
              <a:t> - a well known Labour Party politician wrote in his book ‘The Future of Education’  that a fairer education system would also equalise the distribution of rewards and privileges - social mobility would increase which would mean that class distinctions would become blurred.</a:t>
            </a:r>
          </a:p>
          <a:p>
            <a:endParaRPr lang="en-GB" dirty="0"/>
          </a:p>
          <a:p>
            <a:r>
              <a:rPr lang="en-GB" b="1" i="1" dirty="0" err="1"/>
              <a:t>Shulz</a:t>
            </a:r>
            <a:r>
              <a:rPr lang="en-GB" b="1" i="1" dirty="0"/>
              <a:t> – Skills and knowledge as forms of capital</a:t>
            </a:r>
            <a:endParaRPr lang="en-GB" dirty="0"/>
          </a:p>
          <a:p>
            <a:r>
              <a:rPr lang="en-GB" dirty="0"/>
              <a:t>The social democratic perspective saw that prosperity would be brought to all by allowing everybody to develop their potential and make the maximum contribution to society.   </a:t>
            </a:r>
            <a:r>
              <a:rPr lang="en-GB" b="1" dirty="0"/>
              <a:t>Theodore </a:t>
            </a:r>
            <a:r>
              <a:rPr lang="en-GB" b="1" dirty="0" err="1"/>
              <a:t>Shulz</a:t>
            </a:r>
            <a:r>
              <a:rPr lang="en-GB" dirty="0"/>
              <a:t> (1961)in the USA argued that skills and knowledge were forms of capital.</a:t>
            </a:r>
          </a:p>
          <a:p>
            <a:r>
              <a:rPr lang="en-GB" dirty="0"/>
              <a:t>The belief was that if you invest more in your workforce then efficiency and productivity would increase.  Evidence in the USA was seen in the fact that farms with educated workforces outperformed those farms that the workers were uneducated.  </a:t>
            </a:r>
          </a:p>
          <a:p>
            <a:r>
              <a:rPr lang="en-GB" dirty="0"/>
              <a:t>This was the principle applied to the UK from 1944 with increased spending on education to produce a more skilled workforce.</a:t>
            </a:r>
          </a:p>
        </p:txBody>
      </p:sp>
    </p:spTree>
    <p:extLst>
      <p:ext uri="{BB962C8B-B14F-4D97-AF65-F5344CB8AC3E}">
        <p14:creationId xmlns:p14="http://schemas.microsoft.com/office/powerpoint/2010/main" val="2278365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2"/>
          <p:cNvSpPr>
            <a:spLocks noChangeArrowheads="1" noChangeShapeType="1" noTextEdit="1"/>
          </p:cNvSpPr>
          <p:nvPr/>
        </p:nvSpPr>
        <p:spPr bwMode="auto">
          <a:xfrm>
            <a:off x="1514453" y="0"/>
            <a:ext cx="9144000" cy="5040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Social Democratic Approaches</a:t>
            </a:r>
          </a:p>
        </p:txBody>
      </p:sp>
      <p:sp>
        <p:nvSpPr>
          <p:cNvPr id="4" name="TextBox 3"/>
          <p:cNvSpPr txBox="1"/>
          <p:nvPr/>
        </p:nvSpPr>
        <p:spPr>
          <a:xfrm>
            <a:off x="1524000" y="689557"/>
            <a:ext cx="4572000" cy="861774"/>
          </a:xfrm>
          <a:prstGeom prst="rect">
            <a:avLst/>
          </a:prstGeom>
          <a:noFill/>
        </p:spPr>
        <p:txBody>
          <a:bodyPr wrap="square" rtlCol="0">
            <a:spAutoFit/>
          </a:bodyPr>
          <a:lstStyle/>
          <a:p>
            <a:r>
              <a:rPr lang="en-GB" sz="2500" dirty="0"/>
              <a:t>In what ways is the education system meritocratic?</a:t>
            </a:r>
          </a:p>
        </p:txBody>
      </p:sp>
      <p:sp>
        <p:nvSpPr>
          <p:cNvPr id="7" name="TextBox 6"/>
          <p:cNvSpPr txBox="1"/>
          <p:nvPr/>
        </p:nvSpPr>
        <p:spPr>
          <a:xfrm>
            <a:off x="6086453" y="689557"/>
            <a:ext cx="4572000" cy="861774"/>
          </a:xfrm>
          <a:prstGeom prst="rect">
            <a:avLst/>
          </a:prstGeom>
          <a:noFill/>
        </p:spPr>
        <p:txBody>
          <a:bodyPr wrap="square" rtlCol="0">
            <a:spAutoFit/>
          </a:bodyPr>
          <a:lstStyle/>
          <a:p>
            <a:r>
              <a:rPr lang="en-GB" sz="2500" dirty="0"/>
              <a:t>In what ways is the education system not meritocratic?</a:t>
            </a:r>
          </a:p>
        </p:txBody>
      </p:sp>
      <p:cxnSp>
        <p:nvCxnSpPr>
          <p:cNvPr id="8" name="Straight Connector 7"/>
          <p:cNvCxnSpPr/>
          <p:nvPr/>
        </p:nvCxnSpPr>
        <p:spPr>
          <a:xfrm>
            <a:off x="6086454" y="689558"/>
            <a:ext cx="9547" cy="6168443"/>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73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1330" y="0"/>
            <a:ext cx="9144000" cy="523220"/>
          </a:xfrm>
          <a:prstGeom prst="rect">
            <a:avLst/>
          </a:prstGeom>
        </p:spPr>
        <p:txBody>
          <a:bodyPr wrap="square">
            <a:spAutoFit/>
          </a:bodyPr>
          <a:lstStyle/>
          <a:p>
            <a:r>
              <a:rPr lang="en-GB" sz="1400" b="1" i="1" dirty="0"/>
              <a:t>Evaluation of social democratic approach: </a:t>
            </a:r>
            <a:r>
              <a:rPr lang="en-GB" sz="1400" i="1" dirty="0"/>
              <a:t>(also see p. 105-106 in text book)</a:t>
            </a:r>
          </a:p>
          <a:p>
            <a:r>
              <a:rPr lang="en-GB" sz="1400" i="1" dirty="0"/>
              <a:t>Read through and record the criticisms of the social democratic explanation of the role and function of education.</a:t>
            </a:r>
            <a:endParaRPr lang="en-GB" sz="1400" dirty="0"/>
          </a:p>
        </p:txBody>
      </p:sp>
    </p:spTree>
    <p:extLst>
      <p:ext uri="{BB962C8B-B14F-4D97-AF65-F5344CB8AC3E}">
        <p14:creationId xmlns:p14="http://schemas.microsoft.com/office/powerpoint/2010/main" val="3823065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9144000" cy="769441"/>
          </a:xfrm>
          <a:prstGeom prst="rect">
            <a:avLst/>
          </a:prstGeom>
        </p:spPr>
        <p:txBody>
          <a:bodyPr wrap="square">
            <a:spAutoFit/>
          </a:bodyPr>
          <a:lstStyle/>
          <a:p>
            <a:r>
              <a:rPr lang="en-GB" b="1" i="1" dirty="0"/>
              <a:t>Debates about education and the economy.</a:t>
            </a:r>
          </a:p>
          <a:p>
            <a:r>
              <a:rPr lang="en-GB" sz="1300" b="1" i="1" dirty="0"/>
              <a:t>Read the activity on page 106-107 </a:t>
            </a:r>
            <a:r>
              <a:rPr lang="en-GB" sz="1300" i="1" dirty="0"/>
              <a:t>Work in pairs to complete all of the questions.  You need to write your responses in such a way that you can revise from this material in future.</a:t>
            </a:r>
            <a:endParaRPr lang="en-GB" sz="1300" dirty="0"/>
          </a:p>
        </p:txBody>
      </p:sp>
    </p:spTree>
    <p:extLst>
      <p:ext uri="{BB962C8B-B14F-4D97-AF65-F5344CB8AC3E}">
        <p14:creationId xmlns:p14="http://schemas.microsoft.com/office/powerpoint/2010/main" val="4284580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495321" y="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altLang="en-US" b="1" dirty="0">
                <a:latin typeface="Calibri" pitchFamily="34" charset="0"/>
                <a:ea typeface="Times New Roman" pitchFamily="18" charset="0"/>
                <a:cs typeface="Times New Roman" pitchFamily="18" charset="0"/>
              </a:rPr>
              <a:t>To what extent would functionalists and Marxists agree with the social democratic approach to education?</a:t>
            </a:r>
            <a:endParaRPr lang="en-GB" altLang="en-US" b="1"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39805495"/>
              </p:ext>
            </p:extLst>
          </p:nvPr>
        </p:nvGraphicFramePr>
        <p:xfrm>
          <a:off x="1558679" y="980728"/>
          <a:ext cx="9109320" cy="5765800"/>
        </p:xfrm>
        <a:graphic>
          <a:graphicData uri="http://schemas.openxmlformats.org/drawingml/2006/table">
            <a:tbl>
              <a:tblPr firstRow="1" bandRow="1">
                <a:tableStyleId>{5C22544A-7EE6-4342-B048-85BDC9FD1C3A}</a:tableStyleId>
              </a:tblPr>
              <a:tblGrid>
                <a:gridCol w="3036440">
                  <a:extLst>
                    <a:ext uri="{9D8B030D-6E8A-4147-A177-3AD203B41FA5}">
                      <a16:colId xmlns:a16="http://schemas.microsoft.com/office/drawing/2014/main" val="20000"/>
                    </a:ext>
                  </a:extLst>
                </a:gridCol>
                <a:gridCol w="3036440">
                  <a:extLst>
                    <a:ext uri="{9D8B030D-6E8A-4147-A177-3AD203B41FA5}">
                      <a16:colId xmlns:a16="http://schemas.microsoft.com/office/drawing/2014/main" val="20001"/>
                    </a:ext>
                  </a:extLst>
                </a:gridCol>
                <a:gridCol w="3036440">
                  <a:extLst>
                    <a:ext uri="{9D8B030D-6E8A-4147-A177-3AD203B41FA5}">
                      <a16:colId xmlns:a16="http://schemas.microsoft.com/office/drawing/2014/main" val="20002"/>
                    </a:ext>
                  </a:extLst>
                </a:gridCol>
              </a:tblGrid>
              <a:tr h="370840">
                <a:tc>
                  <a:txBody>
                    <a:bodyPr/>
                    <a:lstStyle/>
                    <a:p>
                      <a:endParaRPr lang="en-GB" dirty="0"/>
                    </a:p>
                  </a:txBody>
                  <a:tcPr/>
                </a:tc>
                <a:tc>
                  <a:txBody>
                    <a:bodyPr/>
                    <a:lstStyle/>
                    <a:p>
                      <a:r>
                        <a:rPr lang="en-GB" dirty="0"/>
                        <a:t>Agree</a:t>
                      </a:r>
                    </a:p>
                  </a:txBody>
                  <a:tcPr/>
                </a:tc>
                <a:tc>
                  <a:txBody>
                    <a:bodyPr/>
                    <a:lstStyle/>
                    <a:p>
                      <a:r>
                        <a:rPr lang="en-GB" dirty="0"/>
                        <a:t>Disagree</a:t>
                      </a:r>
                    </a:p>
                  </a:txBody>
                  <a:tcPr/>
                </a:tc>
                <a:extLst>
                  <a:ext uri="{0D108BD9-81ED-4DB2-BD59-A6C34878D82A}">
                    <a16:rowId xmlns:a16="http://schemas.microsoft.com/office/drawing/2014/main" val="10000"/>
                  </a:ext>
                </a:extLst>
              </a:tr>
              <a:tr h="370840">
                <a:tc>
                  <a:txBody>
                    <a:bodyPr/>
                    <a:lstStyle/>
                    <a:p>
                      <a:r>
                        <a:rPr lang="en-GB" dirty="0"/>
                        <a:t>Functionalists</a:t>
                      </a:r>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r>
                        <a:rPr lang="en-GB" dirty="0"/>
                        <a:t>Marxists</a:t>
                      </a:r>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21615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0"/>
            <a:ext cx="9144000" cy="923330"/>
          </a:xfrm>
          <a:prstGeom prst="rect">
            <a:avLst/>
          </a:prstGeom>
          <a:solidFill>
            <a:schemeClr val="accent1"/>
          </a:solidFill>
        </p:spPr>
        <p:txBody>
          <a:bodyPr wrap="square" rtlCol="0">
            <a:spAutoFit/>
          </a:bodyPr>
          <a:lstStyle/>
          <a:p>
            <a:pPr lvl="0"/>
            <a:r>
              <a:rPr lang="en-GB" dirty="0">
                <a:solidFill>
                  <a:schemeClr val="bg1"/>
                </a:solidFill>
              </a:rPr>
              <a:t>LO: All will know the main functions of schools, according to the New Right.</a:t>
            </a:r>
          </a:p>
          <a:p>
            <a:pPr lvl="0"/>
            <a:r>
              <a:rPr lang="en-GB" dirty="0">
                <a:solidFill>
                  <a:schemeClr val="bg1"/>
                </a:solidFill>
              </a:rPr>
              <a:t>Most will evaluate these views.</a:t>
            </a:r>
          </a:p>
          <a:p>
            <a:pPr lvl="0"/>
            <a:r>
              <a:rPr lang="en-GB" dirty="0">
                <a:solidFill>
                  <a:schemeClr val="bg1"/>
                </a:solidFill>
              </a:rPr>
              <a:t>Some will use sociological studies to explore these ideas.</a:t>
            </a:r>
          </a:p>
        </p:txBody>
      </p:sp>
      <p:sp>
        <p:nvSpPr>
          <p:cNvPr id="3" name="WordArt 2"/>
          <p:cNvSpPr>
            <a:spLocks noChangeArrowheads="1" noChangeShapeType="1" noTextEdit="1"/>
          </p:cNvSpPr>
          <p:nvPr/>
        </p:nvSpPr>
        <p:spPr bwMode="auto">
          <a:xfrm>
            <a:off x="1524000" y="923330"/>
            <a:ext cx="9144000" cy="8640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New Right Approaches</a:t>
            </a:r>
          </a:p>
        </p:txBody>
      </p:sp>
      <p:sp>
        <p:nvSpPr>
          <p:cNvPr id="6" name="Rectangle 5"/>
          <p:cNvSpPr/>
          <p:nvPr/>
        </p:nvSpPr>
        <p:spPr>
          <a:xfrm>
            <a:off x="1524000" y="1844824"/>
            <a:ext cx="9144000" cy="5539978"/>
          </a:xfrm>
          <a:prstGeom prst="rect">
            <a:avLst/>
          </a:prstGeom>
        </p:spPr>
        <p:txBody>
          <a:bodyPr wrap="square">
            <a:spAutoFit/>
          </a:bodyPr>
          <a:lstStyle/>
          <a:p>
            <a:r>
              <a:rPr lang="en-GB" sz="2800" dirty="0"/>
              <a:t>There are two elements to the New Right – sometimes they have contradictory views.</a:t>
            </a:r>
          </a:p>
          <a:p>
            <a:endParaRPr lang="en-GB" sz="2800" dirty="0"/>
          </a:p>
          <a:p>
            <a:pPr marL="457200" indent="-457200">
              <a:buFont typeface="Arial" panose="020B0604020202020204" pitchFamily="34" charset="0"/>
              <a:buChar char="•"/>
            </a:pPr>
            <a:r>
              <a:rPr lang="en-GB" sz="2800" dirty="0"/>
              <a:t>Neo-liberals believe that individuals are rational and should be allowed to make their own decisions about their own futures.</a:t>
            </a:r>
          </a:p>
          <a:p>
            <a:pPr marL="457200" indent="-457200">
              <a:buFont typeface="Arial" panose="020B0604020202020204" pitchFamily="34" charset="0"/>
              <a:buChar char="•"/>
            </a:pPr>
            <a:r>
              <a:rPr lang="en-GB" sz="2800" dirty="0"/>
              <a:t>Neo-conservatives believe that people need guidance and their choices need to be limited.</a:t>
            </a:r>
          </a:p>
          <a:p>
            <a:pPr marL="457200" indent="-457200">
              <a:buFont typeface="Arial" panose="020B0604020202020204" pitchFamily="34" charset="0"/>
              <a:buChar char="•"/>
            </a:pPr>
            <a:endParaRPr lang="en-GB" sz="2800" dirty="0"/>
          </a:p>
          <a:p>
            <a:pPr lvl="0"/>
            <a:r>
              <a:rPr lang="en-GB" sz="2800" dirty="0"/>
              <a:t>Margaret Thatcher * was strongly influenced by neo-liberal thought.</a:t>
            </a:r>
          </a:p>
          <a:p>
            <a:pPr lvl="0" algn="r"/>
            <a:r>
              <a:rPr lang="en-GB" dirty="0"/>
              <a:t>* </a:t>
            </a:r>
            <a:r>
              <a:rPr lang="en-GB" dirty="0" err="1"/>
              <a:t>Hissssssssssssssssssssssssss</a:t>
            </a:r>
            <a:r>
              <a:rPr lang="en-GB" dirty="0"/>
              <a:t> </a:t>
            </a:r>
          </a:p>
          <a:p>
            <a:endParaRPr lang="en-GB" sz="2800" dirty="0"/>
          </a:p>
        </p:txBody>
      </p:sp>
      <p:sp>
        <p:nvSpPr>
          <p:cNvPr id="4" name="TextBox 3"/>
          <p:cNvSpPr txBox="1"/>
          <p:nvPr/>
        </p:nvSpPr>
        <p:spPr>
          <a:xfrm>
            <a:off x="6096000" y="1988840"/>
            <a:ext cx="4572000" cy="369332"/>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3861273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0"/>
            <a:ext cx="9137942" cy="400110"/>
          </a:xfrm>
          <a:prstGeom prst="rect">
            <a:avLst/>
          </a:prstGeom>
        </p:spPr>
        <p:txBody>
          <a:bodyPr wrap="square">
            <a:spAutoFit/>
          </a:bodyPr>
          <a:lstStyle/>
          <a:p>
            <a:pPr algn="ctr"/>
            <a:r>
              <a:rPr lang="en-GB" sz="2000" b="1" dirty="0"/>
              <a:t>The Functionalist explanation of the Role of Education</a:t>
            </a:r>
          </a:p>
        </p:txBody>
      </p:sp>
      <p:sp>
        <p:nvSpPr>
          <p:cNvPr id="6" name="TextBox 5"/>
          <p:cNvSpPr txBox="1"/>
          <p:nvPr/>
        </p:nvSpPr>
        <p:spPr>
          <a:xfrm>
            <a:off x="1524000" y="548681"/>
            <a:ext cx="8352928" cy="646331"/>
          </a:xfrm>
          <a:prstGeom prst="rect">
            <a:avLst/>
          </a:prstGeom>
          <a:noFill/>
        </p:spPr>
        <p:txBody>
          <a:bodyPr wrap="square" rtlCol="0">
            <a:spAutoFit/>
          </a:bodyPr>
          <a:lstStyle/>
          <a:p>
            <a:r>
              <a:rPr lang="en-GB" dirty="0"/>
              <a:t>Read pages 99-100 of the textbook.</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44805280"/>
              </p:ext>
            </p:extLst>
          </p:nvPr>
        </p:nvGraphicFramePr>
        <p:xfrm>
          <a:off x="1524001" y="1052736"/>
          <a:ext cx="9137943" cy="5674360"/>
        </p:xfrm>
        <a:graphic>
          <a:graphicData uri="http://schemas.openxmlformats.org/drawingml/2006/table">
            <a:tbl>
              <a:tblPr firstRow="1" bandRow="1">
                <a:tableStyleId>{5C22544A-7EE6-4342-B048-85BDC9FD1C3A}</a:tableStyleId>
              </a:tblPr>
              <a:tblGrid>
                <a:gridCol w="3045981">
                  <a:extLst>
                    <a:ext uri="{9D8B030D-6E8A-4147-A177-3AD203B41FA5}">
                      <a16:colId xmlns:a16="http://schemas.microsoft.com/office/drawing/2014/main" val="20000"/>
                    </a:ext>
                  </a:extLst>
                </a:gridCol>
                <a:gridCol w="3045981">
                  <a:extLst>
                    <a:ext uri="{9D8B030D-6E8A-4147-A177-3AD203B41FA5}">
                      <a16:colId xmlns:a16="http://schemas.microsoft.com/office/drawing/2014/main" val="20001"/>
                    </a:ext>
                  </a:extLst>
                </a:gridCol>
                <a:gridCol w="3045981">
                  <a:extLst>
                    <a:ext uri="{9D8B030D-6E8A-4147-A177-3AD203B41FA5}">
                      <a16:colId xmlns:a16="http://schemas.microsoft.com/office/drawing/2014/main" val="20002"/>
                    </a:ext>
                  </a:extLst>
                </a:gridCol>
              </a:tblGrid>
              <a:tr h="370840">
                <a:tc>
                  <a:txBody>
                    <a:bodyPr/>
                    <a:lstStyle/>
                    <a:p>
                      <a:r>
                        <a:rPr lang="en-GB" dirty="0"/>
                        <a:t>Durkheim</a:t>
                      </a:r>
                    </a:p>
                  </a:txBody>
                  <a:tcPr/>
                </a:tc>
                <a:tc>
                  <a:txBody>
                    <a:bodyPr/>
                    <a:lstStyle/>
                    <a:p>
                      <a:r>
                        <a:rPr lang="en-GB" dirty="0"/>
                        <a:t>Parsons</a:t>
                      </a:r>
                    </a:p>
                  </a:txBody>
                  <a:tcPr/>
                </a:tc>
                <a:tc>
                  <a:txBody>
                    <a:bodyPr/>
                    <a:lstStyle/>
                    <a:p>
                      <a:r>
                        <a:rPr lang="en-GB" dirty="0"/>
                        <a:t>Davis and Moore</a:t>
                      </a:r>
                    </a:p>
                  </a:txBody>
                  <a:tcPr/>
                </a:tc>
                <a:extLst>
                  <a:ext uri="{0D108BD9-81ED-4DB2-BD59-A6C34878D82A}">
                    <a16:rowId xmlns:a16="http://schemas.microsoft.com/office/drawing/2014/main" val="10000"/>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8207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
            <a:ext cx="9144000" cy="6340197"/>
          </a:xfrm>
          <a:prstGeom prst="rect">
            <a:avLst/>
          </a:prstGeom>
        </p:spPr>
        <p:txBody>
          <a:bodyPr wrap="square">
            <a:spAutoFit/>
          </a:bodyPr>
          <a:lstStyle/>
          <a:p>
            <a:r>
              <a:rPr lang="en-GB" sz="1400" dirty="0"/>
              <a:t>The New Right agrees with functionalist approaches to education in some ways.  </a:t>
            </a:r>
          </a:p>
          <a:p>
            <a:endParaRPr lang="en-GB" sz="1400" dirty="0"/>
          </a:p>
          <a:p>
            <a:pPr marL="285750" indent="-285750">
              <a:buFont typeface="Wingdings" panose="05000000000000000000" pitchFamily="2" charset="2"/>
              <a:buChar char="ü"/>
            </a:pPr>
            <a:r>
              <a:rPr lang="en-GB" sz="1400" dirty="0"/>
              <a:t>They argue that some people are naturally more able than others and that education should create a meritocratic social order where the best will prosper.</a:t>
            </a:r>
          </a:p>
          <a:p>
            <a:pPr marL="285750" indent="-285750">
              <a:buFont typeface="Wingdings" panose="05000000000000000000" pitchFamily="2" charset="2"/>
              <a:buChar char="ü"/>
            </a:pPr>
            <a:r>
              <a:rPr lang="en-GB" sz="1400" dirty="0"/>
              <a:t>They also agree that the education system should help to create a united and integrated society by creating a common national culture and identity – they see socialisation as a key role of education.</a:t>
            </a:r>
          </a:p>
          <a:p>
            <a:endParaRPr lang="en-GB" sz="1400" dirty="0"/>
          </a:p>
          <a:p>
            <a:pPr marL="285750" indent="-285750">
              <a:buFont typeface="Courier New" panose="02070309020205020404" pitchFamily="49" charset="0"/>
              <a:buChar char="o"/>
            </a:pPr>
            <a:r>
              <a:rPr lang="en-GB" sz="1400" dirty="0"/>
              <a:t>However, the New Right think that the current education is failing to achieve these goals and needs to be transformed.</a:t>
            </a:r>
          </a:p>
          <a:p>
            <a:endParaRPr lang="en-GB" sz="1400" dirty="0"/>
          </a:p>
          <a:p>
            <a:r>
              <a:rPr lang="en-GB" sz="1400" dirty="0"/>
              <a:t>The New Right disagree with education being a state monopoly, regarding this as inefficient.  They think that competition is needed to stimulate improvement and that the views of the ‘consumer’ (parents, students, businesses) should be taken into account.  </a:t>
            </a:r>
          </a:p>
          <a:p>
            <a:endParaRPr lang="en-GB" sz="1400" dirty="0"/>
          </a:p>
          <a:p>
            <a:r>
              <a:rPr lang="en-GB" sz="1400" dirty="0"/>
              <a:t>They have criticised the running of education by a </a:t>
            </a:r>
            <a:r>
              <a:rPr lang="en-GB" sz="1400" b="1" dirty="0"/>
              <a:t>‘secret garden’</a:t>
            </a:r>
            <a:r>
              <a:rPr lang="en-GB" sz="1400" dirty="0"/>
              <a:t>, with a few people controlling education and dominating decision making in their own interests.  The New Right want to break down the walls of the secret garden and unleash the power of the market (</a:t>
            </a:r>
            <a:r>
              <a:rPr lang="en-GB" sz="1400" b="1" dirty="0" err="1"/>
              <a:t>marketisation</a:t>
            </a:r>
            <a:r>
              <a:rPr lang="en-GB" sz="1400" dirty="0"/>
              <a:t>), letting the consumer decide how education is organised and run.  They want to give power to parents – forming a </a:t>
            </a:r>
            <a:r>
              <a:rPr lang="en-GB" sz="1400" b="1" dirty="0" err="1"/>
              <a:t>parentocracy</a:t>
            </a:r>
            <a:r>
              <a:rPr lang="en-GB" sz="1400" dirty="0"/>
              <a:t>.</a:t>
            </a:r>
          </a:p>
          <a:p>
            <a:endParaRPr lang="en-GB" sz="1400" dirty="0"/>
          </a:p>
          <a:p>
            <a:r>
              <a:rPr lang="en-GB" sz="1400" dirty="0"/>
              <a:t>The New Right are also concerned that education has moved too far in the direction of trying to create equality and that the focus should be on standards – this was the motivation behind the 1988 Education Reform Act.  This runs alongside the argument for </a:t>
            </a:r>
            <a:r>
              <a:rPr lang="en-GB" sz="1400" dirty="0" err="1"/>
              <a:t>marketisation</a:t>
            </a:r>
            <a:r>
              <a:rPr lang="en-GB" sz="1400" dirty="0"/>
              <a:t> – if parents have the power to choose which school their child attends this will force schools to raise their standards and focus on raising attainment.  Successful schools will grow; the less successful will have to improve, be shut or be taken over by the more successful.  This also links to testing, as parents need information about the quality of schools.</a:t>
            </a:r>
          </a:p>
          <a:p>
            <a:endParaRPr lang="en-GB" sz="1400" dirty="0"/>
          </a:p>
          <a:p>
            <a:r>
              <a:rPr lang="en-GB" sz="1400" dirty="0"/>
              <a:t>There is also an argument that many of the UK’s economic problems stem from a narrow focus on academic education and knowledge for its own sake.  Some from the New Right argue that schools should have a greater focus on work-based skills and less of a focus on aspects such as raising cultural awareness.  However, neo-conservatives value the teaching of classic literature and British History.</a:t>
            </a:r>
          </a:p>
        </p:txBody>
      </p:sp>
    </p:spTree>
    <p:extLst>
      <p:ext uri="{BB962C8B-B14F-4D97-AF65-F5344CB8AC3E}">
        <p14:creationId xmlns:p14="http://schemas.microsoft.com/office/powerpoint/2010/main" val="3722881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1773" y="33743"/>
            <a:ext cx="9144000" cy="6863417"/>
          </a:xfrm>
          <a:prstGeom prst="rect">
            <a:avLst/>
          </a:prstGeom>
        </p:spPr>
        <p:txBody>
          <a:bodyPr wrap="square">
            <a:spAutoFit/>
          </a:bodyPr>
          <a:lstStyle/>
          <a:p>
            <a:r>
              <a:rPr lang="en-GB" sz="2000" b="1" i="1" dirty="0"/>
              <a:t>Buchanan &amp; </a:t>
            </a:r>
            <a:r>
              <a:rPr lang="en-GB" sz="2000" b="1" i="1" dirty="0" err="1"/>
              <a:t>Tullock</a:t>
            </a:r>
            <a:r>
              <a:rPr lang="en-GB" sz="2000" b="1" i="1" dirty="0"/>
              <a:t> – Public choice theory</a:t>
            </a:r>
            <a:endParaRPr lang="en-GB" sz="2000" dirty="0"/>
          </a:p>
          <a:p>
            <a:r>
              <a:rPr lang="en-GB" sz="2000" dirty="0"/>
              <a:t>The New Right have been influenced by J. Buchanan &amp; C. </a:t>
            </a:r>
            <a:r>
              <a:rPr lang="en-GB" sz="2000" dirty="0" err="1"/>
              <a:t>Tullock</a:t>
            </a:r>
            <a:r>
              <a:rPr lang="en-GB" sz="2000" dirty="0"/>
              <a:t> (1962) with their public choice theories. They believe that bureaucracy and democracy are likely to produce inefficient and ineffective services with the producers dominating the decision-making process and not the consumers. Buchanan and </a:t>
            </a:r>
            <a:r>
              <a:rPr lang="en-GB" sz="2000" dirty="0" err="1"/>
              <a:t>Tullock</a:t>
            </a:r>
            <a:r>
              <a:rPr lang="en-GB" sz="2000" dirty="0"/>
              <a:t> see our education system as a monopoly where consumers cannot freely choose alternatives. They believe that education reflects the interests of teachers and the bureaucrats and that pupils and parents have little control over education.</a:t>
            </a:r>
          </a:p>
          <a:p>
            <a:endParaRPr lang="en-GB" sz="2000" dirty="0"/>
          </a:p>
          <a:p>
            <a:r>
              <a:rPr lang="en-GB" sz="2000" b="1" i="1" dirty="0"/>
              <a:t>Chubb and Moe – Introduction of market forces in education</a:t>
            </a:r>
            <a:endParaRPr lang="en-GB" sz="2000" dirty="0"/>
          </a:p>
          <a:p>
            <a:r>
              <a:rPr lang="en-GB" sz="2000" dirty="0"/>
              <a:t>J. E. Chubb and T. M. Moe have proposed the full introduction of market forces in education to raise standards. They believe that in state education students, parents and citizens have a legitimate say in how that education system should be run. They believe that vested interests tend to undermine the autonomy of schools, restricting their ability to respond to the needs and wishes of parents. Chubb and Moe believe that state education is intended to serve wider public purposes as determined by politicians.</a:t>
            </a:r>
          </a:p>
          <a:p>
            <a:endParaRPr lang="en-GB" sz="2000" dirty="0"/>
          </a:p>
          <a:p>
            <a:r>
              <a:rPr lang="en-GB" sz="2000" b="1" i="1" dirty="0"/>
              <a:t>Brown &amp; Lauder -  Global economy</a:t>
            </a:r>
          </a:p>
          <a:p>
            <a:r>
              <a:rPr lang="en-GB" sz="2000" dirty="0"/>
              <a:t>In a global economy, new technology and new knowledge are essential for economic success.  The primary purpose of education is to develop these skills and instil this knowledge.</a:t>
            </a:r>
          </a:p>
        </p:txBody>
      </p:sp>
    </p:spTree>
    <p:extLst>
      <p:ext uri="{BB962C8B-B14F-4D97-AF65-F5344CB8AC3E}">
        <p14:creationId xmlns:p14="http://schemas.microsoft.com/office/powerpoint/2010/main" val="626783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524000" y="0"/>
            <a:ext cx="9144000" cy="86409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Criticisms of New Right Approaches</a:t>
            </a:r>
          </a:p>
        </p:txBody>
      </p:sp>
      <p:sp>
        <p:nvSpPr>
          <p:cNvPr id="3" name="Rectangle 2"/>
          <p:cNvSpPr/>
          <p:nvPr/>
        </p:nvSpPr>
        <p:spPr>
          <a:xfrm>
            <a:off x="1524000" y="1412777"/>
            <a:ext cx="9144000" cy="4247317"/>
          </a:xfrm>
          <a:prstGeom prst="rect">
            <a:avLst/>
          </a:prstGeom>
        </p:spPr>
        <p:txBody>
          <a:bodyPr wrap="square">
            <a:spAutoFit/>
          </a:bodyPr>
          <a:lstStyle/>
          <a:p>
            <a:r>
              <a:rPr lang="en-GB" b="1" i="1" dirty="0"/>
              <a:t> </a:t>
            </a:r>
            <a:r>
              <a:rPr lang="en-GB" i="1" dirty="0"/>
              <a:t>(also see p. 107-108 in text book)</a:t>
            </a:r>
            <a:endParaRPr lang="en-GB" dirty="0"/>
          </a:p>
          <a:p>
            <a:pPr marL="285750" indent="-285750">
              <a:buFont typeface="Arial" panose="020B0604020202020204" pitchFamily="34" charset="0"/>
              <a:buChar char="•"/>
            </a:pPr>
            <a:r>
              <a:rPr lang="en-GB" dirty="0"/>
              <a:t>Market-led approaches lead to greater inequalities.  Middle class parents are more able to manipulate the system and use their cultural capital to get the best education for their children (Ball et al, 1994).  This goes against the meritocratic dreams of the classless society.</a:t>
            </a:r>
          </a:p>
          <a:p>
            <a:pPr marL="285750" indent="-285750">
              <a:buFont typeface="Arial" panose="020B0604020202020204" pitchFamily="34" charset="0"/>
              <a:buChar char="•"/>
            </a:pPr>
            <a:r>
              <a:rPr lang="en-GB" dirty="0"/>
              <a:t>The idea that ability is a fixed and natural biological characteristic is questionable.  It ignores the impact of material, cultural or educational processes.</a:t>
            </a:r>
          </a:p>
          <a:p>
            <a:pPr marL="285750" indent="-285750">
              <a:buFont typeface="Arial" panose="020B0604020202020204" pitchFamily="34" charset="0"/>
              <a:buChar char="•"/>
            </a:pPr>
            <a:r>
              <a:rPr lang="en-GB" dirty="0"/>
              <a:t>Over-subscribed schools may try to select the bests students to maintain their league table position, leaving others to attend less successful schools.  In 2001 David </a:t>
            </a:r>
            <a:r>
              <a:rPr lang="en-GB" dirty="0" err="1"/>
              <a:t>Gillborn</a:t>
            </a:r>
            <a:r>
              <a:rPr lang="en-GB" dirty="0"/>
              <a:t> found that competition leads to marginalisation of working class and ethnic minority students.</a:t>
            </a:r>
          </a:p>
          <a:p>
            <a:pPr marL="285750" indent="-285750">
              <a:buFont typeface="Arial" panose="020B0604020202020204" pitchFamily="34" charset="0"/>
              <a:buChar char="•"/>
            </a:pPr>
            <a:r>
              <a:rPr lang="en-GB" dirty="0"/>
              <a:t>To get the best test results, teachers may end up ‘teaching to the test’ and ignoring the broader education of students.</a:t>
            </a:r>
          </a:p>
          <a:p>
            <a:pPr marL="285750" indent="-285750">
              <a:buFont typeface="Arial" panose="020B0604020202020204" pitchFamily="34" charset="0"/>
              <a:buChar char="•"/>
            </a:pPr>
            <a:r>
              <a:rPr lang="en-GB" dirty="0"/>
              <a:t>Levin &amp; Belfield (2006) analysed schools which have used greater marketization principles and found only modest improvements in student achievement but combined with greater social inequalities.</a:t>
            </a:r>
          </a:p>
          <a:p>
            <a:pPr lvl="0"/>
            <a:endParaRPr lang="en-GB" dirty="0"/>
          </a:p>
        </p:txBody>
      </p:sp>
    </p:spTree>
    <p:extLst>
      <p:ext uri="{BB962C8B-B14F-4D97-AF65-F5344CB8AC3E}">
        <p14:creationId xmlns:p14="http://schemas.microsoft.com/office/powerpoint/2010/main" val="1961994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805608" y="98937"/>
            <a:ext cx="8604448" cy="33265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Criticisms of New Right Approaches</a:t>
            </a:r>
          </a:p>
        </p:txBody>
      </p:sp>
      <p:graphicFrame>
        <p:nvGraphicFramePr>
          <p:cNvPr id="4" name="Table 3">
            <a:extLst>
              <a:ext uri="{FF2B5EF4-FFF2-40B4-BE49-F238E27FC236}">
                <a16:creationId xmlns:a16="http://schemas.microsoft.com/office/drawing/2014/main" id="{F7D4EF4E-4163-4132-8B36-E9F7445A1991}"/>
              </a:ext>
            </a:extLst>
          </p:cNvPr>
          <p:cNvGraphicFramePr>
            <a:graphicFrameLocks noGrp="1"/>
          </p:cNvGraphicFramePr>
          <p:nvPr/>
        </p:nvGraphicFramePr>
        <p:xfrm>
          <a:off x="1586153" y="1191010"/>
          <a:ext cx="9038456" cy="5666990"/>
        </p:xfrm>
        <a:graphic>
          <a:graphicData uri="http://schemas.openxmlformats.org/drawingml/2006/table">
            <a:tbl>
              <a:tblPr firstRow="1" bandRow="1">
                <a:tableStyleId>{5C22544A-7EE6-4342-B048-85BDC9FD1C3A}</a:tableStyleId>
              </a:tblPr>
              <a:tblGrid>
                <a:gridCol w="3797305">
                  <a:extLst>
                    <a:ext uri="{9D8B030D-6E8A-4147-A177-3AD203B41FA5}">
                      <a16:colId xmlns:a16="http://schemas.microsoft.com/office/drawing/2014/main" val="1100041332"/>
                    </a:ext>
                  </a:extLst>
                </a:gridCol>
                <a:gridCol w="1031692">
                  <a:extLst>
                    <a:ext uri="{9D8B030D-6E8A-4147-A177-3AD203B41FA5}">
                      <a16:colId xmlns:a16="http://schemas.microsoft.com/office/drawing/2014/main" val="3776746141"/>
                    </a:ext>
                  </a:extLst>
                </a:gridCol>
                <a:gridCol w="4209459">
                  <a:extLst>
                    <a:ext uri="{9D8B030D-6E8A-4147-A177-3AD203B41FA5}">
                      <a16:colId xmlns:a16="http://schemas.microsoft.com/office/drawing/2014/main" val="1007703939"/>
                    </a:ext>
                  </a:extLst>
                </a:gridCol>
              </a:tblGrid>
              <a:tr h="535250">
                <a:tc>
                  <a:txBody>
                    <a:bodyPr/>
                    <a:lstStyle/>
                    <a:p>
                      <a:r>
                        <a:rPr lang="en-GB" dirty="0"/>
                        <a:t>Comprehensive values</a:t>
                      </a:r>
                    </a:p>
                  </a:txBody>
                  <a:tcPr/>
                </a:tc>
                <a:tc>
                  <a:txBody>
                    <a:bodyPr/>
                    <a:lstStyle/>
                    <a:p>
                      <a:endParaRPr lang="en-GB" dirty="0"/>
                    </a:p>
                  </a:txBody>
                  <a:tcPr/>
                </a:tc>
                <a:tc>
                  <a:txBody>
                    <a:bodyPr/>
                    <a:lstStyle/>
                    <a:p>
                      <a:r>
                        <a:rPr lang="en-GB" dirty="0"/>
                        <a:t>Market Values</a:t>
                      </a:r>
                    </a:p>
                  </a:txBody>
                  <a:tcPr/>
                </a:tc>
                <a:extLst>
                  <a:ext uri="{0D108BD9-81ED-4DB2-BD59-A6C34878D82A}">
                    <a16:rowId xmlns:a16="http://schemas.microsoft.com/office/drawing/2014/main" val="2590722952"/>
                  </a:ext>
                </a:extLst>
              </a:tr>
              <a:tr h="535250">
                <a:tc>
                  <a:txBody>
                    <a:bodyPr/>
                    <a:lstStyle/>
                    <a:p>
                      <a:r>
                        <a:rPr lang="en-GB" dirty="0"/>
                        <a:t>Led by agenda of social and educational concerns</a:t>
                      </a:r>
                    </a:p>
                  </a:txBody>
                  <a:tcPr/>
                </a:tc>
                <a:tc>
                  <a:txBody>
                    <a:bodyPr/>
                    <a:lstStyle/>
                    <a:p>
                      <a:endParaRPr lang="en-GB" dirty="0"/>
                    </a:p>
                  </a:txBody>
                  <a:tcPr/>
                </a:tc>
                <a:tc>
                  <a:txBody>
                    <a:bodyPr/>
                    <a:lstStyle/>
                    <a:p>
                      <a:r>
                        <a:rPr lang="en-GB" dirty="0"/>
                        <a:t>Ked by agenda of image / budgetary concerns</a:t>
                      </a:r>
                    </a:p>
                  </a:txBody>
                  <a:tcPr/>
                </a:tc>
                <a:extLst>
                  <a:ext uri="{0D108BD9-81ED-4DB2-BD59-A6C34878D82A}">
                    <a16:rowId xmlns:a16="http://schemas.microsoft.com/office/drawing/2014/main" val="468441774"/>
                  </a:ext>
                </a:extLst>
              </a:tr>
              <a:tr h="535250">
                <a:tc>
                  <a:txBody>
                    <a:bodyPr/>
                    <a:lstStyle/>
                    <a:p>
                      <a:r>
                        <a:rPr lang="en-GB" dirty="0"/>
                        <a:t>Oriented to serving community needs</a:t>
                      </a:r>
                    </a:p>
                  </a:txBody>
                  <a:tcPr/>
                </a:tc>
                <a:tc>
                  <a:txBody>
                    <a:bodyPr/>
                    <a:lstStyle/>
                    <a:p>
                      <a:endParaRPr lang="en-GB"/>
                    </a:p>
                  </a:txBody>
                  <a:tcPr/>
                </a:tc>
                <a:tc>
                  <a:txBody>
                    <a:bodyPr/>
                    <a:lstStyle/>
                    <a:p>
                      <a:r>
                        <a:rPr lang="en-GB" dirty="0"/>
                        <a:t>Oriented to attracting ‘</a:t>
                      </a:r>
                      <a:r>
                        <a:rPr lang="en-GB" dirty="0" err="1"/>
                        <a:t>mitivated</a:t>
                      </a:r>
                      <a:r>
                        <a:rPr lang="en-GB" dirty="0"/>
                        <a:t>’ parents / ‘able’ children</a:t>
                      </a:r>
                    </a:p>
                  </a:txBody>
                  <a:tcPr/>
                </a:tc>
                <a:extLst>
                  <a:ext uri="{0D108BD9-81ED-4DB2-BD59-A6C34878D82A}">
                    <a16:rowId xmlns:a16="http://schemas.microsoft.com/office/drawing/2014/main" val="3426884686"/>
                  </a:ext>
                </a:extLst>
              </a:tr>
              <a:tr h="535250">
                <a:tc>
                  <a:txBody>
                    <a:bodyPr/>
                    <a:lstStyle/>
                    <a:p>
                      <a:r>
                        <a:rPr lang="en-GB" dirty="0"/>
                        <a:t>Emphasis on student need</a:t>
                      </a:r>
                    </a:p>
                  </a:txBody>
                  <a:tcPr/>
                </a:tc>
                <a:tc>
                  <a:txBody>
                    <a:bodyPr/>
                    <a:lstStyle/>
                    <a:p>
                      <a:endParaRPr lang="en-GB"/>
                    </a:p>
                  </a:txBody>
                  <a:tcPr/>
                </a:tc>
                <a:tc>
                  <a:txBody>
                    <a:bodyPr/>
                    <a:lstStyle/>
                    <a:p>
                      <a:r>
                        <a:rPr lang="en-GB" dirty="0"/>
                        <a:t>Emphasis on student performance</a:t>
                      </a:r>
                    </a:p>
                  </a:txBody>
                  <a:tcPr/>
                </a:tc>
                <a:extLst>
                  <a:ext uri="{0D108BD9-81ED-4DB2-BD59-A6C34878D82A}">
                    <a16:rowId xmlns:a16="http://schemas.microsoft.com/office/drawing/2014/main" val="370477507"/>
                  </a:ext>
                </a:extLst>
              </a:tr>
              <a:tr h="535250">
                <a:tc>
                  <a:txBody>
                    <a:bodyPr/>
                    <a:lstStyle/>
                    <a:p>
                      <a:r>
                        <a:rPr lang="en-GB" dirty="0"/>
                        <a:t>Resource emphasis on ‘less able’ / SEN</a:t>
                      </a:r>
                    </a:p>
                  </a:txBody>
                  <a:tcPr/>
                </a:tc>
                <a:tc>
                  <a:txBody>
                    <a:bodyPr/>
                    <a:lstStyle/>
                    <a:p>
                      <a:endParaRPr lang="en-GB"/>
                    </a:p>
                  </a:txBody>
                  <a:tcPr/>
                </a:tc>
                <a:tc>
                  <a:txBody>
                    <a:bodyPr/>
                    <a:lstStyle/>
                    <a:p>
                      <a:r>
                        <a:rPr lang="en-GB" dirty="0"/>
                        <a:t>Resource emphasis on ‘more able’ </a:t>
                      </a:r>
                    </a:p>
                  </a:txBody>
                  <a:tcPr/>
                </a:tc>
                <a:extLst>
                  <a:ext uri="{0D108BD9-81ED-4DB2-BD59-A6C34878D82A}">
                    <a16:rowId xmlns:a16="http://schemas.microsoft.com/office/drawing/2014/main" val="2117085880"/>
                  </a:ext>
                </a:extLst>
              </a:tr>
              <a:tr h="535250">
                <a:tc>
                  <a:txBody>
                    <a:bodyPr/>
                    <a:lstStyle/>
                    <a:p>
                      <a:r>
                        <a:rPr lang="en-GB" dirty="0"/>
                        <a:t>Mixed ability</a:t>
                      </a:r>
                    </a:p>
                  </a:txBody>
                  <a:tcPr/>
                </a:tc>
                <a:tc>
                  <a:txBody>
                    <a:bodyPr/>
                    <a:lstStyle/>
                    <a:p>
                      <a:endParaRPr lang="en-GB"/>
                    </a:p>
                  </a:txBody>
                  <a:tcPr/>
                </a:tc>
                <a:tc>
                  <a:txBody>
                    <a:bodyPr/>
                    <a:lstStyle/>
                    <a:p>
                      <a:r>
                        <a:rPr lang="en-GB" dirty="0"/>
                        <a:t>Setting</a:t>
                      </a:r>
                    </a:p>
                  </a:txBody>
                  <a:tcPr/>
                </a:tc>
                <a:extLst>
                  <a:ext uri="{0D108BD9-81ED-4DB2-BD59-A6C34878D82A}">
                    <a16:rowId xmlns:a16="http://schemas.microsoft.com/office/drawing/2014/main" val="1745734343"/>
                  </a:ext>
                </a:extLst>
              </a:tr>
              <a:tr h="535250">
                <a:tc>
                  <a:txBody>
                    <a:bodyPr/>
                    <a:lstStyle/>
                    <a:p>
                      <a:r>
                        <a:rPr lang="en-GB" dirty="0"/>
                        <a:t>Integrationist</a:t>
                      </a:r>
                    </a:p>
                  </a:txBody>
                  <a:tcPr/>
                </a:tc>
                <a:tc>
                  <a:txBody>
                    <a:bodyPr/>
                    <a:lstStyle/>
                    <a:p>
                      <a:endParaRPr lang="en-GB"/>
                    </a:p>
                  </a:txBody>
                  <a:tcPr/>
                </a:tc>
                <a:tc>
                  <a:txBody>
                    <a:bodyPr/>
                    <a:lstStyle/>
                    <a:p>
                      <a:r>
                        <a:rPr lang="en-GB" dirty="0"/>
                        <a:t>Exclusive</a:t>
                      </a:r>
                    </a:p>
                  </a:txBody>
                  <a:tcPr/>
                </a:tc>
                <a:extLst>
                  <a:ext uri="{0D108BD9-81ED-4DB2-BD59-A6C34878D82A}">
                    <a16:rowId xmlns:a16="http://schemas.microsoft.com/office/drawing/2014/main" val="328056775"/>
                  </a:ext>
                </a:extLst>
              </a:tr>
              <a:tr h="535250">
                <a:tc>
                  <a:txBody>
                    <a:bodyPr/>
                    <a:lstStyle/>
                    <a:p>
                      <a:r>
                        <a:rPr lang="en-GB" dirty="0"/>
                        <a:t>Caring ethos</a:t>
                      </a:r>
                    </a:p>
                  </a:txBody>
                  <a:tcPr/>
                </a:tc>
                <a:tc>
                  <a:txBody>
                    <a:bodyPr/>
                    <a:lstStyle/>
                    <a:p>
                      <a:endParaRPr lang="en-GB"/>
                    </a:p>
                  </a:txBody>
                  <a:tcPr/>
                </a:tc>
                <a:tc>
                  <a:txBody>
                    <a:bodyPr/>
                    <a:lstStyle/>
                    <a:p>
                      <a:r>
                        <a:rPr lang="en-GB" dirty="0"/>
                        <a:t>Academic ethos</a:t>
                      </a:r>
                    </a:p>
                  </a:txBody>
                  <a:tcPr/>
                </a:tc>
                <a:extLst>
                  <a:ext uri="{0D108BD9-81ED-4DB2-BD59-A6C34878D82A}">
                    <a16:rowId xmlns:a16="http://schemas.microsoft.com/office/drawing/2014/main" val="1927476262"/>
                  </a:ext>
                </a:extLst>
              </a:tr>
              <a:tr h="535250">
                <a:tc>
                  <a:txBody>
                    <a:bodyPr/>
                    <a:lstStyle/>
                    <a:p>
                      <a:r>
                        <a:rPr lang="en-GB" dirty="0" err="1"/>
                        <a:t>Emphaisis</a:t>
                      </a:r>
                      <a:r>
                        <a:rPr lang="en-GB" dirty="0"/>
                        <a:t> on good relationships as </a:t>
                      </a:r>
                      <a:r>
                        <a:rPr lang="en-GB" dirty="0" err="1"/>
                        <a:t>basisi</a:t>
                      </a:r>
                      <a:r>
                        <a:rPr lang="en-GB" dirty="0"/>
                        <a:t> of school discipline</a:t>
                      </a:r>
                    </a:p>
                  </a:txBody>
                  <a:tcPr/>
                </a:tc>
                <a:tc>
                  <a:txBody>
                    <a:bodyPr/>
                    <a:lstStyle/>
                    <a:p>
                      <a:endParaRPr lang="en-GB"/>
                    </a:p>
                  </a:txBody>
                  <a:tcPr/>
                </a:tc>
                <a:tc>
                  <a:txBody>
                    <a:bodyPr/>
                    <a:lstStyle/>
                    <a:p>
                      <a:r>
                        <a:rPr lang="en-GB" dirty="0"/>
                        <a:t>Emphasis on extrinsic indicators of discipline e.g. uniform</a:t>
                      </a:r>
                    </a:p>
                  </a:txBody>
                  <a:tcPr/>
                </a:tc>
                <a:extLst>
                  <a:ext uri="{0D108BD9-81ED-4DB2-BD59-A6C34878D82A}">
                    <a16:rowId xmlns:a16="http://schemas.microsoft.com/office/drawing/2014/main" val="152360709"/>
                  </a:ext>
                </a:extLst>
              </a:tr>
              <a:tr h="535250">
                <a:tc>
                  <a:txBody>
                    <a:bodyPr/>
                    <a:lstStyle/>
                    <a:p>
                      <a:r>
                        <a:rPr lang="en-GB" dirty="0"/>
                        <a:t>Cooperation amongst schools</a:t>
                      </a:r>
                    </a:p>
                  </a:txBody>
                  <a:tcPr/>
                </a:tc>
                <a:tc>
                  <a:txBody>
                    <a:bodyPr/>
                    <a:lstStyle/>
                    <a:p>
                      <a:endParaRPr lang="en-GB"/>
                    </a:p>
                  </a:txBody>
                  <a:tcPr/>
                </a:tc>
                <a:tc>
                  <a:txBody>
                    <a:bodyPr/>
                    <a:lstStyle/>
                    <a:p>
                      <a:r>
                        <a:rPr lang="en-GB" dirty="0"/>
                        <a:t>Competition between schools</a:t>
                      </a:r>
                    </a:p>
                  </a:txBody>
                  <a:tcPr/>
                </a:tc>
                <a:extLst>
                  <a:ext uri="{0D108BD9-81ED-4DB2-BD59-A6C34878D82A}">
                    <a16:rowId xmlns:a16="http://schemas.microsoft.com/office/drawing/2014/main" val="3444907411"/>
                  </a:ext>
                </a:extLst>
              </a:tr>
            </a:tbl>
          </a:graphicData>
        </a:graphic>
      </p:graphicFrame>
      <p:sp>
        <p:nvSpPr>
          <p:cNvPr id="12" name="Arrow: Right 11">
            <a:extLst>
              <a:ext uri="{FF2B5EF4-FFF2-40B4-BE49-F238E27FC236}">
                <a16:creationId xmlns:a16="http://schemas.microsoft.com/office/drawing/2014/main" id="{A85EE655-3B52-4E27-977A-2D83B19A3159}"/>
              </a:ext>
            </a:extLst>
          </p:cNvPr>
          <p:cNvSpPr/>
          <p:nvPr/>
        </p:nvSpPr>
        <p:spPr>
          <a:xfrm flipV="1">
            <a:off x="5601325" y="1916832"/>
            <a:ext cx="63869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F1BE732C-6EB0-424E-8D28-6AF2B67351C3}"/>
              </a:ext>
            </a:extLst>
          </p:cNvPr>
          <p:cNvSpPr txBox="1"/>
          <p:nvPr/>
        </p:nvSpPr>
        <p:spPr>
          <a:xfrm>
            <a:off x="4880265" y="513755"/>
            <a:ext cx="2450232" cy="523220"/>
          </a:xfrm>
          <a:prstGeom prst="rect">
            <a:avLst/>
          </a:prstGeom>
          <a:noFill/>
        </p:spPr>
        <p:txBody>
          <a:bodyPr wrap="square" rtlCol="0">
            <a:spAutoFit/>
          </a:bodyPr>
          <a:lstStyle/>
          <a:p>
            <a:r>
              <a:rPr lang="en-GB" sz="2800" b="1" dirty="0" err="1"/>
              <a:t>Gerwitz</a:t>
            </a:r>
            <a:r>
              <a:rPr lang="en-GB" sz="2800" b="1" dirty="0"/>
              <a:t> et al</a:t>
            </a:r>
          </a:p>
        </p:txBody>
      </p:sp>
      <p:sp>
        <p:nvSpPr>
          <p:cNvPr id="15" name="Arrow: Right 14">
            <a:extLst>
              <a:ext uri="{FF2B5EF4-FFF2-40B4-BE49-F238E27FC236}">
                <a16:creationId xmlns:a16="http://schemas.microsoft.com/office/drawing/2014/main" id="{AD6558CA-761C-49CD-9F24-E2C5364CF218}"/>
              </a:ext>
            </a:extLst>
          </p:cNvPr>
          <p:cNvSpPr/>
          <p:nvPr/>
        </p:nvSpPr>
        <p:spPr>
          <a:xfrm flipV="1">
            <a:off x="5575896" y="4780868"/>
            <a:ext cx="63869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BB3D31C5-77D8-4776-8221-4BB1B0E91050}"/>
              </a:ext>
            </a:extLst>
          </p:cNvPr>
          <p:cNvSpPr/>
          <p:nvPr/>
        </p:nvSpPr>
        <p:spPr>
          <a:xfrm flipV="1">
            <a:off x="5586777" y="5294758"/>
            <a:ext cx="63869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AC9BD8CA-DC19-47AA-B862-4FA0792FEFAC}"/>
              </a:ext>
            </a:extLst>
          </p:cNvPr>
          <p:cNvSpPr/>
          <p:nvPr/>
        </p:nvSpPr>
        <p:spPr>
          <a:xfrm flipV="1">
            <a:off x="5586778" y="5947307"/>
            <a:ext cx="63869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CCAC892C-72E3-4090-8704-CE2C9743D998}"/>
              </a:ext>
            </a:extLst>
          </p:cNvPr>
          <p:cNvSpPr/>
          <p:nvPr/>
        </p:nvSpPr>
        <p:spPr>
          <a:xfrm flipV="1">
            <a:off x="5586779" y="6543039"/>
            <a:ext cx="63869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Right 18">
            <a:extLst>
              <a:ext uri="{FF2B5EF4-FFF2-40B4-BE49-F238E27FC236}">
                <a16:creationId xmlns:a16="http://schemas.microsoft.com/office/drawing/2014/main" id="{2ACAE02F-2CE0-4E36-81D5-FCFDC1AB633D}"/>
              </a:ext>
            </a:extLst>
          </p:cNvPr>
          <p:cNvSpPr/>
          <p:nvPr/>
        </p:nvSpPr>
        <p:spPr>
          <a:xfrm flipV="1">
            <a:off x="5575895" y="3691794"/>
            <a:ext cx="63869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extLst>
              <a:ext uri="{FF2B5EF4-FFF2-40B4-BE49-F238E27FC236}">
                <a16:creationId xmlns:a16="http://schemas.microsoft.com/office/drawing/2014/main" id="{B8E45061-5CDB-44AE-AEF5-A9D0A2EA9D49}"/>
              </a:ext>
            </a:extLst>
          </p:cNvPr>
          <p:cNvSpPr/>
          <p:nvPr/>
        </p:nvSpPr>
        <p:spPr>
          <a:xfrm flipV="1">
            <a:off x="5575896" y="4236331"/>
            <a:ext cx="63869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Right 20">
            <a:extLst>
              <a:ext uri="{FF2B5EF4-FFF2-40B4-BE49-F238E27FC236}">
                <a16:creationId xmlns:a16="http://schemas.microsoft.com/office/drawing/2014/main" id="{87DD09B6-88C1-4949-93A3-744C3F01532F}"/>
              </a:ext>
            </a:extLst>
          </p:cNvPr>
          <p:cNvSpPr/>
          <p:nvPr/>
        </p:nvSpPr>
        <p:spPr>
          <a:xfrm flipV="1">
            <a:off x="5575893" y="2578141"/>
            <a:ext cx="63869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5187EBA4-5B47-4F91-8B17-8AA3BAAE0914}"/>
              </a:ext>
            </a:extLst>
          </p:cNvPr>
          <p:cNvSpPr/>
          <p:nvPr/>
        </p:nvSpPr>
        <p:spPr>
          <a:xfrm flipV="1">
            <a:off x="5575894" y="3180886"/>
            <a:ext cx="63869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88054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130"/>
            <a:ext cx="9144000" cy="3416320"/>
          </a:xfrm>
          <a:prstGeom prst="rect">
            <a:avLst/>
          </a:prstGeom>
        </p:spPr>
        <p:txBody>
          <a:bodyPr wrap="square">
            <a:spAutoFit/>
          </a:bodyPr>
          <a:lstStyle/>
          <a:p>
            <a:r>
              <a:rPr lang="en-GB" b="1" dirty="0"/>
              <a:t>Task 1:  Identify examples that suggest that the New Right approach has been implemented.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639614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355" y="0"/>
            <a:ext cx="9159645" cy="5909310"/>
          </a:xfrm>
          <a:prstGeom prst="rect">
            <a:avLst/>
          </a:prstGeom>
        </p:spPr>
        <p:txBody>
          <a:bodyPr wrap="square">
            <a:spAutoFit/>
          </a:bodyPr>
          <a:lstStyle/>
          <a:p>
            <a:r>
              <a:rPr lang="en-GB" b="1" dirty="0"/>
              <a:t>TASK 2</a:t>
            </a:r>
            <a:r>
              <a:rPr lang="en-GB" dirty="0"/>
              <a:t>:  Look at the activity on pages 108-109 in the text book</a:t>
            </a:r>
          </a:p>
          <a:p>
            <a:endParaRPr lang="en-GB" dirty="0"/>
          </a:p>
          <a:p>
            <a:r>
              <a:rPr lang="en-GB" u="sng" dirty="0"/>
              <a:t>The debate over free schools</a:t>
            </a:r>
          </a:p>
          <a:p>
            <a:endParaRPr lang="en-GB" u="sng" dirty="0"/>
          </a:p>
          <a:p>
            <a:r>
              <a:rPr lang="en-GB" dirty="0"/>
              <a:t>In what ways does the introduction of free schools fit in with the New Right approach to education?</a:t>
            </a:r>
          </a:p>
          <a:p>
            <a:endParaRPr lang="en-GB" dirty="0"/>
          </a:p>
          <a:p>
            <a:endParaRPr lang="en-GB" dirty="0"/>
          </a:p>
          <a:p>
            <a:endParaRPr lang="en-GB" dirty="0"/>
          </a:p>
          <a:p>
            <a:endParaRPr lang="en-GB" dirty="0"/>
          </a:p>
          <a:p>
            <a:endParaRPr lang="en-GB" dirty="0"/>
          </a:p>
          <a:p>
            <a:r>
              <a:rPr lang="en-GB" dirty="0"/>
              <a:t>What arguments in favour of free schools are put forward by Toby Young in item B?</a:t>
            </a:r>
          </a:p>
          <a:p>
            <a:endParaRPr lang="en-GB" dirty="0"/>
          </a:p>
          <a:p>
            <a:endParaRPr lang="en-GB" dirty="0"/>
          </a:p>
          <a:p>
            <a:endParaRPr lang="en-GB" dirty="0"/>
          </a:p>
          <a:p>
            <a:endParaRPr lang="en-GB" dirty="0"/>
          </a:p>
          <a:p>
            <a:endParaRPr lang="en-GB" dirty="0"/>
          </a:p>
          <a:p>
            <a:endParaRPr lang="en-GB" dirty="0"/>
          </a:p>
          <a:p>
            <a:r>
              <a:rPr lang="en-GB" dirty="0"/>
              <a:t>What criticisms are made of New Right approaches to education by Stephen Ball in Item C?</a:t>
            </a:r>
          </a:p>
          <a:p>
            <a:endParaRPr lang="en-GB" u="sng" dirty="0"/>
          </a:p>
          <a:p>
            <a:endParaRPr lang="en-GB" u="sng" dirty="0"/>
          </a:p>
        </p:txBody>
      </p:sp>
    </p:spTree>
    <p:extLst>
      <p:ext uri="{BB962C8B-B14F-4D97-AF65-F5344CB8AC3E}">
        <p14:creationId xmlns:p14="http://schemas.microsoft.com/office/powerpoint/2010/main" val="4167330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355" y="0"/>
            <a:ext cx="9159645" cy="5355312"/>
          </a:xfrm>
          <a:prstGeom prst="rect">
            <a:avLst/>
          </a:prstGeom>
        </p:spPr>
        <p:txBody>
          <a:bodyPr wrap="square">
            <a:spAutoFit/>
          </a:bodyPr>
          <a:lstStyle/>
          <a:p>
            <a:r>
              <a:rPr lang="en-GB" b="1" dirty="0"/>
              <a:t>TASK 2</a:t>
            </a:r>
            <a:r>
              <a:rPr lang="en-GB" dirty="0"/>
              <a:t>:  Look at the activity on pages 108-109 in the text book</a:t>
            </a:r>
          </a:p>
          <a:p>
            <a:endParaRPr lang="en-GB" dirty="0"/>
          </a:p>
          <a:p>
            <a:r>
              <a:rPr lang="en-GB" u="sng" dirty="0"/>
              <a:t>The debate over free schools</a:t>
            </a:r>
          </a:p>
          <a:p>
            <a:endParaRPr lang="en-GB" u="sng" dirty="0"/>
          </a:p>
          <a:p>
            <a:r>
              <a:rPr lang="en-GB" dirty="0"/>
              <a:t>Using the information from the items and your knowledge.  Explain how free schools can be a positive additions to the English education system.</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Using the information from the items and your knowledge.  Explain how free schools can be a negative addition to the English education system.</a:t>
            </a:r>
          </a:p>
          <a:p>
            <a:endParaRPr lang="en-GB" dirty="0"/>
          </a:p>
          <a:p>
            <a:endParaRPr lang="en-GB" u="sng" dirty="0"/>
          </a:p>
          <a:p>
            <a:endParaRPr lang="en-GB" u="sng" dirty="0"/>
          </a:p>
        </p:txBody>
      </p:sp>
    </p:spTree>
    <p:extLst>
      <p:ext uri="{BB962C8B-B14F-4D97-AF65-F5344CB8AC3E}">
        <p14:creationId xmlns:p14="http://schemas.microsoft.com/office/powerpoint/2010/main" val="3109709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8654"/>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b="1" dirty="0">
                <a:latin typeface="Calibri" pitchFamily="34" charset="0"/>
                <a:ea typeface="Times New Roman" pitchFamily="18" charset="0"/>
                <a:cs typeface="Times New Roman" pitchFamily="18" charset="0"/>
              </a:rPr>
              <a:t>Homework</a:t>
            </a:r>
            <a:r>
              <a:rPr lang="en-GB" altLang="en-US" dirty="0">
                <a:latin typeface="Calibri" pitchFamily="34" charset="0"/>
                <a:ea typeface="Times New Roman" pitchFamily="18" charset="0"/>
                <a:cs typeface="Times New Roman" pitchFamily="18" charset="0"/>
              </a:rPr>
              <a:t>: Outline and evaluate the view that </a:t>
            </a:r>
            <a:r>
              <a:rPr lang="en-GB" altLang="en-US" dirty="0" err="1">
                <a:latin typeface="Calibri" pitchFamily="34" charset="0"/>
                <a:ea typeface="Times New Roman" pitchFamily="18" charset="0"/>
                <a:cs typeface="Times New Roman" pitchFamily="18" charset="0"/>
              </a:rPr>
              <a:t>marketisation</a:t>
            </a:r>
            <a:r>
              <a:rPr lang="en-GB" altLang="en-US" dirty="0">
                <a:latin typeface="Calibri" pitchFamily="34" charset="0"/>
                <a:ea typeface="Times New Roman" pitchFamily="18" charset="0"/>
                <a:cs typeface="Times New Roman" pitchFamily="18" charset="0"/>
              </a:rPr>
              <a:t> improves educational provision.  [20] </a:t>
            </a:r>
            <a:endParaRPr lang="en-GB" altLang="en-US" dirty="0">
              <a:latin typeface="Arial" pitchFamily="34" charset="0"/>
              <a:cs typeface="Arial" pitchFamily="34" charset="0"/>
            </a:endParaRPr>
          </a:p>
          <a:p>
            <a:pPr eaLnBrk="0" fontAlgn="base" hangingPunct="0">
              <a:spcBef>
                <a:spcPct val="0"/>
              </a:spcBef>
              <a:spcAft>
                <a:spcPct val="0"/>
              </a:spcAft>
            </a:pPr>
            <a:r>
              <a:rPr lang="en-GB" altLang="en-US" dirty="0">
                <a:latin typeface="Calibri" pitchFamily="34" charset="0"/>
                <a:ea typeface="Times New Roman" pitchFamily="18" charset="0"/>
                <a:cs typeface="Times New Roman" pitchFamily="18" charset="0"/>
              </a:rPr>
              <a:t> (20 mark questions are marked with 8 marks for AO1, 4 marks for AO2 and 8 marks for AO3.) </a:t>
            </a:r>
            <a:endParaRPr lang="en-GB" altLang="en-US" dirty="0">
              <a:latin typeface="Arial" pitchFamily="34" charset="0"/>
              <a:cs typeface="Arial" pitchFamily="34" charset="0"/>
            </a:endParaRPr>
          </a:p>
        </p:txBody>
      </p:sp>
    </p:spTree>
    <p:extLst>
      <p:ext uri="{BB962C8B-B14F-4D97-AF65-F5344CB8AC3E}">
        <p14:creationId xmlns:p14="http://schemas.microsoft.com/office/powerpoint/2010/main" val="3397235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524001" y="1"/>
            <a:ext cx="5610225" cy="581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Feminist Approaches</a:t>
            </a:r>
          </a:p>
        </p:txBody>
      </p:sp>
      <p:sp>
        <p:nvSpPr>
          <p:cNvPr id="3" name="TextBox 2"/>
          <p:cNvSpPr txBox="1"/>
          <p:nvPr/>
        </p:nvSpPr>
        <p:spPr>
          <a:xfrm>
            <a:off x="1524000" y="764705"/>
            <a:ext cx="9112730" cy="5078313"/>
          </a:xfrm>
          <a:prstGeom prst="rect">
            <a:avLst/>
          </a:prstGeom>
          <a:noFill/>
        </p:spPr>
        <p:txBody>
          <a:bodyPr wrap="square" rtlCol="0">
            <a:spAutoFit/>
          </a:bodyPr>
          <a:lstStyle/>
          <a:p>
            <a:r>
              <a:rPr lang="en-GB" b="1" i="1" dirty="0"/>
              <a:t>Spender - Invisible women</a:t>
            </a:r>
            <a:endParaRPr lang="en-GB" dirty="0"/>
          </a:p>
          <a:p>
            <a:r>
              <a:rPr lang="en-GB" dirty="0"/>
              <a:t>In the 1980s Dale Spender described women as invisible in education, with the curriculum being male-biased and limited attention being paid to the role of women in history, sciences or the arts.  Spender also found that boys received more attention and encouragement from teachers.</a:t>
            </a:r>
          </a:p>
          <a:p>
            <a:endParaRPr lang="en-GB" b="1" i="1" dirty="0"/>
          </a:p>
          <a:p>
            <a:endParaRPr lang="en-GB" b="1" i="1" dirty="0"/>
          </a:p>
          <a:p>
            <a:r>
              <a:rPr lang="en-GB" b="1" i="1" dirty="0"/>
              <a:t>Hidden curriculum</a:t>
            </a:r>
            <a:endParaRPr lang="en-GB" dirty="0"/>
          </a:p>
          <a:p>
            <a:r>
              <a:rPr lang="en-GB" dirty="0"/>
              <a:t>Feminists argue that the hidden curriculum reinforces gender inequalities, with males and females not only studying different subjects in the formal curriculum, but also receiving hidden messages in the way schools are organised.  An example is that females may dominate more subordinate roles such as cleaning and catering.</a:t>
            </a:r>
          </a:p>
          <a:p>
            <a:endParaRPr lang="en-GB" b="1" i="1" dirty="0"/>
          </a:p>
          <a:p>
            <a:endParaRPr lang="en-GB" b="1" i="1" dirty="0"/>
          </a:p>
          <a:p>
            <a:r>
              <a:rPr lang="en-GB" b="1" i="1" dirty="0"/>
              <a:t>Gender socialisation</a:t>
            </a:r>
            <a:endParaRPr lang="en-GB" dirty="0"/>
          </a:p>
          <a:p>
            <a:r>
              <a:rPr lang="en-GB" dirty="0"/>
              <a:t>Whilst Marxists argue that education is concerned with social reproduction, perpetuating class inequalities, many feminists see schools acting as agencies of gender socialisation, reproducing relationships of dominations and subordination between males and females.</a:t>
            </a:r>
          </a:p>
          <a:p>
            <a:endParaRPr lang="en-GB" dirty="0"/>
          </a:p>
        </p:txBody>
      </p:sp>
    </p:spTree>
    <p:extLst>
      <p:ext uri="{BB962C8B-B14F-4D97-AF65-F5344CB8AC3E}">
        <p14:creationId xmlns:p14="http://schemas.microsoft.com/office/powerpoint/2010/main" val="1242137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524001" y="1"/>
            <a:ext cx="5610225" cy="581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Feminist Approaches</a:t>
            </a:r>
          </a:p>
        </p:txBody>
      </p:sp>
      <p:sp>
        <p:nvSpPr>
          <p:cNvPr id="3" name="TextBox 2"/>
          <p:cNvSpPr txBox="1"/>
          <p:nvPr/>
        </p:nvSpPr>
        <p:spPr>
          <a:xfrm>
            <a:off x="1492730" y="764704"/>
            <a:ext cx="9144000" cy="3016210"/>
          </a:xfrm>
          <a:prstGeom prst="rect">
            <a:avLst/>
          </a:prstGeom>
          <a:noFill/>
        </p:spPr>
        <p:txBody>
          <a:bodyPr wrap="square" rtlCol="0">
            <a:spAutoFit/>
          </a:bodyPr>
          <a:lstStyle/>
          <a:p>
            <a:r>
              <a:rPr lang="en-GB" b="1" i="1" dirty="0"/>
              <a:t>Evaluation of feminist approaches </a:t>
            </a:r>
            <a:r>
              <a:rPr lang="en-GB" i="1" dirty="0"/>
              <a:t>(also see p. 110 in text book)</a:t>
            </a:r>
          </a:p>
          <a:p>
            <a:endParaRPr lang="en-GB" dirty="0"/>
          </a:p>
          <a:p>
            <a:pPr lvl="0"/>
            <a:r>
              <a:rPr lang="en-GB" sz="1700" dirty="0"/>
              <a:t>Feminism and social change have led to major changes in education in the last 30 years.  Girls now study the same subjects as boys and teaching materials don’t feature sexist images.  Schools have equal opportunities policies and teachers are trained to have the same expectations of boys and girls.</a:t>
            </a:r>
          </a:p>
          <a:p>
            <a:pPr lvl="0"/>
            <a:endParaRPr lang="en-GB" sz="1700" dirty="0"/>
          </a:p>
          <a:p>
            <a:pPr lvl="0"/>
            <a:r>
              <a:rPr lang="en-GB" sz="1700" dirty="0"/>
              <a:t>Some commentators argue that feminism is no longer relevant.  Some argue that it is now boys that are underachieving and are being disadvantaged by a feminised education system.</a:t>
            </a:r>
          </a:p>
          <a:p>
            <a:pPr lvl="0"/>
            <a:r>
              <a:rPr lang="en-GB" sz="1700" dirty="0"/>
              <a:t>Marxists argue that feminists focus too much on gender issues when social class differences are far more of an issue.</a:t>
            </a:r>
          </a:p>
          <a:p>
            <a:endParaRPr lang="en-GB" dirty="0"/>
          </a:p>
        </p:txBody>
      </p:sp>
      <p:cxnSp>
        <p:nvCxnSpPr>
          <p:cNvPr id="5" name="Straight Connector 4"/>
          <p:cNvCxnSpPr>
            <a:stCxn id="3" idx="2"/>
          </p:cNvCxnSpPr>
          <p:nvPr/>
        </p:nvCxnSpPr>
        <p:spPr>
          <a:xfrm>
            <a:off x="6064730" y="3780914"/>
            <a:ext cx="0" cy="3077086"/>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92730" y="3933056"/>
            <a:ext cx="4387246" cy="523220"/>
          </a:xfrm>
          <a:prstGeom prst="rect">
            <a:avLst/>
          </a:prstGeom>
          <a:noFill/>
        </p:spPr>
        <p:txBody>
          <a:bodyPr wrap="square" rtlCol="0">
            <a:spAutoFit/>
          </a:bodyPr>
          <a:lstStyle/>
          <a:p>
            <a:r>
              <a:rPr lang="en-GB" sz="1400" b="1" dirty="0"/>
              <a:t>Evidence of girls and boys being treated differently in schools </a:t>
            </a:r>
          </a:p>
        </p:txBody>
      </p:sp>
      <p:sp>
        <p:nvSpPr>
          <p:cNvPr id="7" name="TextBox 6"/>
          <p:cNvSpPr txBox="1"/>
          <p:nvPr/>
        </p:nvSpPr>
        <p:spPr>
          <a:xfrm>
            <a:off x="6067301" y="3933056"/>
            <a:ext cx="4387246" cy="523220"/>
          </a:xfrm>
          <a:prstGeom prst="rect">
            <a:avLst/>
          </a:prstGeom>
          <a:noFill/>
        </p:spPr>
        <p:txBody>
          <a:bodyPr wrap="square" rtlCol="0">
            <a:spAutoFit/>
          </a:bodyPr>
          <a:lstStyle/>
          <a:p>
            <a:r>
              <a:rPr lang="en-GB" sz="1400" b="1" dirty="0"/>
              <a:t>Evidence of girls and boys not being treated differently in schools </a:t>
            </a:r>
          </a:p>
        </p:txBody>
      </p:sp>
    </p:spTree>
    <p:extLst>
      <p:ext uri="{BB962C8B-B14F-4D97-AF65-F5344CB8AC3E}">
        <p14:creationId xmlns:p14="http://schemas.microsoft.com/office/powerpoint/2010/main" val="3648958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1" y="116633"/>
            <a:ext cx="9223003" cy="6524863"/>
          </a:xfrm>
          <a:prstGeom prst="rect">
            <a:avLst/>
          </a:prstGeom>
        </p:spPr>
        <p:txBody>
          <a:bodyPr wrap="square">
            <a:spAutoFit/>
          </a:bodyPr>
          <a:lstStyle/>
          <a:p>
            <a:r>
              <a:rPr lang="en-GB" sz="1100" b="1" dirty="0"/>
              <a:t>Schools face closure if they fail to promote British values</a:t>
            </a:r>
          </a:p>
          <a:p>
            <a:r>
              <a:rPr lang="en-GB" sz="1100" i="1" dirty="0"/>
              <a:t>Plans for a major overhaul of Ofsted inspections will see 20,000 schools in England required to challenge parents and teachers who express support for radical Islamic practices</a:t>
            </a:r>
          </a:p>
          <a:p>
            <a:r>
              <a:rPr lang="en-GB" sz="1100" dirty="0"/>
              <a:t> </a:t>
            </a:r>
          </a:p>
          <a:p>
            <a:r>
              <a:rPr lang="en-GB" sz="1100" b="1" dirty="0"/>
              <a:t>By </a:t>
            </a:r>
            <a:r>
              <a:rPr lang="en-GB" sz="1100" b="1" dirty="0">
                <a:hlinkClick r:id="rId2" tooltip="Tim Ross"/>
              </a:rPr>
              <a:t>Tim Ross</a:t>
            </a:r>
            <a:r>
              <a:rPr lang="en-GB" sz="1100" b="1" dirty="0"/>
              <a:t>, Political Correspondent</a:t>
            </a:r>
            <a:endParaRPr lang="en-GB" sz="1100" dirty="0"/>
          </a:p>
          <a:p>
            <a:r>
              <a:rPr lang="en-GB" sz="1100" dirty="0"/>
              <a:t>7:05AM BST 22 Jun 2014</a:t>
            </a:r>
          </a:p>
          <a:p>
            <a:r>
              <a:rPr lang="en-GB" sz="1100" dirty="0"/>
              <a:t>Schools face being closed down by the government if they fail to promote British values such as ensuring children know the difference between right and wrong, under plans to prevent extremism in the classroom.  A major overhaul of Ofsted inspections will see 20,000 schools in England required to step in to challenge parents, teachers or pupils who express support for radical Islamic practices and other beliefs contrary to the fundamental tenets of British </a:t>
            </a:r>
            <a:r>
              <a:rPr lang="en-GB" sz="1100" dirty="0" err="1"/>
              <a:t>sociIf</a:t>
            </a:r>
            <a:r>
              <a:rPr lang="en-GB" sz="1100" dirty="0"/>
              <a:t> inspectors find schools are failing to meet the new requirement, </a:t>
            </a:r>
            <a:r>
              <a:rPr lang="en-GB" sz="1100" dirty="0" err="1"/>
              <a:t>headteachers</a:t>
            </a:r>
            <a:r>
              <a:rPr lang="en-GB" sz="1100" dirty="0"/>
              <a:t> and governors could be sacked or in the worst cases the school could be closed.  A consultation from the Department for Education will be launched this week, setting out the details of the new rules.</a:t>
            </a:r>
          </a:p>
          <a:p>
            <a:r>
              <a:rPr lang="en-GB" sz="1100" dirty="0"/>
              <a:t> </a:t>
            </a:r>
          </a:p>
          <a:p>
            <a:r>
              <a:rPr lang="en-GB" sz="1100" dirty="0"/>
              <a:t>The plan follows the emergence of the so-called “</a:t>
            </a:r>
            <a:r>
              <a:rPr lang="en-GB" sz="1100" dirty="0">
                <a:hlinkClick r:id="rId3"/>
              </a:rPr>
              <a:t>Trojan Horse</a:t>
            </a:r>
            <a:r>
              <a:rPr lang="en-GB" sz="1100" dirty="0"/>
              <a:t>” scandal, extensively detailed in a series of </a:t>
            </a:r>
            <a:r>
              <a:rPr lang="en-GB" sz="1100" dirty="0">
                <a:hlinkClick r:id="rId4"/>
              </a:rPr>
              <a:t>Telegraph investigation</a:t>
            </a:r>
            <a:r>
              <a:rPr lang="en-GB" sz="1100" dirty="0"/>
              <a:t>s, in which </a:t>
            </a:r>
            <a:r>
              <a:rPr lang="en-GB" sz="1100" dirty="0" err="1"/>
              <a:t>hardline</a:t>
            </a:r>
            <a:r>
              <a:rPr lang="en-GB" sz="1100" dirty="0"/>
              <a:t> practices were found in schools in Birmingham.  Six schools in the city were put in special measures after Ofsted inspectors found they had fallen into the hands of bullying governors who had sought to narrow the curriculum and exclude non-Muslim pupils.  Inspectors described how raffles and </a:t>
            </a:r>
            <a:r>
              <a:rPr lang="en-GB" sz="1100" dirty="0" err="1"/>
              <a:t>tombolas</a:t>
            </a:r>
            <a:r>
              <a:rPr lang="en-GB" sz="1100" dirty="0"/>
              <a:t> at one primary school had been banned from a recent fête because they were considered “un-Islamic” as they promoted gambling.  It was also disclosed that one academy's Christmas special assembly was cancelled and a termly assembly staged by a Christian charity had been scrapped. The terms “white prostitute” were used in assemblies.</a:t>
            </a:r>
          </a:p>
          <a:p>
            <a:r>
              <a:rPr lang="en-GB" sz="1100" dirty="0"/>
              <a:t> </a:t>
            </a:r>
          </a:p>
          <a:p>
            <a:r>
              <a:rPr lang="en-GB" sz="1100" dirty="0"/>
              <a:t>Under moves to prevent a repeat of these events, Michael Gove, the Education Secretary, has drawn up plans requiring schools to promote the British values of democracy, the rule of law, individual liberty, mutual respect and tolerance of those of different faiths and beliefs.</a:t>
            </a:r>
          </a:p>
          <a:p>
            <a:r>
              <a:rPr lang="en-GB" sz="1100" dirty="0"/>
              <a:t>Private schools, academies and free schools must already show that they “respect” these values but the wording of the rules is being strengthened to require them to “actively promote” British values in the classroom.  The rules are also being extended to cover all local authority run state schools, through changes to Ofsted’s operating framework later this year.</a:t>
            </a:r>
          </a:p>
          <a:p>
            <a:r>
              <a:rPr lang="en-GB" sz="1100" dirty="0"/>
              <a:t> </a:t>
            </a:r>
          </a:p>
          <a:p>
            <a:r>
              <a:rPr lang="en-GB" sz="1100" dirty="0"/>
              <a:t>A Department for Education spokesman said: “Keeping our children safe and ensuring schools prepare them for life in modern Britain could not be more </a:t>
            </a:r>
            <a:r>
              <a:rPr lang="en-GB" sz="1100" dirty="0" err="1"/>
              <a:t>important.“This</a:t>
            </a:r>
            <a:r>
              <a:rPr lang="en-GB" sz="1100" dirty="0"/>
              <a:t> change is an important step towards ensuring we have a strong legal basis for intervening in those schools where this is an issue.  “The vast majority of schools already promote British values – this is about making sure we have the tools we need to intervene if children are being let down.”</a:t>
            </a:r>
          </a:p>
          <a:p>
            <a:r>
              <a:rPr lang="en-GB" sz="1100" dirty="0"/>
              <a:t> </a:t>
            </a:r>
          </a:p>
          <a:p>
            <a:r>
              <a:rPr lang="en-GB" sz="1100" dirty="0"/>
              <a:t>The proposed definition of “actively promoting” the required values will include challenging pupils, staff or parents who expressing opinions that are contrary to fundamental British values.</a:t>
            </a:r>
          </a:p>
          <a:p>
            <a:r>
              <a:rPr lang="en-GB" sz="1100" dirty="0"/>
              <a:t>Action will also be taken against schools where girls are left at a disadvantage on the grounds of their gender, or where prejudice against people of other faiths is encouraged or not sufficiently challenged by staff.</a:t>
            </a:r>
          </a:p>
          <a:p>
            <a:r>
              <a:rPr lang="en-GB" sz="1100" dirty="0"/>
              <a:t> </a:t>
            </a:r>
          </a:p>
          <a:p>
            <a:r>
              <a:rPr lang="en-GB" sz="1100" dirty="0"/>
              <a:t>The new rules will also require schools to promote principles which “enable students to distinguish right from wrong” and to respect the civil and criminal law of England.</a:t>
            </a:r>
          </a:p>
          <a:p>
            <a:r>
              <a:rPr lang="en-GB" sz="1100" dirty="0"/>
              <a:t>Pupils must also be given broad knowledge of and respect for the country’s public institutions and services, the proposals will say.</a:t>
            </a:r>
          </a:p>
          <a:p>
            <a:r>
              <a:rPr lang="en-GB" sz="1100" b="1" dirty="0"/>
              <a:t>From</a:t>
            </a:r>
            <a:r>
              <a:rPr lang="en-GB" sz="1100" dirty="0"/>
              <a:t>: </a:t>
            </a:r>
            <a:r>
              <a:rPr lang="en-GB" sz="1100" u="sng" dirty="0">
                <a:hlinkClick r:id="rId5"/>
              </a:rPr>
              <a:t>http://www.telegraph.co.uk/education/educationnews/10917305/Schools-face-closure-if-they-fail-to-promote-British-values.html</a:t>
            </a:r>
            <a:endParaRPr lang="en-GB" sz="1100" dirty="0"/>
          </a:p>
        </p:txBody>
      </p:sp>
    </p:spTree>
    <p:extLst>
      <p:ext uri="{BB962C8B-B14F-4D97-AF65-F5344CB8AC3E}">
        <p14:creationId xmlns:p14="http://schemas.microsoft.com/office/powerpoint/2010/main" val="16802697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689430"/>
            <a:ext cx="9158768" cy="6186309"/>
          </a:xfrm>
          <a:prstGeom prst="rect">
            <a:avLst/>
          </a:prstGeom>
        </p:spPr>
        <p:txBody>
          <a:bodyPr wrap="square">
            <a:spAutoFit/>
          </a:bodyPr>
          <a:lstStyle/>
          <a:p>
            <a:r>
              <a:rPr lang="en-GB" sz="1200" b="1" dirty="0"/>
              <a:t>How well are women represented in UK science?</a:t>
            </a:r>
          </a:p>
          <a:p>
            <a:r>
              <a:rPr lang="en-GB" sz="1200" dirty="0"/>
              <a:t>After Nobel prize-winning biochemist Tim Hunt quit his UCL position over remarks about ‘girls’, we look at what statistics say about women in laboratories</a:t>
            </a:r>
          </a:p>
          <a:p>
            <a:r>
              <a:rPr lang="en-GB" sz="1200" b="1" u="sng" dirty="0">
                <a:hlinkClick r:id="rId2"/>
              </a:rPr>
              <a:t>George Arnett</a:t>
            </a:r>
            <a:r>
              <a:rPr lang="en-GB" sz="1200" b="1" dirty="0"/>
              <a:t>  </a:t>
            </a:r>
            <a:r>
              <a:rPr lang="en-GB" sz="1200" dirty="0"/>
              <a:t>Saturday 13 June 2015  </a:t>
            </a:r>
          </a:p>
          <a:p>
            <a:endParaRPr lang="en-GB" sz="1200" dirty="0"/>
          </a:p>
          <a:p>
            <a:r>
              <a:rPr lang="en-GB" sz="1200" dirty="0"/>
              <a:t>Nobel laureate Tim Hunt resigned from his position at University College London (UCL) after remarking on his trouble with “girls” in laboratories.  At the World Conference of Science Journalists in Seoul, South Korea, Hunt said: “</a:t>
            </a:r>
            <a:r>
              <a:rPr lang="en-GB" sz="1200" u="sng" dirty="0">
                <a:hlinkClick r:id="rId3"/>
              </a:rPr>
              <a:t>Let me tell you about my trouble with girls</a:t>
            </a:r>
            <a:r>
              <a:rPr lang="en-GB" sz="1200" dirty="0"/>
              <a:t> … Three things happen when they are in the lab … You fall in love with them, they fall in love with you and when you criticise them, they cry.”   While </a:t>
            </a:r>
            <a:r>
              <a:rPr lang="en-GB" sz="1200" u="sng" dirty="0">
                <a:hlinkClick r:id="rId4"/>
              </a:rPr>
              <a:t>some commentators</a:t>
            </a:r>
            <a:r>
              <a:rPr lang="en-GB" sz="1200" dirty="0"/>
              <a:t> have welcomed Hunt’s resignation, it does not cover over the issue that women are still underrepresented across almost every level of science.</a:t>
            </a:r>
          </a:p>
          <a:p>
            <a:r>
              <a:rPr lang="en-GB" sz="1200" b="1" dirty="0"/>
              <a:t>In science, technology, engineering and maths (Stem) jobs</a:t>
            </a:r>
          </a:p>
          <a:p>
            <a:r>
              <a:rPr lang="en-GB" sz="1200" dirty="0"/>
              <a:t>According to the Women in </a:t>
            </a:r>
            <a:r>
              <a:rPr lang="en-GB" sz="1200" u="sng" dirty="0">
                <a:hlinkClick r:id="rId5"/>
              </a:rPr>
              <a:t>Science</a:t>
            </a:r>
            <a:r>
              <a:rPr lang="en-GB" sz="1200" dirty="0"/>
              <a:t> and Engineering (Wise) campaign’s latest analysis of UK labour market statistics, women make up just 12.8% of the Stem workforce. The proportion had increased by only 0.2 percentage points since their analysis in 2012.  This has caused some concern for the UK government. In July 2012, the then business secretary, Vince Cable, said: “There’s no way we can generate the number of scientists and engineers the economy requires without addressing the situation.”</a:t>
            </a:r>
          </a:p>
          <a:p>
            <a:endParaRPr lang="en-GB" sz="1200" dirty="0"/>
          </a:p>
          <a:p>
            <a:r>
              <a:rPr lang="en-GB" sz="1200" b="1" dirty="0"/>
              <a:t>In university departments and enrolments</a:t>
            </a:r>
          </a:p>
          <a:p>
            <a:r>
              <a:rPr lang="en-GB" sz="1200" dirty="0"/>
              <a:t>A science and technology select committee report on women in scientific careers last year contained the following statistic:  </a:t>
            </a:r>
            <a:r>
              <a:rPr lang="en-GB" sz="1200" i="1" u="sng" dirty="0">
                <a:hlinkClick r:id="rId6"/>
              </a:rPr>
              <a:t>Women</a:t>
            </a:r>
            <a:r>
              <a:rPr lang="en-GB" sz="1200" i="1" dirty="0"/>
              <a:t> are under-represented at professorial levels across academic research careers in all Stem disciplines (typically 17% although there is variation between disciplines)</a:t>
            </a:r>
            <a:r>
              <a:rPr lang="en-GB" sz="1200" dirty="0"/>
              <a:t>.  The proportion of boys studying science subjects is still considerably higher than the proportion of girls. The latest Higher Education and Skills Agency (HESA) statistics showed that in 2013-14 52% of male undergraduates were enrolled on a science course compared to 40% of females.  The gap increases when you get to postgraduate level, with 46% of male students on a science course compared with 34% of female ones.</a:t>
            </a:r>
          </a:p>
          <a:p>
            <a:endParaRPr lang="en-GB" sz="1200" dirty="0"/>
          </a:p>
          <a:p>
            <a:r>
              <a:rPr lang="en-GB" sz="1200" b="1" dirty="0"/>
              <a:t>In the classroom</a:t>
            </a:r>
          </a:p>
          <a:p>
            <a:r>
              <a:rPr lang="en-GB" sz="1200" dirty="0"/>
              <a:t>In 2014 there were more male than female participants in all major A-level Stem subjects with the exception of biology, </a:t>
            </a:r>
            <a:r>
              <a:rPr lang="en-GB" sz="1200" u="sng" dirty="0">
                <a:hlinkClick r:id="rId7"/>
              </a:rPr>
              <a:t>according to the Joint Council for Qualifications</a:t>
            </a:r>
            <a:r>
              <a:rPr lang="en-GB" sz="1200" dirty="0"/>
              <a:t>.  For the physics examination, 78.9% of those sitting the exam were boys. The proportion of those sitting it that were female decreased between 2013 and 2014 despite it increasing (albeit modestly) in all of the other core Stem subjects.  A recent OECD study found that </a:t>
            </a:r>
            <a:r>
              <a:rPr lang="en-GB" sz="1200" u="sng" dirty="0">
                <a:hlinkClick r:id="rId8"/>
              </a:rPr>
              <a:t>girls lacked confidence in science and maths</a:t>
            </a:r>
            <a:r>
              <a:rPr lang="en-GB" sz="1200" dirty="0"/>
              <a:t>, even when their results were as good or better than boys’. In programme for international student assessment (Pisa) scores, UK girls perform worse in science than boys, with the gap being much bigger than in other countries.</a:t>
            </a:r>
          </a:p>
          <a:p>
            <a:r>
              <a:rPr lang="en-GB" sz="1200" dirty="0"/>
              <a:t> </a:t>
            </a:r>
          </a:p>
          <a:p>
            <a:r>
              <a:rPr lang="en-GB" sz="1200" dirty="0"/>
              <a:t>From: </a:t>
            </a:r>
            <a:r>
              <a:rPr lang="en-GB" sz="1200" u="sng" dirty="0">
                <a:hlinkClick r:id="rId9"/>
              </a:rPr>
              <a:t>http://www.theguardian.com/news/datablog/2015/jun/13/how-well-are-women-represented-in-uk-science</a:t>
            </a:r>
            <a:r>
              <a:rPr lang="en-GB" sz="1200" dirty="0"/>
              <a:t> </a:t>
            </a:r>
          </a:p>
        </p:txBody>
      </p:sp>
      <p:sp>
        <p:nvSpPr>
          <p:cNvPr id="3" name="Rectangle 2"/>
          <p:cNvSpPr/>
          <p:nvPr/>
        </p:nvSpPr>
        <p:spPr>
          <a:xfrm>
            <a:off x="1546132" y="1"/>
            <a:ext cx="9136636" cy="646331"/>
          </a:xfrm>
          <a:prstGeom prst="rect">
            <a:avLst/>
          </a:prstGeom>
        </p:spPr>
        <p:txBody>
          <a:bodyPr wrap="square">
            <a:spAutoFit/>
          </a:bodyPr>
          <a:lstStyle/>
          <a:p>
            <a:r>
              <a:rPr lang="en-GB" dirty="0"/>
              <a:t>Read the article below, highlight evidence that women and men still have different experiences in education in the UK.</a:t>
            </a:r>
          </a:p>
        </p:txBody>
      </p:sp>
    </p:spTree>
    <p:extLst>
      <p:ext uri="{BB962C8B-B14F-4D97-AF65-F5344CB8AC3E}">
        <p14:creationId xmlns:p14="http://schemas.microsoft.com/office/powerpoint/2010/main" val="2947925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764705"/>
            <a:ext cx="3851920" cy="5478423"/>
          </a:xfrm>
          <a:prstGeom prst="rect">
            <a:avLst/>
          </a:prstGeom>
          <a:ln>
            <a:solidFill>
              <a:schemeClr val="accent1"/>
            </a:solidFill>
          </a:ln>
        </p:spPr>
        <p:txBody>
          <a:bodyPr wrap="square">
            <a:spAutoFit/>
          </a:bodyPr>
          <a:lstStyle/>
          <a:p>
            <a:pPr marL="342900" indent="-342900">
              <a:buFont typeface="+mj-lt"/>
              <a:buAutoNum type="arabicPeriod"/>
            </a:pPr>
            <a:r>
              <a:rPr lang="en-GB" sz="1400" dirty="0"/>
              <a:t>Find out how many males and females are employed in different roles in the school to see if females dominate in more subordinate roles.</a:t>
            </a:r>
          </a:p>
          <a:p>
            <a:pPr marL="342900" indent="-342900">
              <a:buFont typeface="+mj-lt"/>
              <a:buAutoNum type="arabicPeriod"/>
            </a:pPr>
            <a:r>
              <a:rPr lang="en-GB" sz="1400" dirty="0"/>
              <a:t>Observe a lesson and record each time the teacher interacts with girls and boys.  Note the number of boys and girls in the class.  Do boys receive more attention than girls (as Spender found in 1983)?</a:t>
            </a:r>
          </a:p>
          <a:p>
            <a:pPr marL="342900" indent="-342900">
              <a:buFont typeface="+mj-lt"/>
              <a:buAutoNum type="arabicPeriod"/>
            </a:pPr>
            <a:r>
              <a:rPr lang="en-GB" sz="1400" dirty="0"/>
              <a:t>Analyse textbooks from different subject areas to see if there are examples of sexism i.e. all scientists being presented as men.</a:t>
            </a:r>
          </a:p>
          <a:p>
            <a:pPr marL="342900" indent="-342900">
              <a:buFont typeface="+mj-lt"/>
              <a:buAutoNum type="arabicPeriod"/>
            </a:pPr>
            <a:r>
              <a:rPr lang="en-GB" sz="1400" dirty="0"/>
              <a:t>Interview history, art and/or science teachers to find out which men and women they teach about.  Does this suggest the curriculum is balanced?</a:t>
            </a:r>
          </a:p>
          <a:p>
            <a:pPr marL="342900" indent="-342900">
              <a:buFont typeface="+mj-lt"/>
              <a:buAutoNum type="arabicPeriod"/>
            </a:pPr>
            <a:r>
              <a:rPr lang="en-GB" sz="1400" dirty="0"/>
              <a:t>Design a questionnaire and ask sixth formers to fill it out to explore their own experiences of gender and education.</a:t>
            </a:r>
          </a:p>
          <a:p>
            <a:pPr marL="342900" indent="-342900">
              <a:buFont typeface="+mj-lt"/>
              <a:buAutoNum type="arabicPeriod"/>
            </a:pPr>
            <a:r>
              <a:rPr lang="en-GB" sz="1400" dirty="0"/>
              <a:t>Find out how many males and females study different A level subjects.  You could also find out which courses the last cohort of year 13 students are studying at University.  Are males and females participating equally in STEM subjects?</a:t>
            </a:r>
          </a:p>
        </p:txBody>
      </p:sp>
      <p:sp>
        <p:nvSpPr>
          <p:cNvPr id="3" name="TextBox 2"/>
          <p:cNvSpPr txBox="1"/>
          <p:nvPr/>
        </p:nvSpPr>
        <p:spPr>
          <a:xfrm>
            <a:off x="1524000" y="1"/>
            <a:ext cx="9144000" cy="646331"/>
          </a:xfrm>
          <a:prstGeom prst="rect">
            <a:avLst/>
          </a:prstGeom>
          <a:noFill/>
        </p:spPr>
        <p:txBody>
          <a:bodyPr wrap="square" rtlCol="0">
            <a:spAutoFit/>
          </a:bodyPr>
          <a:lstStyle/>
          <a:p>
            <a:r>
              <a:rPr lang="en-GB" dirty="0"/>
              <a:t>HW:  Do one of the tasks below.  Record your findings.  Be ready to present your findings to the class. </a:t>
            </a:r>
          </a:p>
        </p:txBody>
      </p:sp>
    </p:spTree>
    <p:extLst>
      <p:ext uri="{BB962C8B-B14F-4D97-AF65-F5344CB8AC3E}">
        <p14:creationId xmlns:p14="http://schemas.microsoft.com/office/powerpoint/2010/main" val="1763955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524000" y="1"/>
            <a:ext cx="9144000" cy="581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Liberal and Radical Approaches</a:t>
            </a:r>
          </a:p>
        </p:txBody>
      </p:sp>
      <p:sp>
        <p:nvSpPr>
          <p:cNvPr id="3" name="TextBox 2"/>
          <p:cNvSpPr txBox="1"/>
          <p:nvPr/>
        </p:nvSpPr>
        <p:spPr>
          <a:xfrm>
            <a:off x="1492730" y="581026"/>
            <a:ext cx="9144000" cy="1169551"/>
          </a:xfrm>
          <a:prstGeom prst="rect">
            <a:avLst/>
          </a:prstGeom>
          <a:noFill/>
        </p:spPr>
        <p:txBody>
          <a:bodyPr wrap="square" rtlCol="0">
            <a:spAutoFit/>
          </a:bodyPr>
          <a:lstStyle/>
          <a:p>
            <a:r>
              <a:rPr lang="en-GB" b="1" i="1" dirty="0"/>
              <a:t>Ivan </a:t>
            </a:r>
            <a:r>
              <a:rPr lang="en-GB" b="1" i="1" dirty="0" err="1"/>
              <a:t>Illich</a:t>
            </a:r>
            <a:r>
              <a:rPr lang="en-GB" b="1" i="1" dirty="0"/>
              <a:t> – </a:t>
            </a:r>
            <a:r>
              <a:rPr lang="en-GB" b="1" i="1" dirty="0" err="1"/>
              <a:t>Deschooling</a:t>
            </a:r>
            <a:r>
              <a:rPr lang="en-GB" b="1" i="1" dirty="0"/>
              <a:t> society</a:t>
            </a:r>
          </a:p>
          <a:p>
            <a:endParaRPr lang="en-GB" sz="1700" b="1" i="1" dirty="0"/>
          </a:p>
          <a:p>
            <a:endParaRPr lang="en-GB" sz="1700" dirty="0"/>
          </a:p>
          <a:p>
            <a:endParaRPr lang="en-GB" dirty="0"/>
          </a:p>
        </p:txBody>
      </p:sp>
      <p:sp>
        <p:nvSpPr>
          <p:cNvPr id="8" name="Content Placeholder 4"/>
          <p:cNvSpPr txBox="1">
            <a:spLocks/>
          </p:cNvSpPr>
          <p:nvPr/>
        </p:nvSpPr>
        <p:spPr>
          <a:xfrm>
            <a:off x="1524000" y="1214438"/>
            <a:ext cx="4932040" cy="2790626"/>
          </a:xfrm>
          <a:prstGeom prst="rect">
            <a:avLst/>
          </a:prstGeom>
          <a:ln>
            <a:solidFill>
              <a:schemeClr val="accent1"/>
            </a:solidFill>
          </a:ln>
        </p:spPr>
        <p:txBody>
          <a:bodyPr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r>
              <a:rPr lang="en-GB" sz="1700" dirty="0"/>
              <a:t>	Many students, especially those who are poor, intuitively know what the schools do for them. They school them to confuse process and substance. Once these become blurred, a new logic is assumed: the more treatment there is, the better are the results; or, escalation leads to success. The pupil is thereby "schooled" to confuse teaching with learning, grade advancement with education, a diploma with competence, and fluency with the ability to say something new. His imagination is "schooled" to accept service in place of value. Medical treatment is mistaken for health care, social work for the improvement of community life, police protection for safety, military poise for national security, the rat race for productive work. Health, learning, dignity, independence, and creative endeavour are defined as little more than the performance of the institutions which claim to serve these ends, and their improvement is made to depend on </a:t>
            </a:r>
            <a:r>
              <a:rPr lang="en-GB" sz="1600" dirty="0"/>
              <a:t>allocating more resources to the management of hospitals, schools, and other agencies in question.</a:t>
            </a:r>
            <a:endParaRPr lang="en-GB" dirty="0"/>
          </a:p>
        </p:txBody>
      </p:sp>
      <p:sp>
        <p:nvSpPr>
          <p:cNvPr id="4" name="TextBox 3"/>
          <p:cNvSpPr txBox="1"/>
          <p:nvPr/>
        </p:nvSpPr>
        <p:spPr>
          <a:xfrm>
            <a:off x="1492730" y="4293096"/>
            <a:ext cx="4963310" cy="2308324"/>
          </a:xfrm>
          <a:prstGeom prst="rect">
            <a:avLst/>
          </a:prstGeom>
          <a:noFill/>
        </p:spPr>
        <p:txBody>
          <a:bodyPr wrap="square" rtlCol="0">
            <a:spAutoFit/>
          </a:bodyPr>
          <a:lstStyle/>
          <a:p>
            <a:pPr>
              <a:defRPr/>
            </a:pPr>
            <a:r>
              <a:rPr lang="en-GB" sz="1200" dirty="0"/>
              <a:t>In other words </a:t>
            </a:r>
            <a:r>
              <a:rPr lang="en-GB" sz="1200" dirty="0" err="1"/>
              <a:t>Illich</a:t>
            </a:r>
            <a:r>
              <a:rPr lang="en-GB" sz="1200" dirty="0"/>
              <a:t> argued that:</a:t>
            </a:r>
          </a:p>
          <a:p>
            <a:pPr marL="285750" indent="-285750">
              <a:buFont typeface="Arial" panose="020B0604020202020204" pitchFamily="34" charset="0"/>
              <a:buChar char="•"/>
              <a:defRPr/>
            </a:pPr>
            <a:r>
              <a:rPr lang="en-GB" sz="1200" dirty="0"/>
              <a:t>society itself has suffered since we have substituted "process" for "substance" in our quest for objective and fair standards of measurement and in wishing to make up for genuine differences in achievement. </a:t>
            </a:r>
          </a:p>
          <a:p>
            <a:pPr marL="285750" indent="-285750">
              <a:buFont typeface="Arial" panose="020B0604020202020204" pitchFamily="34" charset="0"/>
              <a:buChar char="•"/>
              <a:defRPr/>
            </a:pPr>
            <a:r>
              <a:rPr lang="en-GB" sz="1200" dirty="0"/>
              <a:t>I.e. too much emphasis is placed on accreditation for a skill (etc) rather than the learning of that skill.</a:t>
            </a:r>
          </a:p>
          <a:p>
            <a:pPr marL="285750" indent="-285750">
              <a:buFont typeface="Arial" panose="020B0604020202020204" pitchFamily="34" charset="0"/>
              <a:buChar char="•"/>
              <a:defRPr/>
            </a:pPr>
            <a:r>
              <a:rPr lang="en-GB" sz="1200" dirty="0" err="1"/>
              <a:t>Illich</a:t>
            </a:r>
            <a:r>
              <a:rPr lang="en-GB" sz="1200" dirty="0"/>
              <a:t> </a:t>
            </a:r>
            <a:r>
              <a:rPr lang="en-GB" sz="1200" dirty="0" err="1"/>
              <a:t>presumesthat</a:t>
            </a:r>
            <a:r>
              <a:rPr lang="en-GB" sz="1200" dirty="0"/>
              <a:t> there is a general belief that society will indeed get the best people via the certification process. </a:t>
            </a:r>
          </a:p>
          <a:p>
            <a:pPr marL="285750" indent="-285750">
              <a:buFont typeface="Arial" panose="020B0604020202020204" pitchFamily="34" charset="0"/>
              <a:buChar char="•"/>
              <a:defRPr/>
            </a:pPr>
            <a:r>
              <a:rPr lang="en-GB" sz="1200" dirty="0" err="1"/>
              <a:t>Illich</a:t>
            </a:r>
            <a:r>
              <a:rPr lang="en-GB" sz="1200" dirty="0"/>
              <a:t> believes this is not only false, but has other negative consequences besides the belief's falseness. </a:t>
            </a:r>
          </a:p>
          <a:p>
            <a:endParaRPr lang="en-GB" sz="1200" dirty="0"/>
          </a:p>
        </p:txBody>
      </p:sp>
      <p:sp>
        <p:nvSpPr>
          <p:cNvPr id="9" name="Content Placeholder 2"/>
          <p:cNvSpPr txBox="1">
            <a:spLocks/>
          </p:cNvSpPr>
          <p:nvPr/>
        </p:nvSpPr>
        <p:spPr>
          <a:xfrm>
            <a:off x="6456040" y="678402"/>
            <a:ext cx="4211960" cy="6143625"/>
          </a:xfrm>
          <a:prstGeom prst="rect">
            <a:avLst/>
          </a:prstGeom>
          <a:solidFill>
            <a:schemeClr val="bg2"/>
          </a:solidFill>
          <a:ln>
            <a:solidFill>
              <a:schemeClr val="accent1"/>
            </a:solidFill>
          </a:ln>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GB" sz="1200" dirty="0"/>
              <a:t>There are four logical possibilities about any person in relation to any job. </a:t>
            </a:r>
          </a:p>
          <a:p>
            <a:pPr marL="914400" lvl="1" indent="-457200">
              <a:buFont typeface="+mj-lt"/>
              <a:buAutoNum type="arabicPeriod"/>
              <a:defRPr/>
            </a:pPr>
            <a:r>
              <a:rPr lang="en-GB" sz="1200" dirty="0"/>
              <a:t>The person has the skill and ability AND the credential. </a:t>
            </a:r>
          </a:p>
          <a:p>
            <a:pPr marL="914400" lvl="1" indent="-457200">
              <a:buFont typeface="+mj-lt"/>
              <a:buAutoNum type="arabicPeriod"/>
              <a:defRPr/>
            </a:pPr>
            <a:r>
              <a:rPr lang="en-GB" sz="1200" dirty="0"/>
              <a:t>The person has the skill and ability BUT NOT the credential. </a:t>
            </a:r>
          </a:p>
          <a:p>
            <a:pPr marL="914400" lvl="1" indent="-457200">
              <a:buFont typeface="+mj-lt"/>
              <a:buAutoNum type="arabicPeriod"/>
              <a:defRPr/>
            </a:pPr>
            <a:r>
              <a:rPr lang="en-GB" sz="1200" dirty="0"/>
              <a:t>The person does not have the skill and ability BUT DOES have the credential. </a:t>
            </a:r>
          </a:p>
          <a:p>
            <a:pPr marL="914400" lvl="1" indent="-457200">
              <a:buFont typeface="+mj-lt"/>
              <a:buAutoNum type="arabicPeriod"/>
              <a:defRPr/>
            </a:pPr>
            <a:r>
              <a:rPr lang="en-GB" sz="1200" dirty="0"/>
              <a:t>The person has NEITHER the skill and ability OR the credential. </a:t>
            </a:r>
          </a:p>
          <a:p>
            <a:pPr>
              <a:buFont typeface="Arial" panose="020B0604020202020204" pitchFamily="34" charset="0"/>
              <a:buNone/>
              <a:defRPr/>
            </a:pPr>
            <a:r>
              <a:rPr lang="en-GB" sz="1200" i="1" dirty="0"/>
              <a:t>4)  4 can be discounted: </a:t>
            </a:r>
            <a:r>
              <a:rPr lang="en-GB" sz="1200" i="1" dirty="0" err="1"/>
              <a:t>Illich</a:t>
            </a:r>
            <a:r>
              <a:rPr lang="en-GB" sz="1200" i="1" dirty="0"/>
              <a:t> has no more sympathy for this individual as a candidate for social rewards than does the credentialing system. </a:t>
            </a:r>
          </a:p>
          <a:p>
            <a:pPr>
              <a:buFont typeface="Arial" panose="020B0604020202020204" pitchFamily="34" charset="0"/>
              <a:buNone/>
              <a:defRPr/>
            </a:pPr>
            <a:endParaRPr lang="en-GB" sz="1200" i="1" dirty="0"/>
          </a:p>
          <a:p>
            <a:pPr>
              <a:buFont typeface="Arial" panose="020B0604020202020204" pitchFamily="34" charset="0"/>
              <a:buNone/>
              <a:defRPr/>
            </a:pPr>
            <a:r>
              <a:rPr lang="en-GB" sz="1200" i="1" dirty="0"/>
              <a:t>1)  It is often assumed that those in position 1; i.e. those with credentials ARE skilled also.</a:t>
            </a:r>
          </a:p>
          <a:p>
            <a:pPr>
              <a:buFont typeface="Arial" panose="020B0604020202020204" pitchFamily="34" charset="0"/>
              <a:buNone/>
              <a:defRPr/>
            </a:pPr>
            <a:r>
              <a:rPr lang="en-GB" sz="1200" i="1" dirty="0"/>
              <a:t>	</a:t>
            </a:r>
            <a:r>
              <a:rPr lang="en-GB" sz="1200" i="1" dirty="0" err="1"/>
              <a:t>Illich</a:t>
            </a:r>
            <a:r>
              <a:rPr lang="en-GB" sz="1200" i="1" dirty="0"/>
              <a:t> thinks there is a huge degree of evidence that indicates that this isn’t the case.</a:t>
            </a:r>
          </a:p>
          <a:p>
            <a:pPr>
              <a:buFont typeface="Arial" panose="020B0604020202020204" pitchFamily="34" charset="0"/>
              <a:buNone/>
              <a:defRPr/>
            </a:pPr>
            <a:endParaRPr lang="en-GB" sz="1200" i="1" dirty="0"/>
          </a:p>
          <a:p>
            <a:pPr>
              <a:buFont typeface="Arial" panose="020B0604020202020204" pitchFamily="34" charset="0"/>
              <a:buNone/>
              <a:defRPr/>
            </a:pPr>
            <a:r>
              <a:rPr lang="en-GB" sz="1200" i="1" dirty="0"/>
              <a:t>2)  Despite being skilled and talented people in position 2 are very often excluded from the work place by social custom and even by law. </a:t>
            </a:r>
          </a:p>
          <a:p>
            <a:pPr>
              <a:buFont typeface="Arial" panose="020B0604020202020204" pitchFamily="34" charset="0"/>
              <a:buNone/>
              <a:defRPr/>
            </a:pPr>
            <a:r>
              <a:rPr lang="en-GB" sz="1200" i="1" dirty="0"/>
              <a:t>	</a:t>
            </a:r>
            <a:r>
              <a:rPr lang="en-GB" sz="1200" i="1" dirty="0" err="1"/>
              <a:t>Illich</a:t>
            </a:r>
            <a:r>
              <a:rPr lang="en-GB" sz="1200" i="1" dirty="0"/>
              <a:t> focuses on both the terrible injustice to deny the individual his or her talents, and at the same time brings our attention to the great social loss by denying society the benefit of the genuine talents and skills. </a:t>
            </a:r>
          </a:p>
          <a:p>
            <a:pPr>
              <a:buFont typeface="Arial" panose="020B0604020202020204" pitchFamily="34" charset="0"/>
              <a:buNone/>
              <a:defRPr/>
            </a:pPr>
            <a:endParaRPr lang="en-GB" sz="1200" i="1" dirty="0"/>
          </a:p>
          <a:p>
            <a:pPr>
              <a:buFont typeface="Arial" panose="020B0604020202020204" pitchFamily="34" charset="0"/>
              <a:buNone/>
              <a:defRPr/>
            </a:pPr>
            <a:r>
              <a:rPr lang="en-GB" sz="1200" i="1" dirty="0"/>
              <a:t>3) 	Case 3 is another case which interests </a:t>
            </a:r>
            <a:r>
              <a:rPr lang="en-GB" sz="1200" i="1" dirty="0" err="1"/>
              <a:t>Illich</a:t>
            </a:r>
            <a:r>
              <a:rPr lang="en-GB" sz="1200" i="1" dirty="0"/>
              <a:t> - that credentials often do not tell us much about what we can expect in skill or knowledge.</a:t>
            </a:r>
          </a:p>
          <a:p>
            <a:pPr marL="457200" lvl="1" indent="0">
              <a:buNone/>
              <a:defRPr/>
            </a:pPr>
            <a:endParaRPr lang="en-GB" sz="1200" i="1" dirty="0"/>
          </a:p>
          <a:p>
            <a:pPr>
              <a:defRPr/>
            </a:pPr>
            <a:endParaRPr lang="en-GB" sz="1200" i="1" dirty="0"/>
          </a:p>
        </p:txBody>
      </p:sp>
    </p:spTree>
    <p:extLst>
      <p:ext uri="{BB962C8B-B14F-4D97-AF65-F5344CB8AC3E}">
        <p14:creationId xmlns:p14="http://schemas.microsoft.com/office/powerpoint/2010/main" val="1937560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524000" y="1"/>
            <a:ext cx="9144000" cy="581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Liberal and Radical Approaches</a:t>
            </a:r>
          </a:p>
        </p:txBody>
      </p:sp>
      <p:sp>
        <p:nvSpPr>
          <p:cNvPr id="10" name="TextBox 9"/>
          <p:cNvSpPr txBox="1"/>
          <p:nvPr/>
        </p:nvSpPr>
        <p:spPr>
          <a:xfrm>
            <a:off x="1492730" y="581026"/>
            <a:ext cx="9144000" cy="5601533"/>
          </a:xfrm>
          <a:prstGeom prst="rect">
            <a:avLst/>
          </a:prstGeom>
          <a:noFill/>
        </p:spPr>
        <p:txBody>
          <a:bodyPr wrap="square" rtlCol="0">
            <a:spAutoFit/>
          </a:bodyPr>
          <a:lstStyle/>
          <a:p>
            <a:r>
              <a:rPr lang="en-GB" b="1" i="1" dirty="0"/>
              <a:t>Ivan </a:t>
            </a:r>
            <a:r>
              <a:rPr lang="en-GB" b="1" i="1" dirty="0" err="1"/>
              <a:t>Illich</a:t>
            </a:r>
            <a:r>
              <a:rPr lang="en-GB" b="1" i="1" dirty="0"/>
              <a:t> – </a:t>
            </a:r>
            <a:r>
              <a:rPr lang="en-GB" b="1" i="1" dirty="0" err="1"/>
              <a:t>Deschooling</a:t>
            </a:r>
            <a:r>
              <a:rPr lang="en-GB" b="1" i="1" dirty="0"/>
              <a:t> society</a:t>
            </a:r>
          </a:p>
          <a:p>
            <a:endParaRPr lang="en-GB" b="1" i="1" dirty="0"/>
          </a:p>
          <a:p>
            <a:r>
              <a:rPr lang="en-GB" dirty="0"/>
              <a:t>Read </a:t>
            </a:r>
            <a:r>
              <a:rPr lang="en-GB" dirty="0" err="1"/>
              <a:t>pg</a:t>
            </a:r>
            <a:r>
              <a:rPr lang="en-GB" dirty="0"/>
              <a:t> 111-112  Explain what </a:t>
            </a:r>
            <a:r>
              <a:rPr lang="en-GB" dirty="0" err="1"/>
              <a:t>Illich</a:t>
            </a:r>
            <a:r>
              <a:rPr lang="en-GB" dirty="0"/>
              <a:t> suggests education should be like.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Read activity on page 112.  Summerhill School - What are the advantages and disadvantages of this approach to education?</a:t>
            </a:r>
          </a:p>
          <a:p>
            <a:endParaRPr lang="en-GB" b="1" i="1" dirty="0"/>
          </a:p>
          <a:p>
            <a:endParaRPr lang="en-GB" sz="1700" b="1" i="1" dirty="0"/>
          </a:p>
          <a:p>
            <a:endParaRPr lang="en-GB" sz="1700" dirty="0"/>
          </a:p>
          <a:p>
            <a:endParaRPr lang="en-GB" dirty="0"/>
          </a:p>
        </p:txBody>
      </p:sp>
    </p:spTree>
    <p:extLst>
      <p:ext uri="{BB962C8B-B14F-4D97-AF65-F5344CB8AC3E}">
        <p14:creationId xmlns:p14="http://schemas.microsoft.com/office/powerpoint/2010/main" val="4269190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524000" y="1"/>
            <a:ext cx="9144000" cy="581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The link between education and the economy</a:t>
            </a:r>
          </a:p>
        </p:txBody>
      </p:sp>
      <p:sp>
        <p:nvSpPr>
          <p:cNvPr id="10" name="TextBox 9"/>
          <p:cNvSpPr txBox="1"/>
          <p:nvPr/>
        </p:nvSpPr>
        <p:spPr>
          <a:xfrm>
            <a:off x="1492730" y="581026"/>
            <a:ext cx="9144000" cy="1169551"/>
          </a:xfrm>
          <a:prstGeom prst="rect">
            <a:avLst/>
          </a:prstGeom>
          <a:noFill/>
        </p:spPr>
        <p:txBody>
          <a:bodyPr wrap="square" rtlCol="0">
            <a:spAutoFit/>
          </a:bodyPr>
          <a:lstStyle/>
          <a:p>
            <a:r>
              <a:rPr lang="en-GB" i="1" dirty="0"/>
              <a:t>Stick your </a:t>
            </a:r>
            <a:r>
              <a:rPr lang="en-GB" i="1" dirty="0" err="1"/>
              <a:t>mindmap</a:t>
            </a:r>
            <a:r>
              <a:rPr lang="en-GB" i="1" dirty="0"/>
              <a:t> here</a:t>
            </a:r>
          </a:p>
          <a:p>
            <a:endParaRPr lang="en-GB" sz="1700" b="1" i="1" dirty="0"/>
          </a:p>
          <a:p>
            <a:endParaRPr lang="en-GB" sz="1700" dirty="0"/>
          </a:p>
          <a:p>
            <a:endParaRPr lang="en-GB" dirty="0"/>
          </a:p>
        </p:txBody>
      </p:sp>
    </p:spTree>
    <p:extLst>
      <p:ext uri="{BB962C8B-B14F-4D97-AF65-F5344CB8AC3E}">
        <p14:creationId xmlns:p14="http://schemas.microsoft.com/office/powerpoint/2010/main" val="1902497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524000" y="1"/>
            <a:ext cx="9144000" cy="581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The link between education and the economy</a:t>
            </a:r>
          </a:p>
        </p:txBody>
      </p:sp>
      <p:sp>
        <p:nvSpPr>
          <p:cNvPr id="4" name="Rectangle 3"/>
          <p:cNvSpPr/>
          <p:nvPr/>
        </p:nvSpPr>
        <p:spPr>
          <a:xfrm>
            <a:off x="1524000" y="594438"/>
            <a:ext cx="9144000" cy="5940088"/>
          </a:xfrm>
          <a:prstGeom prst="rect">
            <a:avLst/>
          </a:prstGeom>
        </p:spPr>
        <p:txBody>
          <a:bodyPr wrap="square">
            <a:spAutoFit/>
          </a:bodyPr>
          <a:lstStyle/>
          <a:p>
            <a:r>
              <a:rPr lang="en-GB" sz="2000" b="1" dirty="0"/>
              <a:t>Functionalists </a:t>
            </a:r>
            <a:r>
              <a:rPr lang="en-GB" sz="2000" dirty="0"/>
              <a:t>think that the education system needed to emerge when the UK became industrialised (society changed from being agricultural to one dominated by large-scale industry) because society became more mobile.  Education would create a skilled workforce and create a meritocratic social order.  </a:t>
            </a:r>
          </a:p>
          <a:p>
            <a:r>
              <a:rPr lang="en-GB" sz="2000" dirty="0"/>
              <a:t>According to Davis and Moore (1945), school is the place where people’s ability is tested and graded.  This means that employers can use qualifications to sort school leavers into jobs that suit their level of ability.</a:t>
            </a:r>
          </a:p>
          <a:p>
            <a:endParaRPr lang="en-GB" sz="2000" dirty="0"/>
          </a:p>
          <a:p>
            <a:r>
              <a:rPr lang="en-GB" sz="2000" b="1" dirty="0"/>
              <a:t>Marxists </a:t>
            </a:r>
            <a:r>
              <a:rPr lang="en-GB" sz="2000" dirty="0"/>
              <a:t>think that as capitalist economies grew, capitalists needed a mechanism to control the working class.  Having seen revolutions spread through Europe, they were anxious that the revolutionary fervour could spread to the new working classes living in poverty in the industrial cities.  Education was seen as a way to deflect the working class from </a:t>
            </a:r>
            <a:r>
              <a:rPr lang="en-GB" sz="2000" b="1" dirty="0"/>
              <a:t>radicalisation</a:t>
            </a:r>
            <a:r>
              <a:rPr lang="en-GB" sz="2000" dirty="0"/>
              <a:t>, controlling people rather than encouraging individual freedom.</a:t>
            </a:r>
          </a:p>
          <a:p>
            <a:endParaRPr lang="en-GB" sz="2000" dirty="0"/>
          </a:p>
          <a:p>
            <a:endParaRPr lang="en-GB" sz="2000" dirty="0"/>
          </a:p>
          <a:p>
            <a:r>
              <a:rPr lang="en-GB" sz="2000" dirty="0"/>
              <a:t>The </a:t>
            </a:r>
            <a:r>
              <a:rPr lang="en-GB" sz="2000" b="1" dirty="0"/>
              <a:t>New Right</a:t>
            </a:r>
            <a:r>
              <a:rPr lang="en-GB" sz="2000" dirty="0"/>
              <a:t> see education as important in supporting economic growth.  They call for a greater emphasis on </a:t>
            </a:r>
            <a:r>
              <a:rPr lang="en-GB" sz="2000" b="1" dirty="0"/>
              <a:t>vocational education</a:t>
            </a:r>
            <a:r>
              <a:rPr lang="en-GB" sz="2000" dirty="0"/>
              <a:t>, for example courses which directly train students in skills they can use in the workplace.</a:t>
            </a:r>
          </a:p>
        </p:txBody>
      </p:sp>
    </p:spTree>
    <p:extLst>
      <p:ext uri="{BB962C8B-B14F-4D97-AF65-F5344CB8AC3E}">
        <p14:creationId xmlns:p14="http://schemas.microsoft.com/office/powerpoint/2010/main" val="2754848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524000" y="1"/>
            <a:ext cx="9144000" cy="581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The link between education and the economy</a:t>
            </a:r>
          </a:p>
        </p:txBody>
      </p:sp>
      <p:graphicFrame>
        <p:nvGraphicFramePr>
          <p:cNvPr id="3" name="Table 2"/>
          <p:cNvGraphicFramePr>
            <a:graphicFrameLocks noGrp="1"/>
          </p:cNvGraphicFramePr>
          <p:nvPr>
            <p:extLst>
              <p:ext uri="{D42A27DB-BD31-4B8C-83A1-F6EECF244321}">
                <p14:modId xmlns:p14="http://schemas.microsoft.com/office/powerpoint/2010/main" val="1113040884"/>
              </p:ext>
            </p:extLst>
          </p:nvPr>
        </p:nvGraphicFramePr>
        <p:xfrm>
          <a:off x="1524004" y="581026"/>
          <a:ext cx="9143997" cy="6223127"/>
        </p:xfrm>
        <a:graphic>
          <a:graphicData uri="http://schemas.openxmlformats.org/drawingml/2006/table">
            <a:tbl>
              <a:tblPr firstRow="1" firstCol="1" bandRow="1">
                <a:tableStyleId>{5C22544A-7EE6-4342-B048-85BDC9FD1C3A}</a:tableStyleId>
              </a:tblPr>
              <a:tblGrid>
                <a:gridCol w="755573">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092280">
                  <a:extLst>
                    <a:ext uri="{9D8B030D-6E8A-4147-A177-3AD203B41FA5}">
                      <a16:colId xmlns:a16="http://schemas.microsoft.com/office/drawing/2014/main" val="20002"/>
                    </a:ext>
                  </a:extLst>
                </a:gridCol>
              </a:tblGrid>
              <a:tr h="107761">
                <a:tc gridSpan="3">
                  <a:txBody>
                    <a:bodyPr/>
                    <a:lstStyle/>
                    <a:p>
                      <a:pPr>
                        <a:lnSpc>
                          <a:spcPct val="115000"/>
                        </a:lnSpc>
                        <a:spcAft>
                          <a:spcPts val="0"/>
                        </a:spcAft>
                      </a:pPr>
                      <a:r>
                        <a:rPr lang="en-GB" sz="1200" dirty="0">
                          <a:effectLst/>
                        </a:rPr>
                        <a:t>Functionalism</a:t>
                      </a:r>
                      <a:endParaRPr lang="en-GB" sz="1200" dirty="0">
                        <a:effectLst/>
                        <a:latin typeface="Calibri"/>
                        <a:ea typeface="Times New Roman"/>
                        <a:cs typeface="Times New Roman"/>
                      </a:endParaRPr>
                    </a:p>
                  </a:txBody>
                  <a:tcPr marL="38334" marR="38334"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62088">
                <a:tc>
                  <a:txBody>
                    <a:bodyPr/>
                    <a:lstStyle/>
                    <a:p>
                      <a:pPr>
                        <a:lnSpc>
                          <a:spcPct val="115000"/>
                        </a:lnSpc>
                        <a:spcAft>
                          <a:spcPts val="0"/>
                        </a:spcAft>
                      </a:pPr>
                      <a:r>
                        <a:rPr lang="en-GB" sz="1200">
                          <a:effectLst/>
                        </a:rPr>
                        <a:t>Parsons</a:t>
                      </a:r>
                      <a:endParaRPr lang="en-GB" sz="1200">
                        <a:effectLst/>
                        <a:latin typeface="Calibri"/>
                        <a:ea typeface="Times New Roman"/>
                        <a:cs typeface="Times New Roman"/>
                      </a:endParaRPr>
                    </a:p>
                  </a:txBody>
                  <a:tcPr marL="38334" marR="38334" marT="0" marB="0"/>
                </a:tc>
                <a:tc>
                  <a:txBody>
                    <a:bodyPr/>
                    <a:lstStyle/>
                    <a:p>
                      <a:pPr>
                        <a:lnSpc>
                          <a:spcPct val="115000"/>
                        </a:lnSpc>
                        <a:spcAft>
                          <a:spcPts val="0"/>
                        </a:spcAft>
                      </a:pPr>
                      <a:r>
                        <a:rPr lang="en-GB" sz="1200" dirty="0">
                          <a:effectLst/>
                        </a:rPr>
                        <a:t>Selects and allocates occupational position.</a:t>
                      </a:r>
                      <a:endParaRPr lang="en-GB" sz="1200" dirty="0">
                        <a:effectLst/>
                        <a:latin typeface="Calibri"/>
                        <a:ea typeface="Times New Roman"/>
                        <a:cs typeface="Times New Roman"/>
                      </a:endParaRPr>
                    </a:p>
                  </a:txBody>
                  <a:tcPr marL="38334" marR="38334"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endParaRPr lang="en-GB" sz="1200" dirty="0">
                        <a:effectLst/>
                        <a:latin typeface="Calibri"/>
                        <a:ea typeface="Times New Roman"/>
                        <a:cs typeface="Times New Roman"/>
                      </a:endParaRPr>
                    </a:p>
                  </a:txBody>
                  <a:tcPr marL="38334" marR="38334" marT="0" marB="0"/>
                </a:tc>
                <a:extLst>
                  <a:ext uri="{0D108BD9-81ED-4DB2-BD59-A6C34878D82A}">
                    <a16:rowId xmlns:a16="http://schemas.microsoft.com/office/drawing/2014/main" val="10001"/>
                  </a:ext>
                </a:extLst>
              </a:tr>
              <a:tr h="862088">
                <a:tc>
                  <a:txBody>
                    <a:bodyPr/>
                    <a:lstStyle/>
                    <a:p>
                      <a:pPr>
                        <a:lnSpc>
                          <a:spcPct val="115000"/>
                        </a:lnSpc>
                        <a:spcAft>
                          <a:spcPts val="0"/>
                        </a:spcAft>
                      </a:pPr>
                      <a:r>
                        <a:rPr lang="en-GB" sz="1200">
                          <a:effectLst/>
                        </a:rPr>
                        <a:t>Durkheim</a:t>
                      </a:r>
                      <a:endParaRPr lang="en-GB" sz="1200">
                        <a:effectLst/>
                        <a:latin typeface="Calibri"/>
                        <a:ea typeface="Times New Roman"/>
                        <a:cs typeface="Times New Roman"/>
                      </a:endParaRPr>
                    </a:p>
                  </a:txBody>
                  <a:tcPr marL="38334" marR="38334" marT="0" marB="0"/>
                </a:tc>
                <a:tc>
                  <a:txBody>
                    <a:bodyPr/>
                    <a:lstStyle/>
                    <a:p>
                      <a:pPr>
                        <a:lnSpc>
                          <a:spcPct val="115000"/>
                        </a:lnSpc>
                        <a:spcAft>
                          <a:spcPts val="0"/>
                        </a:spcAft>
                      </a:pPr>
                      <a:r>
                        <a:rPr lang="en-GB" sz="1200">
                          <a:effectLst/>
                        </a:rPr>
                        <a:t>Creates a skilled workforce.</a:t>
                      </a:r>
                      <a:endParaRPr lang="en-GB" sz="1200">
                        <a:effectLst/>
                        <a:latin typeface="Calibri"/>
                        <a:ea typeface="Times New Roman"/>
                        <a:cs typeface="Times New Roman"/>
                      </a:endParaRPr>
                    </a:p>
                  </a:txBody>
                  <a:tcPr marL="38334" marR="38334"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endParaRPr lang="en-GB" sz="1200" dirty="0">
                        <a:effectLst/>
                      </a:endParaRPr>
                    </a:p>
                  </a:txBody>
                  <a:tcPr marL="38334" marR="38334" marT="0" marB="0"/>
                </a:tc>
                <a:extLst>
                  <a:ext uri="{0D108BD9-81ED-4DB2-BD59-A6C34878D82A}">
                    <a16:rowId xmlns:a16="http://schemas.microsoft.com/office/drawing/2014/main" val="10002"/>
                  </a:ext>
                </a:extLst>
              </a:tr>
              <a:tr h="862088">
                <a:tc>
                  <a:txBody>
                    <a:bodyPr/>
                    <a:lstStyle/>
                    <a:p>
                      <a:pPr>
                        <a:lnSpc>
                          <a:spcPct val="115000"/>
                        </a:lnSpc>
                        <a:spcAft>
                          <a:spcPts val="0"/>
                        </a:spcAft>
                      </a:pPr>
                      <a:r>
                        <a:rPr lang="en-GB" sz="1200">
                          <a:effectLst/>
                        </a:rPr>
                        <a:t>Davis and Moore</a:t>
                      </a:r>
                      <a:endParaRPr lang="en-GB" sz="1200">
                        <a:effectLst/>
                        <a:latin typeface="Calibri"/>
                        <a:ea typeface="Times New Roman"/>
                        <a:cs typeface="Times New Roman"/>
                      </a:endParaRPr>
                    </a:p>
                  </a:txBody>
                  <a:tcPr marL="38334" marR="38334" marT="0" marB="0"/>
                </a:tc>
                <a:tc>
                  <a:txBody>
                    <a:bodyPr/>
                    <a:lstStyle/>
                    <a:p>
                      <a:pPr>
                        <a:lnSpc>
                          <a:spcPct val="115000"/>
                        </a:lnSpc>
                        <a:spcAft>
                          <a:spcPts val="0"/>
                        </a:spcAft>
                      </a:pPr>
                      <a:r>
                        <a:rPr lang="en-GB" sz="1200">
                          <a:effectLst/>
                        </a:rPr>
                        <a:t>Allocates people to the right positions.</a:t>
                      </a:r>
                      <a:endParaRPr lang="en-GB" sz="1200">
                        <a:effectLst/>
                        <a:latin typeface="Calibri"/>
                        <a:ea typeface="Times New Roman"/>
                        <a:cs typeface="Times New Roman"/>
                      </a:endParaRPr>
                    </a:p>
                  </a:txBody>
                  <a:tcPr marL="38334" marR="38334"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endParaRPr lang="en-GB" sz="1200" dirty="0">
                        <a:effectLst/>
                        <a:latin typeface="Calibri"/>
                        <a:ea typeface="Times New Roman"/>
                        <a:cs typeface="Times New Roman"/>
                      </a:endParaRPr>
                    </a:p>
                  </a:txBody>
                  <a:tcPr marL="38334" marR="38334" marT="0" marB="0"/>
                </a:tc>
                <a:extLst>
                  <a:ext uri="{0D108BD9-81ED-4DB2-BD59-A6C34878D82A}">
                    <a16:rowId xmlns:a16="http://schemas.microsoft.com/office/drawing/2014/main" val="10003"/>
                  </a:ext>
                </a:extLst>
              </a:tr>
              <a:tr h="107761">
                <a:tc gridSpan="3">
                  <a:txBody>
                    <a:bodyPr/>
                    <a:lstStyle/>
                    <a:p>
                      <a:pPr>
                        <a:lnSpc>
                          <a:spcPct val="115000"/>
                        </a:lnSpc>
                        <a:spcAft>
                          <a:spcPts val="0"/>
                        </a:spcAft>
                      </a:pPr>
                      <a:r>
                        <a:rPr lang="en-GB" sz="1200" dirty="0">
                          <a:effectLst/>
                        </a:rPr>
                        <a:t>Marxism</a:t>
                      </a:r>
                      <a:endParaRPr lang="en-GB" sz="1200" dirty="0">
                        <a:effectLst/>
                        <a:latin typeface="Calibri"/>
                        <a:ea typeface="Times New Roman"/>
                        <a:cs typeface="Times New Roman"/>
                      </a:endParaRPr>
                    </a:p>
                  </a:txBody>
                  <a:tcPr marL="38334" marR="38334"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862088">
                <a:tc>
                  <a:txBody>
                    <a:bodyPr/>
                    <a:lstStyle/>
                    <a:p>
                      <a:pPr>
                        <a:lnSpc>
                          <a:spcPct val="115000"/>
                        </a:lnSpc>
                        <a:spcAft>
                          <a:spcPts val="0"/>
                        </a:spcAft>
                      </a:pPr>
                      <a:r>
                        <a:rPr lang="en-GB" sz="1200">
                          <a:effectLst/>
                        </a:rPr>
                        <a:t>Bowles and Gintis</a:t>
                      </a:r>
                      <a:endParaRPr lang="en-GB" sz="1200">
                        <a:effectLst/>
                        <a:latin typeface="Calibri"/>
                        <a:ea typeface="Times New Roman"/>
                        <a:cs typeface="Times New Roman"/>
                      </a:endParaRPr>
                    </a:p>
                  </a:txBody>
                  <a:tcPr marL="38334" marR="38334" marT="0" marB="0"/>
                </a:tc>
                <a:tc>
                  <a:txBody>
                    <a:bodyPr/>
                    <a:lstStyle/>
                    <a:p>
                      <a:pPr>
                        <a:lnSpc>
                          <a:spcPct val="115000"/>
                        </a:lnSpc>
                        <a:spcAft>
                          <a:spcPts val="0"/>
                        </a:spcAft>
                      </a:pPr>
                      <a:r>
                        <a:rPr lang="en-GB" sz="1200" dirty="0">
                          <a:effectLst/>
                        </a:rPr>
                        <a:t>Creates a subservient workforce.</a:t>
                      </a:r>
                      <a:endParaRPr lang="en-GB" sz="1200" dirty="0">
                        <a:effectLst/>
                        <a:latin typeface="Calibri"/>
                        <a:ea typeface="Times New Roman"/>
                        <a:cs typeface="Times New Roman"/>
                      </a:endParaRPr>
                    </a:p>
                  </a:txBody>
                  <a:tcPr marL="38334" marR="38334"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endParaRPr lang="en-GB" sz="1200" dirty="0">
                        <a:effectLst/>
                        <a:latin typeface="Calibri"/>
                        <a:ea typeface="Times New Roman"/>
                        <a:cs typeface="Times New Roman"/>
                      </a:endParaRPr>
                    </a:p>
                  </a:txBody>
                  <a:tcPr marL="38334" marR="38334" marT="0" marB="0"/>
                </a:tc>
                <a:extLst>
                  <a:ext uri="{0D108BD9-81ED-4DB2-BD59-A6C34878D82A}">
                    <a16:rowId xmlns:a16="http://schemas.microsoft.com/office/drawing/2014/main" val="10005"/>
                  </a:ext>
                </a:extLst>
              </a:tr>
              <a:tr h="862088">
                <a:tc>
                  <a:txBody>
                    <a:bodyPr/>
                    <a:lstStyle/>
                    <a:p>
                      <a:pPr>
                        <a:lnSpc>
                          <a:spcPct val="115000"/>
                        </a:lnSpc>
                        <a:spcAft>
                          <a:spcPts val="0"/>
                        </a:spcAft>
                      </a:pPr>
                      <a:r>
                        <a:rPr lang="en-GB" sz="1200">
                          <a:effectLst/>
                        </a:rPr>
                        <a:t>Bourdieu</a:t>
                      </a:r>
                      <a:endParaRPr lang="en-GB" sz="1200">
                        <a:effectLst/>
                        <a:latin typeface="Calibri"/>
                        <a:ea typeface="Times New Roman"/>
                        <a:cs typeface="Times New Roman"/>
                      </a:endParaRPr>
                    </a:p>
                  </a:txBody>
                  <a:tcPr marL="38334" marR="38334" marT="0" marB="0"/>
                </a:tc>
                <a:tc>
                  <a:txBody>
                    <a:bodyPr/>
                    <a:lstStyle/>
                    <a:p>
                      <a:pPr>
                        <a:lnSpc>
                          <a:spcPct val="115000"/>
                        </a:lnSpc>
                        <a:spcAft>
                          <a:spcPts val="0"/>
                        </a:spcAft>
                      </a:pPr>
                      <a:r>
                        <a:rPr lang="en-GB" sz="1200" dirty="0">
                          <a:effectLst/>
                        </a:rPr>
                        <a:t>Creates illusion of equality to enable happy workers</a:t>
                      </a:r>
                      <a:endParaRPr lang="en-GB" sz="1200" dirty="0">
                        <a:effectLst/>
                        <a:latin typeface="Calibri"/>
                        <a:ea typeface="Times New Roman"/>
                        <a:cs typeface="Times New Roman"/>
                      </a:endParaRPr>
                    </a:p>
                  </a:txBody>
                  <a:tcPr marL="38334" marR="38334" marT="0" marB="0"/>
                </a:tc>
                <a:tc>
                  <a:txBody>
                    <a:bodyPr/>
                    <a:lstStyle/>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p>
                    <a:p>
                      <a:pPr>
                        <a:lnSpc>
                          <a:spcPct val="115000"/>
                        </a:lnSpc>
                        <a:spcAft>
                          <a:spcPts val="0"/>
                        </a:spcAft>
                      </a:pPr>
                      <a:r>
                        <a:rPr lang="en-GB" sz="1200" dirty="0">
                          <a:effectLst/>
                        </a:rPr>
                        <a:t> </a:t>
                      </a:r>
                      <a:endParaRPr lang="en-GB" sz="1200" dirty="0">
                        <a:effectLst/>
                        <a:latin typeface="Calibri"/>
                        <a:ea typeface="Times New Roman"/>
                        <a:cs typeface="Times New Roman"/>
                      </a:endParaRPr>
                    </a:p>
                  </a:txBody>
                  <a:tcPr marL="38334" marR="38334"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9104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524000" y="1"/>
            <a:ext cx="9144000" cy="581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The link between education and the economy</a:t>
            </a:r>
          </a:p>
        </p:txBody>
      </p:sp>
      <p:sp>
        <p:nvSpPr>
          <p:cNvPr id="4" name="Rectangle 3"/>
          <p:cNvSpPr/>
          <p:nvPr/>
        </p:nvSpPr>
        <p:spPr>
          <a:xfrm>
            <a:off x="1495400" y="581026"/>
            <a:ext cx="9172600" cy="430887"/>
          </a:xfrm>
          <a:prstGeom prst="rect">
            <a:avLst/>
          </a:prstGeom>
        </p:spPr>
        <p:txBody>
          <a:bodyPr wrap="square">
            <a:spAutoFit/>
          </a:bodyPr>
          <a:lstStyle/>
          <a:p>
            <a:pPr algn="ctr"/>
            <a:r>
              <a:rPr lang="en-GB" sz="1100" dirty="0"/>
              <a:t>Read through pages 117-118 of the handout.  Draw up a timeline of initiatives in vocational education.    For each:  Name, detail, what it’s trying to achieve, party that introduced it.  HW:  Research into what has been done in terms of vocational educational education since 2010.  Add these to your timeline.</a:t>
            </a:r>
          </a:p>
        </p:txBody>
      </p:sp>
    </p:spTree>
    <p:extLst>
      <p:ext uri="{BB962C8B-B14F-4D97-AF65-F5344CB8AC3E}">
        <p14:creationId xmlns:p14="http://schemas.microsoft.com/office/powerpoint/2010/main" val="31001481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
          <p:cNvSpPr>
            <a:spLocks noChangeArrowheads="1" noChangeShapeType="1" noTextEdit="1"/>
          </p:cNvSpPr>
          <p:nvPr/>
        </p:nvSpPr>
        <p:spPr bwMode="auto">
          <a:xfrm>
            <a:off x="1524000" y="1"/>
            <a:ext cx="9144000" cy="5810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GB" sz="3600" kern="10" dirty="0">
                <a:ln w="9525">
                  <a:solidFill>
                    <a:srgbClr val="000000"/>
                  </a:solidFill>
                  <a:round/>
                  <a:headEnd/>
                  <a:tailEnd/>
                </a:ln>
                <a:solidFill>
                  <a:srgbClr val="FFFFFF"/>
                </a:solidFill>
                <a:latin typeface="Arial Black"/>
              </a:rPr>
              <a:t>The link between education and the economy</a:t>
            </a:r>
          </a:p>
        </p:txBody>
      </p:sp>
      <p:sp>
        <p:nvSpPr>
          <p:cNvPr id="4" name="Rectangle 3"/>
          <p:cNvSpPr/>
          <p:nvPr/>
        </p:nvSpPr>
        <p:spPr>
          <a:xfrm>
            <a:off x="1495400" y="581026"/>
            <a:ext cx="9172600" cy="276999"/>
          </a:xfrm>
          <a:prstGeom prst="rect">
            <a:avLst/>
          </a:prstGeom>
        </p:spPr>
        <p:txBody>
          <a:bodyPr wrap="square">
            <a:spAutoFit/>
          </a:bodyPr>
          <a:lstStyle/>
          <a:p>
            <a:pPr algn="ctr"/>
            <a:r>
              <a:rPr lang="en-GB" sz="1200" dirty="0"/>
              <a:t>Read through pages 118-120  Describe the response of each theory to New </a:t>
            </a:r>
            <a:r>
              <a:rPr lang="en-GB" sz="1200" dirty="0" err="1"/>
              <a:t>Vocationalism</a:t>
            </a:r>
            <a:r>
              <a:rPr lang="en-GB" sz="1200" dirty="0"/>
              <a:t>.</a:t>
            </a:r>
          </a:p>
        </p:txBody>
      </p:sp>
    </p:spTree>
    <p:extLst>
      <p:ext uri="{BB962C8B-B14F-4D97-AF65-F5344CB8AC3E}">
        <p14:creationId xmlns:p14="http://schemas.microsoft.com/office/powerpoint/2010/main" val="229275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404664"/>
          </a:xfrm>
        </p:spPr>
        <p:txBody>
          <a:bodyPr>
            <a:normAutofit fontScale="90000"/>
          </a:bodyPr>
          <a:lstStyle/>
          <a:p>
            <a:r>
              <a:rPr lang="en-GB" dirty="0"/>
              <a:t>Education and the economy revision:</a:t>
            </a:r>
          </a:p>
        </p:txBody>
      </p:sp>
      <p:sp>
        <p:nvSpPr>
          <p:cNvPr id="3" name="Content Placeholder 2"/>
          <p:cNvSpPr>
            <a:spLocks noGrp="1"/>
          </p:cNvSpPr>
          <p:nvPr>
            <p:ph idx="1"/>
          </p:nvPr>
        </p:nvSpPr>
        <p:spPr>
          <a:xfrm>
            <a:off x="1127448" y="980728"/>
            <a:ext cx="9540552" cy="5257800"/>
          </a:xfrm>
        </p:spPr>
        <p:txBody>
          <a:bodyPr>
            <a:normAutofit fontScale="70000" lnSpcReduction="20000"/>
          </a:bodyPr>
          <a:lstStyle/>
          <a:p>
            <a:pPr>
              <a:buNone/>
            </a:pPr>
            <a:r>
              <a:rPr lang="en-GB" dirty="0"/>
              <a:t>	From a .......................point of view the link between education and the economy is a ......................... and a clear one. For instance directly after World War Two when there was a shortage of .......................... in Britain the school leaving age was only 15 because young peoples' labour power was needed to rebuild the .................................</a:t>
            </a:r>
            <a:br>
              <a:rPr lang="en-GB" dirty="0"/>
            </a:br>
            <a:r>
              <a:rPr lang="en-GB" dirty="0"/>
              <a:t>Later as economic circumstances and pressures changed the school leaving age was raised to 16 and new .................... were introduced as new skills were needed in the economy. New ...................... from a functionalist perspective can be seen as an example of this process.</a:t>
            </a:r>
            <a:br>
              <a:rPr lang="en-GB" dirty="0"/>
            </a:br>
            <a:br>
              <a:rPr lang="en-GB" dirty="0"/>
            </a:br>
            <a:r>
              <a:rPr lang="en-GB" dirty="0"/>
              <a:t>However from a Marxist perspective the link between education and the ............................ is less positive. The education system is seen to mirror the conflicts and divisions of .............................. society. As part of the superstructure schools therefore organise themselves to ......................... class divisions. Students are streamed and selected on class lines and the purpose of education for the majority is to create a compliant,  ....................... and docile working class. New </a:t>
            </a:r>
            <a:r>
              <a:rPr lang="en-GB" dirty="0" err="1"/>
              <a:t>Vocationalism</a:t>
            </a:r>
            <a:r>
              <a:rPr lang="en-GB" dirty="0"/>
              <a:t> can be seen from a Marxist perspective as an example of this process</a:t>
            </a:r>
          </a:p>
        </p:txBody>
      </p:sp>
      <p:sp>
        <p:nvSpPr>
          <p:cNvPr id="4" name="TextBox 3"/>
          <p:cNvSpPr txBox="1"/>
          <p:nvPr/>
        </p:nvSpPr>
        <p:spPr>
          <a:xfrm>
            <a:off x="1524000" y="476672"/>
            <a:ext cx="9144000" cy="369332"/>
          </a:xfrm>
          <a:prstGeom prst="rect">
            <a:avLst/>
          </a:prstGeom>
          <a:solidFill>
            <a:srgbClr val="FFFF00"/>
          </a:solidFill>
          <a:ln>
            <a:solidFill>
              <a:schemeClr val="accent1"/>
            </a:solidFill>
          </a:ln>
        </p:spPr>
        <p:txBody>
          <a:bodyPr wrap="square" rtlCol="0">
            <a:spAutoFit/>
          </a:bodyPr>
          <a:lstStyle/>
          <a:p>
            <a:r>
              <a:rPr lang="en-GB" dirty="0"/>
              <a:t>Fill the gaps in the paragraphs below, using the words provided at the bottom of the slide</a:t>
            </a:r>
          </a:p>
        </p:txBody>
      </p:sp>
      <p:sp>
        <p:nvSpPr>
          <p:cNvPr id="5" name="TextBox 4"/>
          <p:cNvSpPr txBox="1"/>
          <p:nvPr/>
        </p:nvSpPr>
        <p:spPr>
          <a:xfrm>
            <a:off x="1524000" y="6211670"/>
            <a:ext cx="9144000" cy="646331"/>
          </a:xfrm>
          <a:prstGeom prst="rect">
            <a:avLst/>
          </a:prstGeom>
          <a:solidFill>
            <a:schemeClr val="accent6">
              <a:lumMod val="40000"/>
              <a:lumOff val="60000"/>
            </a:schemeClr>
          </a:solidFill>
          <a:ln>
            <a:solidFill>
              <a:srgbClr val="7030A0"/>
            </a:solidFill>
          </a:ln>
        </p:spPr>
        <p:txBody>
          <a:bodyPr wrap="square" rtlCol="0">
            <a:spAutoFit/>
          </a:bodyPr>
          <a:lstStyle/>
          <a:p>
            <a:pPr algn="ctr"/>
            <a:r>
              <a:rPr lang="en-GB" dirty="0"/>
              <a:t>capitalist economy </a:t>
            </a:r>
            <a:r>
              <a:rPr lang="en-GB" dirty="0" err="1"/>
              <a:t>economy</a:t>
            </a:r>
            <a:r>
              <a:rPr lang="en-GB" dirty="0"/>
              <a:t> functionalist labour obedient perpetuate positive qualifications </a:t>
            </a:r>
            <a:r>
              <a:rPr lang="en-GB" dirty="0" err="1"/>
              <a:t>Vocationalism</a:t>
            </a:r>
            <a:r>
              <a:rPr lang="en-GB" dirty="0"/>
              <a:t> </a:t>
            </a:r>
          </a:p>
        </p:txBody>
      </p:sp>
    </p:spTree>
    <p:extLst>
      <p:ext uri="{BB962C8B-B14F-4D97-AF65-F5344CB8AC3E}">
        <p14:creationId xmlns:p14="http://schemas.microsoft.com/office/powerpoint/2010/main" val="3165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7488" y="0"/>
            <a:ext cx="9140512" cy="3970318"/>
          </a:xfrm>
          <a:prstGeom prst="rect">
            <a:avLst/>
          </a:prstGeom>
        </p:spPr>
        <p:txBody>
          <a:bodyPr wrap="square">
            <a:spAutoFit/>
          </a:bodyPr>
          <a:lstStyle/>
          <a:p>
            <a:pPr marL="285750" indent="-285750">
              <a:buFont typeface="Arial" panose="020B0604020202020204" pitchFamily="34" charset="0"/>
              <a:buChar char="•"/>
            </a:pPr>
            <a:r>
              <a:rPr lang="en-GB" dirty="0"/>
              <a:t>Do you think that schools should promote ‘British values’?  Explain your point </a:t>
            </a:r>
          </a:p>
          <a:p>
            <a:pPr marL="285750" indent="-285750">
              <a:buFont typeface="Arial" panose="020B0604020202020204" pitchFamily="34" charset="0"/>
              <a:buChar char="•"/>
            </a:pPr>
            <a:endParaRPr lang="en-GB" dirty="0"/>
          </a:p>
          <a:p>
            <a:r>
              <a:rPr lang="en-GB" dirty="0"/>
              <a:t>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285750" indent="-285750">
              <a:buFont typeface="Arial" panose="020B0604020202020204" pitchFamily="34" charset="0"/>
              <a:buChar char="•"/>
            </a:pPr>
            <a:r>
              <a:rPr lang="en-GB" dirty="0"/>
              <a:t>If schools were required to promote ‘British values’, which values should be included? Explain your points.</a:t>
            </a:r>
          </a:p>
        </p:txBody>
      </p:sp>
    </p:spTree>
    <p:extLst>
      <p:ext uri="{BB962C8B-B14F-4D97-AF65-F5344CB8AC3E}">
        <p14:creationId xmlns:p14="http://schemas.microsoft.com/office/powerpoint/2010/main" val="32032665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524000" y="1412776"/>
            <a:ext cx="9144000" cy="854968"/>
          </a:xfrm>
        </p:spPr>
        <p:txBody>
          <a:bodyPr>
            <a:normAutofit fontScale="90000"/>
          </a:bodyPr>
          <a:lstStyle/>
          <a:p>
            <a:r>
              <a:rPr lang="en-GB" sz="2800" b="1" dirty="0">
                <a:cs typeface="Times New Roman" pitchFamily="18" charset="0"/>
              </a:rPr>
              <a:t>New </a:t>
            </a:r>
            <a:r>
              <a:rPr lang="en-GB" sz="2800" b="1" dirty="0" err="1">
                <a:cs typeface="Times New Roman" pitchFamily="18" charset="0"/>
              </a:rPr>
              <a:t>Vocationalism</a:t>
            </a:r>
            <a:r>
              <a:rPr lang="en-GB" sz="2800" b="1" dirty="0">
                <a:solidFill>
                  <a:srgbClr val="FF0000"/>
                </a:solidFill>
                <a:cs typeface="Times New Roman" pitchFamily="18" charset="0"/>
              </a:rPr>
              <a:t> : How closely should education and the economy be linked?</a:t>
            </a:r>
            <a:br>
              <a:rPr lang="en-GB" sz="2800" b="1" dirty="0">
                <a:solidFill>
                  <a:srgbClr val="FF0000"/>
                </a:solidFill>
                <a:cs typeface="Times New Roman" pitchFamily="18" charset="0"/>
              </a:rPr>
            </a:br>
            <a:endParaRPr lang="en-GB" dirty="0"/>
          </a:p>
        </p:txBody>
      </p:sp>
      <p:sp>
        <p:nvSpPr>
          <p:cNvPr id="2057" name="Text Box 9"/>
          <p:cNvSpPr txBox="1">
            <a:spLocks noChangeArrowheads="1"/>
          </p:cNvSpPr>
          <p:nvPr/>
        </p:nvSpPr>
        <p:spPr bwMode="auto">
          <a:xfrm>
            <a:off x="1775520" y="2286000"/>
            <a:ext cx="8640960" cy="3352800"/>
          </a:xfrm>
          <a:prstGeom prst="rect">
            <a:avLst/>
          </a:prstGeom>
          <a:solidFill>
            <a:srgbClr val="990033"/>
          </a:solidFill>
          <a:ln w="9525">
            <a:noFill/>
            <a:miter lim="800000"/>
            <a:headEnd/>
            <a:tailEnd/>
          </a:ln>
          <a:effectLst>
            <a:prstShdw prst="shdw17" dist="17961" dir="2700000">
              <a:srgbClr val="990033">
                <a:gamma/>
                <a:shade val="60000"/>
                <a:invGamma/>
              </a:srgbClr>
            </a:prstShdw>
          </a:effectLst>
        </p:spPr>
        <p:txBody>
          <a:bodyPr/>
          <a:lstStyle/>
          <a:p>
            <a:pPr eaLnBrk="0" hangingPunct="0"/>
            <a:r>
              <a:rPr lang="en-US" sz="2200" b="1" dirty="0">
                <a:solidFill>
                  <a:srgbClr val="FFFFFF"/>
                </a:solidFill>
                <a:latin typeface="Arial" charset="0"/>
              </a:rPr>
              <a:t>The issue of whether education is providing the right types of skills for the </a:t>
            </a:r>
            <a:r>
              <a:rPr lang="en-US" sz="2200" b="1" u="sng" dirty="0">
                <a:solidFill>
                  <a:srgbClr val="FFFFFF"/>
                </a:solidFill>
                <a:latin typeface="Arial" charset="0"/>
              </a:rPr>
              <a:t>economy </a:t>
            </a:r>
            <a:r>
              <a:rPr lang="en-US" sz="2200" b="1" dirty="0">
                <a:solidFill>
                  <a:srgbClr val="FFFFFF"/>
                </a:solidFill>
                <a:latin typeface="Arial" charset="0"/>
              </a:rPr>
              <a:t>has come under scrutiny from sociologists</a:t>
            </a:r>
          </a:p>
          <a:p>
            <a:pPr eaLnBrk="0" hangingPunct="0"/>
            <a:endParaRPr lang="en-US" sz="2200" b="1" dirty="0">
              <a:solidFill>
                <a:srgbClr val="FFFFFF"/>
              </a:solidFill>
              <a:latin typeface="Arial" charset="0"/>
            </a:endParaRPr>
          </a:p>
          <a:p>
            <a:pPr eaLnBrk="0" hangingPunct="0"/>
            <a:r>
              <a:rPr lang="en-US" sz="2200" b="1" dirty="0">
                <a:solidFill>
                  <a:srgbClr val="FFFFFF"/>
                </a:solidFill>
                <a:latin typeface="Arial" charset="0"/>
              </a:rPr>
              <a:t>New </a:t>
            </a:r>
            <a:r>
              <a:rPr lang="en-US" sz="2200" b="1" dirty="0" err="1">
                <a:solidFill>
                  <a:srgbClr val="FFFFFF"/>
                </a:solidFill>
                <a:latin typeface="Arial" charset="0"/>
              </a:rPr>
              <a:t>Vocationalism</a:t>
            </a:r>
            <a:r>
              <a:rPr lang="en-US" sz="2200" b="1" dirty="0">
                <a:solidFill>
                  <a:srgbClr val="FFFFFF"/>
                </a:solidFill>
                <a:latin typeface="Arial" charset="0"/>
              </a:rPr>
              <a:t> is an example of a </a:t>
            </a:r>
            <a:r>
              <a:rPr lang="en-US" sz="2200" b="1" u="sng" dirty="0">
                <a:solidFill>
                  <a:srgbClr val="FFFFFF"/>
                </a:solidFill>
                <a:latin typeface="Arial" charset="0"/>
              </a:rPr>
              <a:t>social policy</a:t>
            </a:r>
            <a:r>
              <a:rPr lang="en-US" sz="2200" b="1" dirty="0">
                <a:solidFill>
                  <a:srgbClr val="FFFFFF"/>
                </a:solidFill>
                <a:latin typeface="Arial" charset="0"/>
              </a:rPr>
              <a:t> designed to establish </a:t>
            </a:r>
            <a:r>
              <a:rPr lang="en-US" sz="2200" b="1" u="sng" dirty="0">
                <a:solidFill>
                  <a:srgbClr val="FFFFFF"/>
                </a:solidFill>
                <a:latin typeface="Arial" charset="0"/>
              </a:rPr>
              <a:t>close links</a:t>
            </a:r>
            <a:r>
              <a:rPr lang="en-US" sz="2200" b="1" dirty="0">
                <a:solidFill>
                  <a:srgbClr val="FFFFFF"/>
                </a:solidFill>
                <a:latin typeface="Arial" charset="0"/>
              </a:rPr>
              <a:t> between education and the economy</a:t>
            </a:r>
          </a:p>
          <a:p>
            <a:pPr eaLnBrk="0" hangingPunct="0"/>
            <a:endParaRPr lang="en-US" sz="2200" b="1" dirty="0">
              <a:solidFill>
                <a:srgbClr val="FFFFFF"/>
              </a:solidFill>
              <a:latin typeface="Arial" charset="0"/>
            </a:endParaRPr>
          </a:p>
          <a:p>
            <a:pPr eaLnBrk="0" hangingPunct="0"/>
            <a:r>
              <a:rPr lang="en-US" sz="2200" b="1" dirty="0">
                <a:solidFill>
                  <a:srgbClr val="FFFFFF"/>
                </a:solidFill>
                <a:latin typeface="Arial" charset="0"/>
              </a:rPr>
              <a:t>New </a:t>
            </a:r>
            <a:r>
              <a:rPr lang="en-US" sz="2200" b="1" dirty="0" err="1">
                <a:solidFill>
                  <a:srgbClr val="FFFFFF"/>
                </a:solidFill>
                <a:latin typeface="Arial" charset="0"/>
              </a:rPr>
              <a:t>Vocationalism</a:t>
            </a:r>
            <a:r>
              <a:rPr lang="en-US" sz="2200" b="1" dirty="0">
                <a:solidFill>
                  <a:srgbClr val="FFFFFF"/>
                </a:solidFill>
                <a:latin typeface="Arial" charset="0"/>
              </a:rPr>
              <a:t> has been </a:t>
            </a:r>
            <a:r>
              <a:rPr lang="en-US" sz="2200" b="1" u="sng" dirty="0" err="1">
                <a:solidFill>
                  <a:srgbClr val="FFFFFF"/>
                </a:solidFill>
                <a:latin typeface="Arial" charset="0"/>
              </a:rPr>
              <a:t>criticised</a:t>
            </a:r>
            <a:r>
              <a:rPr lang="en-US" sz="2200" b="1" dirty="0">
                <a:solidFill>
                  <a:srgbClr val="FFFFFF"/>
                </a:solidFill>
                <a:latin typeface="Arial" charset="0"/>
              </a:rPr>
              <a:t> by </a:t>
            </a:r>
            <a:r>
              <a:rPr lang="en-US" sz="2200" b="1" u="sng" dirty="0">
                <a:solidFill>
                  <a:srgbClr val="FFFFFF"/>
                </a:solidFill>
                <a:latin typeface="Arial" charset="0"/>
              </a:rPr>
              <a:t>Marxist </a:t>
            </a:r>
            <a:r>
              <a:rPr lang="en-US" sz="2200" b="1" dirty="0">
                <a:solidFill>
                  <a:srgbClr val="FFFFFF"/>
                </a:solidFill>
                <a:latin typeface="Arial" charset="0"/>
              </a:rPr>
              <a:t>sociologists</a:t>
            </a:r>
            <a:endParaRPr lang="en-US" sz="3200" b="1" dirty="0">
              <a:solidFill>
                <a:srgbClr val="FFFF00"/>
              </a:solidFill>
              <a:latin typeface="Arial" charset="0"/>
            </a:endParaRPr>
          </a:p>
        </p:txBody>
      </p:sp>
      <p:sp>
        <p:nvSpPr>
          <p:cNvPr id="4" name="Rounded Rectangle 3"/>
          <p:cNvSpPr/>
          <p:nvPr/>
        </p:nvSpPr>
        <p:spPr>
          <a:xfrm>
            <a:off x="1524000" y="0"/>
            <a:ext cx="9144000"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Education and the economy:  Vocational Education - REVISION</a:t>
            </a:r>
          </a:p>
        </p:txBody>
      </p:sp>
    </p:spTree>
    <p:extLst>
      <p:ext uri="{BB962C8B-B14F-4D97-AF65-F5344CB8AC3E}">
        <p14:creationId xmlns:p14="http://schemas.microsoft.com/office/powerpoint/2010/main" val="17362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body" sz="half" idx="2"/>
          </p:nvPr>
        </p:nvSpPr>
        <p:spPr>
          <a:xfrm>
            <a:off x="1524000" y="2204864"/>
            <a:ext cx="4788024" cy="4653136"/>
          </a:xfrm>
        </p:spPr>
        <p:txBody>
          <a:bodyPr>
            <a:normAutofit fontScale="77500" lnSpcReduction="20000"/>
          </a:bodyPr>
          <a:lstStyle/>
          <a:p>
            <a:pPr marL="533400" indent="-533400">
              <a:lnSpc>
                <a:spcPct val="90000"/>
              </a:lnSpc>
            </a:pPr>
            <a:r>
              <a:rPr lang="en-GB" sz="2800" b="1" dirty="0">
                <a:solidFill>
                  <a:srgbClr val="7030A0"/>
                </a:solidFill>
                <a:latin typeface="Arial Unicode MS" pitchFamily="34" charset="-128"/>
                <a:ea typeface="Arial Unicode MS" pitchFamily="34" charset="-128"/>
                <a:cs typeface="Arial Unicode MS" pitchFamily="34" charset="-128"/>
              </a:rPr>
              <a:t>Many 16 year olds judged to be ill equipped for work</a:t>
            </a:r>
          </a:p>
          <a:p>
            <a:pPr marL="533400" indent="-533400">
              <a:lnSpc>
                <a:spcPct val="90000"/>
              </a:lnSpc>
              <a:buNone/>
            </a:pPr>
            <a:endParaRPr lang="en-GB" sz="2800" b="1" dirty="0">
              <a:solidFill>
                <a:srgbClr val="7030A0"/>
              </a:solidFill>
              <a:latin typeface="Arial Unicode MS" pitchFamily="34" charset="-128"/>
              <a:ea typeface="Arial Unicode MS" pitchFamily="34" charset="-128"/>
              <a:cs typeface="Arial Unicode MS" pitchFamily="34" charset="-128"/>
            </a:endParaRPr>
          </a:p>
          <a:p>
            <a:pPr marL="533400" indent="-533400">
              <a:lnSpc>
                <a:spcPct val="90000"/>
              </a:lnSpc>
            </a:pPr>
            <a:r>
              <a:rPr lang="en-GB" sz="2800" b="1" dirty="0">
                <a:solidFill>
                  <a:srgbClr val="7030A0"/>
                </a:solidFill>
                <a:latin typeface="Arial Unicode MS" pitchFamily="34" charset="-128"/>
                <a:ea typeface="Arial Unicode MS" pitchFamily="34" charset="-128"/>
                <a:cs typeface="Arial Unicode MS" pitchFamily="34" charset="-128"/>
              </a:rPr>
              <a:t>In Higher educational there was a shortage of engineering and manufacturing students</a:t>
            </a:r>
          </a:p>
          <a:p>
            <a:pPr marL="533400" indent="-533400">
              <a:lnSpc>
                <a:spcPct val="90000"/>
              </a:lnSpc>
              <a:buNone/>
            </a:pPr>
            <a:endParaRPr lang="en-GB" sz="2800" b="1" dirty="0">
              <a:solidFill>
                <a:srgbClr val="7030A0"/>
              </a:solidFill>
              <a:latin typeface="Arial Unicode MS" pitchFamily="34" charset="-128"/>
              <a:ea typeface="Arial Unicode MS" pitchFamily="34" charset="-128"/>
              <a:cs typeface="Arial Unicode MS" pitchFamily="34" charset="-128"/>
            </a:endParaRPr>
          </a:p>
          <a:p>
            <a:pPr marL="533400" indent="-533400">
              <a:lnSpc>
                <a:spcPct val="90000"/>
              </a:lnSpc>
            </a:pPr>
            <a:r>
              <a:rPr lang="en-GB" sz="2800" b="1" dirty="0">
                <a:solidFill>
                  <a:srgbClr val="7030A0"/>
                </a:solidFill>
                <a:latin typeface="Arial Unicode MS" pitchFamily="34" charset="-128"/>
                <a:ea typeface="Arial Unicode MS" pitchFamily="34" charset="-128"/>
                <a:cs typeface="Arial Unicode MS" pitchFamily="34" charset="-128"/>
              </a:rPr>
              <a:t>Politicians suggested Britain was disadvantaged compared with other countries</a:t>
            </a:r>
          </a:p>
          <a:p>
            <a:pPr marL="533400" indent="-533400">
              <a:lnSpc>
                <a:spcPct val="90000"/>
              </a:lnSpc>
            </a:pPr>
            <a:endParaRPr lang="en-GB" sz="2800" b="1" dirty="0">
              <a:solidFill>
                <a:srgbClr val="7030A0"/>
              </a:solidFill>
              <a:latin typeface="Arial Unicode MS" pitchFamily="34" charset="-128"/>
              <a:ea typeface="Arial Unicode MS" pitchFamily="34" charset="-128"/>
              <a:cs typeface="Arial Unicode MS" pitchFamily="34" charset="-128"/>
            </a:endParaRPr>
          </a:p>
          <a:p>
            <a:pPr marL="533400" indent="-533400">
              <a:lnSpc>
                <a:spcPct val="90000"/>
              </a:lnSpc>
            </a:pPr>
            <a:r>
              <a:rPr lang="en-GB" sz="2800" b="1" dirty="0">
                <a:solidFill>
                  <a:srgbClr val="7030A0"/>
                </a:solidFill>
                <a:latin typeface="Arial Unicode MS" pitchFamily="34" charset="-128"/>
                <a:ea typeface="Arial Unicode MS" pitchFamily="34" charset="-128"/>
                <a:cs typeface="Arial Unicode MS" pitchFamily="34" charset="-128"/>
              </a:rPr>
              <a:t>Vocational qualifications such as BTEC and City &amp; Guilds were seen as lower status qualifications </a:t>
            </a:r>
            <a:r>
              <a:rPr lang="en-GB" sz="2800" b="1" dirty="0">
                <a:solidFill>
                  <a:srgbClr val="7030A0"/>
                </a:solidFill>
                <a:latin typeface="Arial Unicode MS" pitchFamily="34" charset="-128"/>
                <a:cs typeface="Times New Roman" pitchFamily="18" charset="0"/>
              </a:rPr>
              <a:t>- and were more for post 16 students</a:t>
            </a:r>
            <a:r>
              <a:rPr lang="en-GB" b="1" dirty="0">
                <a:solidFill>
                  <a:srgbClr val="7030A0"/>
                </a:solidFill>
                <a:latin typeface="Arial Unicode MS" pitchFamily="34" charset="-128"/>
                <a:ea typeface="Arial Unicode MS" pitchFamily="34" charset="-128"/>
                <a:cs typeface="Arial Unicode MS" pitchFamily="34" charset="-128"/>
              </a:rPr>
              <a:t> </a:t>
            </a:r>
          </a:p>
        </p:txBody>
      </p:sp>
      <p:sp>
        <p:nvSpPr>
          <p:cNvPr id="60419" name="Rectangle 3"/>
          <p:cNvSpPr>
            <a:spLocks noChangeArrowheads="1"/>
          </p:cNvSpPr>
          <p:nvPr/>
        </p:nvSpPr>
        <p:spPr bwMode="auto">
          <a:xfrm>
            <a:off x="1524000" y="908720"/>
            <a:ext cx="4860032" cy="1143000"/>
          </a:xfrm>
          <a:prstGeom prst="rect">
            <a:avLst/>
          </a:prstGeom>
          <a:noFill/>
          <a:ln w="9525">
            <a:noFill/>
            <a:miter lim="800000"/>
            <a:headEnd/>
            <a:tailEnd/>
          </a:ln>
          <a:effectLst/>
        </p:spPr>
        <p:txBody>
          <a:bodyPr anchor="ctr"/>
          <a:lstStyle/>
          <a:p>
            <a:r>
              <a:rPr lang="en-GB" sz="3300" b="1" dirty="0">
                <a:solidFill>
                  <a:schemeClr val="tx2"/>
                </a:solidFill>
                <a:latin typeface="Times New Roman" pitchFamily="18" charset="0"/>
                <a:cs typeface="Times New Roman" pitchFamily="18" charset="0"/>
              </a:rPr>
              <a:t>New </a:t>
            </a:r>
            <a:r>
              <a:rPr lang="en-GB" sz="3300" b="1" dirty="0" err="1">
                <a:solidFill>
                  <a:schemeClr val="tx2"/>
                </a:solidFill>
                <a:latin typeface="Times New Roman" pitchFamily="18" charset="0"/>
                <a:cs typeface="Times New Roman" pitchFamily="18" charset="0"/>
              </a:rPr>
              <a:t>Vocationalism</a:t>
            </a:r>
            <a:endParaRPr lang="en-GB" sz="3300" b="1" dirty="0">
              <a:solidFill>
                <a:schemeClr val="tx2"/>
              </a:solidFill>
              <a:latin typeface="Times New Roman" pitchFamily="18" charset="0"/>
            </a:endParaRPr>
          </a:p>
        </p:txBody>
      </p:sp>
      <p:sp>
        <p:nvSpPr>
          <p:cNvPr id="60422" name="Text Box 6"/>
          <p:cNvSpPr txBox="1">
            <a:spLocks noChangeArrowheads="1"/>
          </p:cNvSpPr>
          <p:nvPr/>
        </p:nvSpPr>
        <p:spPr bwMode="auto">
          <a:xfrm>
            <a:off x="6456040" y="1268760"/>
            <a:ext cx="4211960" cy="762000"/>
          </a:xfrm>
          <a:prstGeom prst="rect">
            <a:avLst/>
          </a:prstGeom>
          <a:solidFill>
            <a:srgbClr val="008000"/>
          </a:solidFill>
          <a:ln w="9525">
            <a:noFill/>
            <a:miter lim="800000"/>
            <a:headEnd/>
            <a:tailEnd/>
          </a:ln>
          <a:effectLst>
            <a:prstShdw prst="shdw17" dist="17961" dir="2700000">
              <a:srgbClr val="008000">
                <a:gamma/>
                <a:shade val="60000"/>
                <a:invGamma/>
              </a:srgbClr>
            </a:prstShdw>
          </a:effectLst>
        </p:spPr>
        <p:txBody>
          <a:bodyPr/>
          <a:lstStyle/>
          <a:p>
            <a:pPr algn="ctr" eaLnBrk="0" hangingPunct="0"/>
            <a:r>
              <a:rPr lang="en-US" sz="2000" b="1" dirty="0">
                <a:solidFill>
                  <a:srgbClr val="FFFFFF"/>
                </a:solidFill>
                <a:latin typeface="Arial" charset="0"/>
              </a:rPr>
              <a:t>This argument emerged again strongly in the 1980’s</a:t>
            </a:r>
          </a:p>
          <a:p>
            <a:pPr eaLnBrk="0" hangingPunct="0"/>
            <a:endParaRPr lang="en-US" b="1" dirty="0">
              <a:solidFill>
                <a:srgbClr val="FFFF00"/>
              </a:solidFill>
              <a:latin typeface="Arial" charset="0"/>
            </a:endParaRPr>
          </a:p>
        </p:txBody>
      </p:sp>
      <p:sp>
        <p:nvSpPr>
          <p:cNvPr id="5" name="Rounded Rectangle 4"/>
          <p:cNvSpPr/>
          <p:nvPr/>
        </p:nvSpPr>
        <p:spPr>
          <a:xfrm>
            <a:off x="1524000" y="0"/>
            <a:ext cx="9144000"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Education and the economy:  Vocational Education - REVISION</a:t>
            </a:r>
          </a:p>
        </p:txBody>
      </p:sp>
      <p:sp>
        <p:nvSpPr>
          <p:cNvPr id="6" name="Text Box 4"/>
          <p:cNvSpPr txBox="1">
            <a:spLocks noChangeArrowheads="1"/>
          </p:cNvSpPr>
          <p:nvPr/>
        </p:nvSpPr>
        <p:spPr bwMode="auto">
          <a:xfrm>
            <a:off x="6528048" y="2204864"/>
            <a:ext cx="4139952" cy="3505200"/>
          </a:xfrm>
          <a:prstGeom prst="rect">
            <a:avLst/>
          </a:prstGeom>
          <a:solidFill>
            <a:srgbClr val="800000"/>
          </a:solidFill>
          <a:ln w="9525">
            <a:noFill/>
            <a:miter lim="800000"/>
            <a:headEnd/>
            <a:tailEnd/>
          </a:ln>
          <a:effectLst>
            <a:prstShdw prst="shdw17" dist="17961" dir="2700000">
              <a:srgbClr val="800000">
                <a:gamma/>
                <a:shade val="60000"/>
                <a:invGamma/>
              </a:srgbClr>
            </a:prstShdw>
          </a:effectLst>
        </p:spPr>
        <p:txBody>
          <a:bodyPr/>
          <a:lstStyle/>
          <a:p>
            <a:pPr algn="ctr" eaLnBrk="0" hangingPunct="0"/>
            <a:r>
              <a:rPr lang="en-US" sz="2400" b="1" dirty="0">
                <a:solidFill>
                  <a:srgbClr val="FFFFFF"/>
                </a:solidFill>
                <a:latin typeface="Arial" charset="0"/>
              </a:rPr>
              <a:t>Conservative politicians felt that education had been in the hands of liberalists for too long and the emphasis on academic over vocational qualifications was damaging the economy</a:t>
            </a:r>
          </a:p>
          <a:p>
            <a:pPr eaLnBrk="0" hangingPunct="0"/>
            <a:endParaRPr lang="en-US" sz="2400" b="1" dirty="0">
              <a:solidFill>
                <a:srgbClr val="FFFF00"/>
              </a:solidFill>
              <a:latin typeface="Arial" charset="0"/>
            </a:endParaRPr>
          </a:p>
        </p:txBody>
      </p:sp>
    </p:spTree>
    <p:extLst>
      <p:ext uri="{BB962C8B-B14F-4D97-AF65-F5344CB8AC3E}">
        <p14:creationId xmlns:p14="http://schemas.microsoft.com/office/powerpoint/2010/main" val="210194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0418">
                                            <p:txEl>
                                              <p:pRg st="0" end="0"/>
                                            </p:txEl>
                                          </p:spTgt>
                                        </p:tgtEl>
                                        <p:attrNameLst>
                                          <p:attrName>ppt_c</p:attrName>
                                        </p:attrNameLst>
                                      </p:cBhvr>
                                      <p:to>
                                        <a:srgbClr val="00CC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0418">
                                            <p:txEl>
                                              <p:pRg st="2" end="2"/>
                                            </p:txEl>
                                          </p:spTgt>
                                        </p:tgtEl>
                                        <p:attrNameLst>
                                          <p:attrName>ppt_c</p:attrName>
                                        </p:attrNameLst>
                                      </p:cBhvr>
                                      <p:to>
                                        <a:srgbClr val="00CC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60418">
                                            <p:txEl>
                                              <p:pRg st="4" end="4"/>
                                            </p:txEl>
                                          </p:spTgt>
                                        </p:tgtEl>
                                        <p:attrNameLst>
                                          <p:attrName>ppt_c</p:attrName>
                                        </p:attrNameLst>
                                      </p:cBhvr>
                                      <p:to>
                                        <a:srgbClr val="00CC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8">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60418">
                                            <p:txEl>
                                              <p:pRg st="6" end="6"/>
                                            </p:txEl>
                                          </p:spTgt>
                                        </p:tgtEl>
                                        <p:attrNameLst>
                                          <p:attrName>ppt_c</p:attrName>
                                        </p:attrNameLst>
                                      </p:cBhvr>
                                      <p:to>
                                        <a:srgbClr val="00CC6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24000" y="1196752"/>
            <a:ext cx="9144000" cy="1143000"/>
          </a:xfrm>
        </p:spPr>
        <p:txBody>
          <a:bodyPr/>
          <a:lstStyle/>
          <a:p>
            <a:r>
              <a:rPr lang="en-GB" sz="2800" b="1" dirty="0">
                <a:cs typeface="Times New Roman" pitchFamily="18" charset="0"/>
              </a:rPr>
              <a:t>New </a:t>
            </a:r>
            <a:r>
              <a:rPr lang="en-GB" sz="2800" b="1" dirty="0" err="1">
                <a:cs typeface="Times New Roman" pitchFamily="18" charset="0"/>
              </a:rPr>
              <a:t>Vocationalism</a:t>
            </a:r>
            <a:r>
              <a:rPr lang="en-GB" sz="2800" b="1" dirty="0">
                <a:cs typeface="Times New Roman" pitchFamily="18" charset="0"/>
              </a:rPr>
              <a:t> - there is a difference between vocational education and vocational training!</a:t>
            </a:r>
            <a:r>
              <a:rPr lang="en-GB" sz="2800" b="1" dirty="0">
                <a:solidFill>
                  <a:srgbClr val="FF0000"/>
                </a:solidFill>
                <a:cs typeface="Times New Roman" pitchFamily="18" charset="0"/>
              </a:rPr>
              <a:t> </a:t>
            </a:r>
          </a:p>
        </p:txBody>
      </p:sp>
      <p:sp>
        <p:nvSpPr>
          <p:cNvPr id="77828" name="Text Box 4"/>
          <p:cNvSpPr txBox="1">
            <a:spLocks noChangeArrowheads="1"/>
          </p:cNvSpPr>
          <p:nvPr/>
        </p:nvSpPr>
        <p:spPr bwMode="auto">
          <a:xfrm>
            <a:off x="2362200" y="2438400"/>
            <a:ext cx="7696200" cy="2743200"/>
          </a:xfrm>
          <a:prstGeom prst="rect">
            <a:avLst/>
          </a:prstGeom>
          <a:solidFill>
            <a:srgbClr val="000080"/>
          </a:solidFill>
          <a:ln w="9525">
            <a:noFill/>
            <a:miter lim="800000"/>
            <a:headEnd/>
            <a:tailEnd/>
          </a:ln>
          <a:effectLst>
            <a:prstShdw prst="shdw17" dist="17961" dir="2700000">
              <a:srgbClr val="000080">
                <a:gamma/>
                <a:shade val="60000"/>
                <a:invGamma/>
              </a:srgbClr>
            </a:prstShdw>
          </a:effectLst>
        </p:spPr>
        <p:txBody>
          <a:bodyPr/>
          <a:lstStyle/>
          <a:p>
            <a:pPr eaLnBrk="0" hangingPunct="0"/>
            <a:r>
              <a:rPr lang="en-US" sz="3200" b="1" u="sng">
                <a:solidFill>
                  <a:srgbClr val="FFFFFF"/>
                </a:solidFill>
                <a:latin typeface="Arial" charset="0"/>
              </a:rPr>
              <a:t>Vocational Education</a:t>
            </a:r>
            <a:r>
              <a:rPr lang="en-US" sz="3200" b="1">
                <a:solidFill>
                  <a:srgbClr val="FFFFFF"/>
                </a:solidFill>
                <a:latin typeface="Arial" charset="0"/>
              </a:rPr>
              <a:t> refers to industry related studies at school and college</a:t>
            </a:r>
          </a:p>
          <a:p>
            <a:pPr eaLnBrk="0" hangingPunct="0"/>
            <a:r>
              <a:rPr lang="en-US" sz="3200" b="1" u="sng">
                <a:solidFill>
                  <a:srgbClr val="FFFFFF"/>
                </a:solidFill>
                <a:latin typeface="Arial" charset="0"/>
              </a:rPr>
              <a:t>Vocational training</a:t>
            </a:r>
            <a:r>
              <a:rPr lang="en-US" sz="3200" b="1">
                <a:solidFill>
                  <a:srgbClr val="FFFFFF"/>
                </a:solidFill>
                <a:latin typeface="Arial" charset="0"/>
              </a:rPr>
              <a:t> refers to training  in work or work-like situations</a:t>
            </a:r>
            <a:endParaRPr lang="en-US" sz="3200" b="1">
              <a:solidFill>
                <a:srgbClr val="FFFF00"/>
              </a:solidFill>
              <a:latin typeface="Arial" charset="0"/>
            </a:endParaRPr>
          </a:p>
        </p:txBody>
      </p:sp>
      <p:sp>
        <p:nvSpPr>
          <p:cNvPr id="4" name="Rounded Rectangle 3"/>
          <p:cNvSpPr/>
          <p:nvPr/>
        </p:nvSpPr>
        <p:spPr>
          <a:xfrm>
            <a:off x="1524000" y="0"/>
            <a:ext cx="9144000"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Education and the economy:  Vocational Education - REVISION</a:t>
            </a:r>
          </a:p>
        </p:txBody>
      </p:sp>
    </p:spTree>
    <p:extLst>
      <p:ext uri="{BB962C8B-B14F-4D97-AF65-F5344CB8AC3E}">
        <p14:creationId xmlns:p14="http://schemas.microsoft.com/office/powerpoint/2010/main" val="1880126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body" sz="half" idx="2"/>
          </p:nvPr>
        </p:nvSpPr>
        <p:spPr>
          <a:xfrm>
            <a:off x="1524000" y="1340768"/>
            <a:ext cx="4427984" cy="2590800"/>
          </a:xfrm>
        </p:spPr>
        <p:txBody>
          <a:bodyPr>
            <a:normAutofit fontScale="55000" lnSpcReduction="20000"/>
          </a:bodyPr>
          <a:lstStyle/>
          <a:p>
            <a:pPr marL="533400" indent="-533400">
              <a:lnSpc>
                <a:spcPct val="90000"/>
              </a:lnSpc>
            </a:pPr>
            <a:r>
              <a:rPr lang="en-GB" b="1" dirty="0">
                <a:solidFill>
                  <a:srgbClr val="7030A0"/>
                </a:solidFill>
                <a:latin typeface="Arial Unicode MS" pitchFamily="34" charset="-128"/>
                <a:ea typeface="Arial Unicode MS" pitchFamily="34" charset="-128"/>
                <a:cs typeface="Arial Unicode MS" pitchFamily="34" charset="-128"/>
              </a:rPr>
              <a:t>GNVQ</a:t>
            </a:r>
            <a:r>
              <a:rPr lang="en-GB" b="1" dirty="0">
                <a:solidFill>
                  <a:srgbClr val="7030A0"/>
                </a:solidFill>
                <a:latin typeface="Arial"/>
                <a:ea typeface="Arial Unicode MS" pitchFamily="34" charset="-128"/>
                <a:cs typeface="Arial Unicode MS" pitchFamily="34" charset="-128"/>
              </a:rPr>
              <a:t>’</a:t>
            </a:r>
            <a:r>
              <a:rPr lang="en-GB" b="1" dirty="0">
                <a:solidFill>
                  <a:srgbClr val="7030A0"/>
                </a:solidFill>
                <a:latin typeface="Arial Unicode MS" pitchFamily="34" charset="-128"/>
                <a:ea typeface="Arial Unicode MS" pitchFamily="34" charset="-128"/>
                <a:cs typeface="Arial Unicode MS" pitchFamily="34" charset="-128"/>
              </a:rPr>
              <a:t>s were introduced in 1993 </a:t>
            </a:r>
            <a:r>
              <a:rPr lang="en-GB" b="1" dirty="0">
                <a:solidFill>
                  <a:srgbClr val="7030A0"/>
                </a:solidFill>
                <a:latin typeface="Arial"/>
                <a:ea typeface="Arial Unicode MS" pitchFamily="34" charset="-128"/>
                <a:cs typeface="Arial Unicode MS" pitchFamily="34" charset="-128"/>
              </a:rPr>
              <a:t>–</a:t>
            </a:r>
            <a:r>
              <a:rPr lang="en-GB" b="1" dirty="0">
                <a:solidFill>
                  <a:srgbClr val="7030A0"/>
                </a:solidFill>
                <a:latin typeface="Arial Unicode MS" pitchFamily="34" charset="-128"/>
                <a:ea typeface="Arial Unicode MS" pitchFamily="34" charset="-128"/>
                <a:cs typeface="Arial Unicode MS" pitchFamily="34" charset="-128"/>
              </a:rPr>
              <a:t> at Level 3 these are now named Vocational A levels</a:t>
            </a:r>
          </a:p>
          <a:p>
            <a:pPr marL="533400" indent="-533400">
              <a:lnSpc>
                <a:spcPct val="90000"/>
              </a:lnSpc>
            </a:pPr>
            <a:r>
              <a:rPr lang="en-GB" b="1" dirty="0">
                <a:solidFill>
                  <a:srgbClr val="7030A0"/>
                </a:solidFill>
                <a:latin typeface="Arial Unicode MS" pitchFamily="34" charset="-128"/>
                <a:ea typeface="Arial Unicode MS" pitchFamily="34" charset="-128"/>
                <a:cs typeface="Arial Unicode MS" pitchFamily="34" charset="-128"/>
              </a:rPr>
              <a:t>NVQ</a:t>
            </a:r>
            <a:r>
              <a:rPr lang="en-GB" b="1" dirty="0">
                <a:solidFill>
                  <a:srgbClr val="7030A0"/>
                </a:solidFill>
                <a:latin typeface="Arial"/>
                <a:ea typeface="Arial Unicode MS" pitchFamily="34" charset="-128"/>
                <a:cs typeface="Arial Unicode MS" pitchFamily="34" charset="-128"/>
              </a:rPr>
              <a:t>’</a:t>
            </a:r>
            <a:r>
              <a:rPr lang="en-GB" b="1" dirty="0">
                <a:solidFill>
                  <a:srgbClr val="7030A0"/>
                </a:solidFill>
                <a:latin typeface="Arial Unicode MS" pitchFamily="34" charset="-128"/>
                <a:ea typeface="Arial Unicode MS" pitchFamily="34" charset="-128"/>
                <a:cs typeface="Arial Unicode MS" pitchFamily="34" charset="-128"/>
              </a:rPr>
              <a:t>s were introduced 1993 - usually for those in work to attend on day release </a:t>
            </a:r>
          </a:p>
          <a:p>
            <a:pPr marL="533400" indent="-533400">
              <a:lnSpc>
                <a:spcPct val="90000"/>
              </a:lnSpc>
            </a:pPr>
            <a:r>
              <a:rPr lang="en-GB" b="1" dirty="0">
                <a:solidFill>
                  <a:srgbClr val="7030A0"/>
                </a:solidFill>
                <a:latin typeface="Arial Unicode MS" pitchFamily="34" charset="-128"/>
                <a:ea typeface="Arial Unicode MS" pitchFamily="34" charset="-128"/>
                <a:cs typeface="Arial Unicode MS" pitchFamily="34" charset="-128"/>
              </a:rPr>
              <a:t>Curriculum 2000 brought the AS/A2 levels which are meant to be easily combined with vocational A levels and to include </a:t>
            </a:r>
            <a:r>
              <a:rPr lang="en-GB" b="1" u="sng" dirty="0">
                <a:solidFill>
                  <a:srgbClr val="7030A0"/>
                </a:solidFill>
                <a:latin typeface="Arial Unicode MS" pitchFamily="34" charset="-128"/>
                <a:ea typeface="Arial Unicode MS" pitchFamily="34" charset="-128"/>
                <a:cs typeface="Arial Unicode MS" pitchFamily="34" charset="-128"/>
              </a:rPr>
              <a:t>KEY SKILLS</a:t>
            </a:r>
            <a:endParaRPr lang="en-GB" b="1" dirty="0">
              <a:solidFill>
                <a:srgbClr val="7030A0"/>
              </a:solidFill>
              <a:latin typeface="Arial Unicode MS" pitchFamily="34" charset="-128"/>
              <a:ea typeface="Arial Unicode MS" pitchFamily="34" charset="-128"/>
              <a:cs typeface="Arial Unicode MS" pitchFamily="34" charset="-128"/>
            </a:endParaRPr>
          </a:p>
        </p:txBody>
      </p:sp>
      <p:pic>
        <p:nvPicPr>
          <p:cNvPr id="76805" name="Picture 5" descr="http://www.secondaryschoolsonline.co.uk/images/clubs/homepagephotos/2825.jpg"/>
          <p:cNvPicPr>
            <a:picLocks noChangeAspect="1" noChangeArrowheads="1"/>
          </p:cNvPicPr>
          <p:nvPr/>
        </p:nvPicPr>
        <p:blipFill>
          <a:blip r:embed="rId3" r:link="rId4" cstate="print"/>
          <a:srcRect/>
          <a:stretch>
            <a:fillRect/>
          </a:stretch>
        </p:blipFill>
        <p:spPr bwMode="auto">
          <a:xfrm>
            <a:off x="1524001" y="5534002"/>
            <a:ext cx="1377143" cy="1323999"/>
          </a:xfrm>
          <a:prstGeom prst="rect">
            <a:avLst/>
          </a:prstGeom>
          <a:noFill/>
          <a:ln w="9525">
            <a:noFill/>
            <a:miter lim="800000"/>
            <a:headEnd/>
            <a:tailEnd/>
          </a:ln>
        </p:spPr>
      </p:pic>
      <p:sp>
        <p:nvSpPr>
          <p:cNvPr id="76806" name="Rectangle 6"/>
          <p:cNvSpPr>
            <a:spLocks noChangeArrowheads="1"/>
          </p:cNvSpPr>
          <p:nvPr/>
        </p:nvSpPr>
        <p:spPr bwMode="auto">
          <a:xfrm>
            <a:off x="1524000" y="908721"/>
            <a:ext cx="4572000" cy="430887"/>
          </a:xfrm>
          <a:prstGeom prst="rect">
            <a:avLst/>
          </a:prstGeom>
          <a:noFill/>
          <a:ln w="9525">
            <a:noFill/>
            <a:miter lim="800000"/>
            <a:headEnd/>
            <a:tailEnd/>
          </a:ln>
          <a:effectLst/>
        </p:spPr>
        <p:txBody>
          <a:bodyPr wrap="square">
            <a:spAutoFit/>
          </a:bodyPr>
          <a:lstStyle/>
          <a:p>
            <a:r>
              <a:rPr lang="en-GB" sz="2200" dirty="0">
                <a:solidFill>
                  <a:srgbClr val="7030A0"/>
                </a:solidFill>
                <a:latin typeface="Arial" charset="0"/>
                <a:cs typeface="Arial" charset="0"/>
              </a:rPr>
              <a:t>Examples of Vocational education </a:t>
            </a:r>
            <a:endParaRPr lang="en-GB" sz="2200" dirty="0">
              <a:solidFill>
                <a:srgbClr val="7030A0"/>
              </a:solidFill>
              <a:latin typeface="Times New Roman" pitchFamily="18" charset="0"/>
            </a:endParaRPr>
          </a:p>
        </p:txBody>
      </p:sp>
      <p:sp>
        <p:nvSpPr>
          <p:cNvPr id="6" name="Rounded Rectangle 5"/>
          <p:cNvSpPr/>
          <p:nvPr/>
        </p:nvSpPr>
        <p:spPr>
          <a:xfrm>
            <a:off x="1524000" y="0"/>
            <a:ext cx="9144000"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Education and the economy:  Vocational Education - REVISION</a:t>
            </a:r>
          </a:p>
        </p:txBody>
      </p:sp>
      <p:sp>
        <p:nvSpPr>
          <p:cNvPr id="7" name="Rectangle 2"/>
          <p:cNvSpPr txBox="1">
            <a:spLocks noChangeArrowheads="1"/>
          </p:cNvSpPr>
          <p:nvPr/>
        </p:nvSpPr>
        <p:spPr>
          <a:xfrm>
            <a:off x="6168008" y="1268760"/>
            <a:ext cx="4499992" cy="2590800"/>
          </a:xfrm>
          <a:prstGeom prst="rect">
            <a:avLst/>
          </a:prstGeom>
        </p:spPr>
        <p:txBody>
          <a:bodyPr vert="horz" lIns="91440" tIns="45720" rIns="91440" bIns="45720" rtlCol="0">
            <a:normAutofit fontScale="62500" lnSpcReduction="20000"/>
          </a:bodyPr>
          <a:lstStyle/>
          <a:p>
            <a:pPr marL="533400" indent="-533400">
              <a:lnSpc>
                <a:spcPct val="90000"/>
              </a:lnSpc>
              <a:spcBef>
                <a:spcPct val="20000"/>
              </a:spcBef>
              <a:buFont typeface="Arial" pitchFamily="34" charset="0"/>
              <a:buChar char="•"/>
              <a:defRPr/>
            </a:pPr>
            <a:r>
              <a:rPr lang="en-GB" sz="2800" b="1" dirty="0">
                <a:solidFill>
                  <a:srgbClr val="00B050"/>
                </a:solidFill>
                <a:latin typeface="Arial Unicode MS" pitchFamily="34" charset="-128"/>
                <a:ea typeface="Arial Unicode MS" pitchFamily="34" charset="-128"/>
                <a:cs typeface="Arial Unicode MS" pitchFamily="34" charset="-128"/>
              </a:rPr>
              <a:t>1983 YTS (Youth Training Scheme) to give school leavers some </a:t>
            </a:r>
            <a:r>
              <a:rPr lang="en-GB" sz="2800" b="1" dirty="0">
                <a:solidFill>
                  <a:srgbClr val="00B050"/>
                </a:solidFill>
                <a:latin typeface="Arial"/>
                <a:ea typeface="Arial Unicode MS" pitchFamily="34" charset="-128"/>
                <a:cs typeface="Arial Unicode MS" pitchFamily="34" charset="-128"/>
              </a:rPr>
              <a:t>‘</a:t>
            </a:r>
            <a:r>
              <a:rPr lang="en-GB" sz="2800" b="1" dirty="0">
                <a:solidFill>
                  <a:srgbClr val="00B050"/>
                </a:solidFill>
                <a:latin typeface="Arial Unicode MS" pitchFamily="34" charset="-128"/>
                <a:ea typeface="Arial Unicode MS" pitchFamily="34" charset="-128"/>
                <a:cs typeface="Arial Unicode MS" pitchFamily="34" charset="-128"/>
              </a:rPr>
              <a:t>on the job training</a:t>
            </a:r>
            <a:r>
              <a:rPr lang="en-GB" sz="2800" b="1" dirty="0">
                <a:solidFill>
                  <a:srgbClr val="00B050"/>
                </a:solidFill>
                <a:latin typeface="Arial"/>
                <a:ea typeface="Arial Unicode MS" pitchFamily="34" charset="-128"/>
                <a:cs typeface="Arial Unicode MS" pitchFamily="34" charset="-128"/>
              </a:rPr>
              <a:t>’</a:t>
            </a:r>
            <a:endParaRPr lang="en-GB" sz="2800" b="1" dirty="0">
              <a:solidFill>
                <a:srgbClr val="00B050"/>
              </a:solidFill>
              <a:latin typeface="Arial Unicode MS" pitchFamily="34" charset="-128"/>
              <a:ea typeface="Arial Unicode MS" pitchFamily="34" charset="-128"/>
              <a:cs typeface="Arial Unicode MS" pitchFamily="34" charset="-128"/>
            </a:endParaRPr>
          </a:p>
          <a:p>
            <a:pPr marL="533400" indent="-533400">
              <a:lnSpc>
                <a:spcPct val="90000"/>
              </a:lnSpc>
              <a:spcBef>
                <a:spcPct val="20000"/>
              </a:spcBef>
              <a:buFont typeface="Arial" pitchFamily="34" charset="0"/>
              <a:buChar char="•"/>
              <a:defRPr/>
            </a:pPr>
            <a:r>
              <a:rPr lang="en-GB" sz="2800" b="1" dirty="0">
                <a:solidFill>
                  <a:srgbClr val="00B050"/>
                </a:solidFill>
                <a:latin typeface="Arial Unicode MS" pitchFamily="34" charset="-128"/>
                <a:ea typeface="Arial Unicode MS" pitchFamily="34" charset="-128"/>
                <a:cs typeface="Arial Unicode MS" pitchFamily="34" charset="-128"/>
              </a:rPr>
              <a:t>1990 YT (Youth Training) replaced YTS </a:t>
            </a:r>
            <a:r>
              <a:rPr lang="en-GB" sz="2800" b="1" dirty="0">
                <a:solidFill>
                  <a:srgbClr val="00B050"/>
                </a:solidFill>
                <a:latin typeface="Arial"/>
                <a:ea typeface="Arial Unicode MS" pitchFamily="34" charset="-128"/>
                <a:cs typeface="Arial Unicode MS" pitchFamily="34" charset="-128"/>
              </a:rPr>
              <a:t>–</a:t>
            </a:r>
            <a:r>
              <a:rPr lang="en-GB" sz="2800" b="1" dirty="0">
                <a:solidFill>
                  <a:srgbClr val="00B050"/>
                </a:solidFill>
                <a:latin typeface="Arial Unicode MS" pitchFamily="34" charset="-128"/>
                <a:ea typeface="Arial Unicode MS" pitchFamily="34" charset="-128"/>
                <a:cs typeface="Arial Unicode MS" pitchFamily="34" charset="-128"/>
              </a:rPr>
              <a:t>more flexible.</a:t>
            </a:r>
          </a:p>
          <a:p>
            <a:pPr marL="533400" indent="-533400">
              <a:lnSpc>
                <a:spcPct val="90000"/>
              </a:lnSpc>
              <a:spcBef>
                <a:spcPct val="20000"/>
              </a:spcBef>
              <a:buFont typeface="Arial" pitchFamily="34" charset="0"/>
              <a:buChar char="•"/>
              <a:defRPr/>
            </a:pPr>
            <a:r>
              <a:rPr lang="en-GB" sz="2800" b="1" dirty="0">
                <a:solidFill>
                  <a:srgbClr val="00B050"/>
                </a:solidFill>
                <a:latin typeface="Arial Unicode MS" pitchFamily="34" charset="-128"/>
                <a:cs typeface="Times New Roman" pitchFamily="18" charset="0"/>
              </a:rPr>
              <a:t>1997 New Deal </a:t>
            </a:r>
            <a:r>
              <a:rPr lang="en-GB" sz="2800" b="1" dirty="0">
                <a:solidFill>
                  <a:srgbClr val="00B050"/>
                </a:solidFill>
                <a:latin typeface="Arial"/>
                <a:cs typeface="Times New Roman" pitchFamily="18" charset="0"/>
              </a:rPr>
              <a:t>–</a:t>
            </a:r>
            <a:r>
              <a:rPr lang="en-GB" sz="2800" b="1" dirty="0">
                <a:solidFill>
                  <a:srgbClr val="00B050"/>
                </a:solidFill>
                <a:latin typeface="Arial Unicode MS" pitchFamily="34" charset="-128"/>
                <a:cs typeface="Times New Roman" pitchFamily="18" charset="0"/>
              </a:rPr>
              <a:t> all under 25</a:t>
            </a:r>
            <a:r>
              <a:rPr lang="en-GB" sz="2800" b="1" dirty="0">
                <a:solidFill>
                  <a:srgbClr val="00B050"/>
                </a:solidFill>
                <a:latin typeface="Arial"/>
                <a:cs typeface="Times New Roman" pitchFamily="18" charset="0"/>
              </a:rPr>
              <a:t>’</a:t>
            </a:r>
            <a:r>
              <a:rPr lang="en-GB" sz="2800" b="1" dirty="0">
                <a:solidFill>
                  <a:srgbClr val="00B050"/>
                </a:solidFill>
                <a:latin typeface="Arial Unicode MS" pitchFamily="34" charset="-128"/>
                <a:cs typeface="Times New Roman" pitchFamily="18" charset="0"/>
              </a:rPr>
              <a:t>s receiving benefits were required to </a:t>
            </a:r>
            <a:r>
              <a:rPr lang="en-GB" sz="2800" b="1" dirty="0">
                <a:solidFill>
                  <a:srgbClr val="00B050"/>
                </a:solidFill>
                <a:latin typeface="Arial Unicode MS" pitchFamily="34" charset="-128"/>
                <a:ea typeface="Arial Unicode MS" pitchFamily="34" charset="-128"/>
                <a:cs typeface="Arial Unicode MS" pitchFamily="34" charset="-128"/>
              </a:rPr>
              <a:t>take up a subsidised job </a:t>
            </a:r>
          </a:p>
          <a:p>
            <a:pPr marL="533400" indent="-533400">
              <a:lnSpc>
                <a:spcPct val="90000"/>
              </a:lnSpc>
              <a:spcBef>
                <a:spcPct val="20000"/>
              </a:spcBef>
              <a:buFont typeface="Arial" pitchFamily="34" charset="0"/>
              <a:buChar char="•"/>
              <a:defRPr/>
            </a:pPr>
            <a:r>
              <a:rPr lang="en-GB" sz="2800" b="1" dirty="0">
                <a:solidFill>
                  <a:srgbClr val="00B050"/>
                </a:solidFill>
                <a:latin typeface="Arial Unicode MS" pitchFamily="34" charset="-128"/>
                <a:ea typeface="Arial Unicode MS" pitchFamily="34" charset="-128"/>
                <a:cs typeface="Arial Unicode MS" pitchFamily="34" charset="-128"/>
              </a:rPr>
              <a:t>or voluntary work or full time education/training</a:t>
            </a:r>
            <a:endParaRPr lang="en-GB" sz="3200" b="1" dirty="0">
              <a:solidFill>
                <a:srgbClr val="00B050"/>
              </a:solidFill>
              <a:latin typeface="Arial Unicode MS" pitchFamily="34" charset="-128"/>
              <a:ea typeface="Arial Unicode MS" pitchFamily="34" charset="-128"/>
              <a:cs typeface="Arial Unicode MS" pitchFamily="34" charset="-128"/>
            </a:endParaRPr>
          </a:p>
          <a:p>
            <a:pPr marL="533400" indent="-533400">
              <a:lnSpc>
                <a:spcPct val="90000"/>
              </a:lnSpc>
              <a:spcBef>
                <a:spcPct val="20000"/>
              </a:spcBef>
              <a:defRPr/>
            </a:pPr>
            <a:endParaRPr lang="en-GB" sz="3200" b="1" dirty="0">
              <a:solidFill>
                <a:srgbClr val="FFFF00"/>
              </a:solidFill>
              <a:latin typeface="Arial Unicode MS" pitchFamily="34" charset="-128"/>
              <a:cs typeface="Times New Roman" pitchFamily="18" charset="0"/>
            </a:endParaRPr>
          </a:p>
        </p:txBody>
      </p:sp>
      <p:sp>
        <p:nvSpPr>
          <p:cNvPr id="9" name="Rectangle 5"/>
          <p:cNvSpPr>
            <a:spLocks noChangeArrowheads="1"/>
          </p:cNvSpPr>
          <p:nvPr/>
        </p:nvSpPr>
        <p:spPr bwMode="auto">
          <a:xfrm>
            <a:off x="6096000" y="908721"/>
            <a:ext cx="4572000" cy="430887"/>
          </a:xfrm>
          <a:prstGeom prst="rect">
            <a:avLst/>
          </a:prstGeom>
          <a:noFill/>
          <a:ln w="9525">
            <a:noFill/>
            <a:miter lim="800000"/>
            <a:headEnd/>
            <a:tailEnd/>
          </a:ln>
          <a:effectLst/>
        </p:spPr>
        <p:txBody>
          <a:bodyPr wrap="square">
            <a:spAutoFit/>
          </a:bodyPr>
          <a:lstStyle/>
          <a:p>
            <a:r>
              <a:rPr lang="en-GB" sz="2200" b="1" dirty="0">
                <a:solidFill>
                  <a:srgbClr val="00B050"/>
                </a:solidFill>
                <a:latin typeface="Arial" charset="0"/>
                <a:cs typeface="Times New Roman" pitchFamily="18" charset="0"/>
              </a:rPr>
              <a:t>Examples of </a:t>
            </a:r>
            <a:r>
              <a:rPr lang="en-GB" sz="2200" b="1" u="sng" dirty="0">
                <a:solidFill>
                  <a:srgbClr val="00B050"/>
                </a:solidFill>
                <a:latin typeface="Arial" charset="0"/>
                <a:cs typeface="Times New Roman" pitchFamily="18" charset="0"/>
              </a:rPr>
              <a:t>Vocational Training</a:t>
            </a:r>
            <a:r>
              <a:rPr lang="en-GB" sz="2200" b="1" dirty="0">
                <a:solidFill>
                  <a:srgbClr val="00B050"/>
                </a:solidFill>
                <a:latin typeface="Arial" charset="0"/>
                <a:cs typeface="Arial" charset="0"/>
              </a:rPr>
              <a:t> </a:t>
            </a:r>
          </a:p>
        </p:txBody>
      </p:sp>
      <p:pic>
        <p:nvPicPr>
          <p:cNvPr id="10" name="Picture 6" descr="http://www.premonition.co.uk/html/deal.jpg"/>
          <p:cNvPicPr>
            <a:picLocks noChangeAspect="1" noChangeArrowheads="1"/>
          </p:cNvPicPr>
          <p:nvPr/>
        </p:nvPicPr>
        <p:blipFill>
          <a:blip r:embed="rId5" r:link="rId6" cstate="print"/>
          <a:srcRect/>
          <a:stretch>
            <a:fillRect/>
          </a:stretch>
        </p:blipFill>
        <p:spPr bwMode="auto">
          <a:xfrm>
            <a:off x="9408368" y="5076082"/>
            <a:ext cx="1259632" cy="1781918"/>
          </a:xfrm>
          <a:prstGeom prst="rect">
            <a:avLst/>
          </a:prstGeom>
          <a:noFill/>
          <a:ln w="9525">
            <a:noFill/>
            <a:miter lim="800000"/>
            <a:headEnd/>
            <a:tailEnd/>
          </a:ln>
        </p:spPr>
      </p:pic>
      <p:sp>
        <p:nvSpPr>
          <p:cNvPr id="11" name="Rectangle 2"/>
          <p:cNvSpPr txBox="1">
            <a:spLocks noChangeArrowheads="1"/>
          </p:cNvSpPr>
          <p:nvPr/>
        </p:nvSpPr>
        <p:spPr>
          <a:xfrm>
            <a:off x="2927648" y="4149080"/>
            <a:ext cx="6336704" cy="2708920"/>
          </a:xfrm>
          <a:prstGeom prst="rect">
            <a:avLst/>
          </a:prstGeom>
          <a:ln>
            <a:solidFill>
              <a:srgbClr val="7030A0"/>
            </a:solidFill>
          </a:ln>
        </p:spPr>
        <p:txBody>
          <a:bodyPr vert="horz" lIns="91440" tIns="45720" rIns="91440" bIns="45720" rtlCol="0">
            <a:noAutofit/>
          </a:bodyPr>
          <a:lstStyle/>
          <a:p>
            <a:pPr marL="533400" indent="-533400">
              <a:spcBef>
                <a:spcPct val="20000"/>
              </a:spcBef>
              <a:defRPr/>
            </a:pPr>
            <a:r>
              <a:rPr lang="en-GB" sz="2100" b="1" dirty="0">
                <a:solidFill>
                  <a:schemeClr val="accent6">
                    <a:lumMod val="50000"/>
                  </a:schemeClr>
                </a:solidFill>
                <a:latin typeface="Arial Unicode MS" pitchFamily="34" charset="-128"/>
                <a:ea typeface="Arial Unicode MS" pitchFamily="34" charset="-128"/>
                <a:cs typeface="Arial Unicode MS" pitchFamily="34" charset="-128"/>
              </a:rPr>
              <a:t>Trends:</a:t>
            </a:r>
          </a:p>
          <a:p>
            <a:pPr marL="533400" indent="-533400">
              <a:spcBef>
                <a:spcPct val="20000"/>
              </a:spcBef>
              <a:buFont typeface="Arial" pitchFamily="34" charset="0"/>
              <a:buChar char="•"/>
              <a:defRPr/>
            </a:pPr>
            <a:r>
              <a:rPr lang="en-GB" sz="2100" b="1" dirty="0">
                <a:solidFill>
                  <a:schemeClr val="accent6">
                    <a:lumMod val="50000"/>
                  </a:schemeClr>
                </a:solidFill>
                <a:latin typeface="Arial Unicode MS" pitchFamily="34" charset="-128"/>
                <a:ea typeface="Arial Unicode MS" pitchFamily="34" charset="-128"/>
                <a:cs typeface="Arial Unicode MS" pitchFamily="34" charset="-128"/>
              </a:rPr>
              <a:t>Statistics suggest that white middle class students are more inclined to follow traditional academic A Levels whereas working class and ethnic minority students are over represented on vocational courses</a:t>
            </a:r>
          </a:p>
          <a:p>
            <a:pPr marL="533400" indent="-533400">
              <a:spcBef>
                <a:spcPct val="20000"/>
              </a:spcBef>
              <a:buFont typeface="Arial" pitchFamily="34" charset="0"/>
              <a:buChar char="•"/>
              <a:defRPr/>
            </a:pPr>
            <a:r>
              <a:rPr lang="en-GB" sz="2100" b="1" dirty="0">
                <a:solidFill>
                  <a:schemeClr val="accent6">
                    <a:lumMod val="50000"/>
                  </a:schemeClr>
                </a:solidFill>
                <a:latin typeface="Arial Unicode MS" pitchFamily="34" charset="-128"/>
                <a:cs typeface="Times New Roman" pitchFamily="18" charset="0"/>
              </a:rPr>
              <a:t>There are still issues surrounding </a:t>
            </a:r>
            <a:r>
              <a:rPr lang="en-GB" sz="2100" b="1" dirty="0">
                <a:solidFill>
                  <a:schemeClr val="accent6">
                    <a:lumMod val="50000"/>
                  </a:schemeClr>
                </a:solidFill>
                <a:latin typeface="Arial"/>
                <a:cs typeface="Times New Roman" pitchFamily="18" charset="0"/>
              </a:rPr>
              <a:t>“</a:t>
            </a:r>
            <a:r>
              <a:rPr lang="en-GB" sz="2100" b="1" dirty="0">
                <a:solidFill>
                  <a:schemeClr val="accent6">
                    <a:lumMod val="50000"/>
                  </a:schemeClr>
                </a:solidFill>
                <a:latin typeface="Arial Unicode MS" pitchFamily="34" charset="-128"/>
                <a:cs typeface="Times New Roman" pitchFamily="18" charset="0"/>
              </a:rPr>
              <a:t>parity of esteem</a:t>
            </a:r>
            <a:r>
              <a:rPr lang="en-GB" sz="2100" b="1" dirty="0">
                <a:solidFill>
                  <a:schemeClr val="accent6">
                    <a:lumMod val="50000"/>
                  </a:schemeClr>
                </a:solidFill>
                <a:latin typeface="Arial"/>
                <a:cs typeface="Times New Roman" pitchFamily="18" charset="0"/>
              </a:rPr>
              <a:t>”</a:t>
            </a:r>
            <a:endParaRPr lang="en-GB" sz="2100" b="1" dirty="0">
              <a:solidFill>
                <a:schemeClr val="accent6">
                  <a:lumMod val="50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99622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6802">
                                            <p:txEl>
                                              <p:pRg st="0" end="0"/>
                                            </p:txEl>
                                          </p:spTgt>
                                        </p:tgtEl>
                                        <p:attrNameLst>
                                          <p:attrName>ppt_c</p:attrName>
                                        </p:attrNameLst>
                                      </p:cBhvr>
                                      <p:to>
                                        <a:srgbClr val="00CC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6802">
                                            <p:txEl>
                                              <p:pRg st="1" end="1"/>
                                            </p:txEl>
                                          </p:spTgt>
                                        </p:tgtEl>
                                        <p:attrNameLst>
                                          <p:attrName>ppt_c</p:attrName>
                                        </p:attrNameLst>
                                      </p:cBhvr>
                                      <p:to>
                                        <a:srgbClr val="00CC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80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6802">
                                            <p:txEl>
                                              <p:pRg st="2" end="2"/>
                                            </p:txEl>
                                          </p:spTgt>
                                        </p:tgtEl>
                                        <p:attrNameLst>
                                          <p:attrName>ppt_c</p:attrName>
                                        </p:attrNameLst>
                                      </p:cBhvr>
                                      <p:to>
                                        <a:srgbClr val="00CC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00CC6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00CC6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00CC6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rgbClr val="00CC66"/>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rgbClr val="00CC66"/>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rgbClr val="00CC6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rgbClr val="00CC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autoUpdateAnimBg="0"/>
      <p:bldP spid="7" grpId="0" build="p" autoUpdateAnimBg="0"/>
      <p:bldP spid="1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ChangeArrowheads="1"/>
          </p:cNvSpPr>
          <p:nvPr/>
        </p:nvSpPr>
        <p:spPr bwMode="auto">
          <a:xfrm>
            <a:off x="1524000" y="685800"/>
            <a:ext cx="5436096" cy="1143000"/>
          </a:xfrm>
          <a:prstGeom prst="rect">
            <a:avLst/>
          </a:prstGeom>
          <a:noFill/>
          <a:ln w="9525">
            <a:noFill/>
            <a:miter lim="800000"/>
            <a:headEnd/>
            <a:tailEnd/>
          </a:ln>
          <a:effectLst/>
        </p:spPr>
        <p:txBody>
          <a:bodyPr anchor="ctr"/>
          <a:lstStyle/>
          <a:p>
            <a:r>
              <a:rPr lang="en-GB" sz="2800" b="1" dirty="0">
                <a:solidFill>
                  <a:schemeClr val="tx2"/>
                </a:solidFill>
                <a:latin typeface="Times New Roman" pitchFamily="18" charset="0"/>
                <a:cs typeface="Times New Roman" pitchFamily="18" charset="0"/>
              </a:rPr>
              <a:t>Criticisms of New </a:t>
            </a:r>
            <a:r>
              <a:rPr lang="en-GB" sz="2800" b="1" dirty="0" err="1">
                <a:solidFill>
                  <a:schemeClr val="tx2"/>
                </a:solidFill>
                <a:latin typeface="Times New Roman" pitchFamily="18" charset="0"/>
                <a:cs typeface="Times New Roman" pitchFamily="18" charset="0"/>
              </a:rPr>
              <a:t>Vocationalism</a:t>
            </a:r>
            <a:endParaRPr lang="en-GB" sz="4400" b="1" dirty="0">
              <a:solidFill>
                <a:schemeClr val="tx2"/>
              </a:solidFill>
              <a:latin typeface="Times New Roman" pitchFamily="18" charset="0"/>
            </a:endParaRPr>
          </a:p>
        </p:txBody>
      </p:sp>
      <p:sp>
        <p:nvSpPr>
          <p:cNvPr id="81927" name="Text Box 7"/>
          <p:cNvSpPr txBox="1">
            <a:spLocks noChangeArrowheads="1"/>
          </p:cNvSpPr>
          <p:nvPr/>
        </p:nvSpPr>
        <p:spPr bwMode="auto">
          <a:xfrm>
            <a:off x="1524000" y="1556792"/>
            <a:ext cx="3131840" cy="5301208"/>
          </a:xfrm>
          <a:prstGeom prst="rect">
            <a:avLst/>
          </a:prstGeom>
          <a:solidFill>
            <a:srgbClr val="800000"/>
          </a:solidFill>
          <a:ln w="9525">
            <a:noFill/>
            <a:miter lim="800000"/>
            <a:headEnd/>
            <a:tailEnd/>
          </a:ln>
          <a:effectLst>
            <a:prstShdw prst="shdw17" dist="17961" dir="2700000">
              <a:srgbClr val="800000">
                <a:gamma/>
                <a:shade val="60000"/>
                <a:invGamma/>
              </a:srgbClr>
            </a:prstShdw>
          </a:effectLst>
        </p:spPr>
        <p:txBody>
          <a:bodyPr/>
          <a:lstStyle/>
          <a:p>
            <a:pPr eaLnBrk="0" hangingPunct="0"/>
            <a:r>
              <a:rPr lang="en-US" sz="2400" b="1" u="sng" dirty="0">
                <a:solidFill>
                  <a:srgbClr val="FFFFFF"/>
                </a:solidFill>
                <a:latin typeface="Arial" charset="0"/>
              </a:rPr>
              <a:t>Marxist Sociologist Phil Cohen 1984</a:t>
            </a:r>
            <a:r>
              <a:rPr lang="en-US" sz="2400" b="1" dirty="0">
                <a:solidFill>
                  <a:srgbClr val="FFFFFF"/>
                </a:solidFill>
                <a:latin typeface="Arial" charset="0"/>
              </a:rPr>
              <a:t>  - the real purpose of New </a:t>
            </a:r>
            <a:r>
              <a:rPr lang="en-US" sz="2400" b="1" dirty="0" err="1">
                <a:solidFill>
                  <a:srgbClr val="FFFFFF"/>
                </a:solidFill>
                <a:latin typeface="Arial" charset="0"/>
              </a:rPr>
              <a:t>Vocationalism</a:t>
            </a:r>
            <a:r>
              <a:rPr lang="en-US" sz="2400" b="1" dirty="0">
                <a:solidFill>
                  <a:srgbClr val="FFFFFF"/>
                </a:solidFill>
                <a:latin typeface="Arial" charset="0"/>
              </a:rPr>
              <a:t> is social control. To create good </a:t>
            </a:r>
            <a:r>
              <a:rPr lang="en-US" sz="2400" b="1" dirty="0" err="1">
                <a:solidFill>
                  <a:srgbClr val="FFFFFF"/>
                </a:solidFill>
                <a:latin typeface="Arial" charset="0"/>
              </a:rPr>
              <a:t>behaviour</a:t>
            </a:r>
            <a:r>
              <a:rPr lang="en-US" sz="2400" b="1" dirty="0">
                <a:solidFill>
                  <a:srgbClr val="FFFFFF"/>
                </a:solidFill>
                <a:latin typeface="Arial" charset="0"/>
              </a:rPr>
              <a:t> and discipline rather than training for work. Young people who refuse to take part are ‘punished’ by having benefits withdrawn.</a:t>
            </a:r>
          </a:p>
          <a:p>
            <a:pPr eaLnBrk="0" hangingPunct="0"/>
            <a:endParaRPr lang="en-US" sz="2400" b="1" dirty="0">
              <a:solidFill>
                <a:srgbClr val="FFFF00"/>
              </a:solidFill>
              <a:latin typeface="Arial" charset="0"/>
            </a:endParaRPr>
          </a:p>
        </p:txBody>
      </p:sp>
      <p:sp>
        <p:nvSpPr>
          <p:cNvPr id="5" name="Rounded Rectangle 4"/>
          <p:cNvSpPr/>
          <p:nvPr/>
        </p:nvSpPr>
        <p:spPr>
          <a:xfrm>
            <a:off x="1524000" y="0"/>
            <a:ext cx="9144000" cy="9087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Education and the economy:  Vocational Education - REVISION</a:t>
            </a:r>
          </a:p>
        </p:txBody>
      </p:sp>
      <p:sp>
        <p:nvSpPr>
          <p:cNvPr id="6" name="Rectangle 2"/>
          <p:cNvSpPr>
            <a:spLocks noGrp="1" noChangeArrowheads="1"/>
          </p:cNvSpPr>
          <p:nvPr>
            <p:ph type="body" sz="half" idx="2"/>
          </p:nvPr>
        </p:nvSpPr>
        <p:spPr>
          <a:xfrm>
            <a:off x="4655840" y="1556792"/>
            <a:ext cx="3096344" cy="5301208"/>
          </a:xfrm>
        </p:spPr>
        <p:txBody>
          <a:bodyPr>
            <a:normAutofit fontScale="77500" lnSpcReduction="20000"/>
          </a:bodyPr>
          <a:lstStyle/>
          <a:p>
            <a:pPr marL="533400" indent="-533400">
              <a:lnSpc>
                <a:spcPct val="90000"/>
              </a:lnSpc>
              <a:buNone/>
            </a:pPr>
            <a:r>
              <a:rPr lang="en-GB" b="1" dirty="0">
                <a:solidFill>
                  <a:schemeClr val="accent6">
                    <a:lumMod val="50000"/>
                  </a:schemeClr>
                </a:solidFill>
                <a:latin typeface="Arial Unicode MS" pitchFamily="34" charset="-128"/>
                <a:ea typeface="Arial Unicode MS" pitchFamily="34" charset="-128"/>
                <a:cs typeface="Arial Unicode MS" pitchFamily="34" charset="-128"/>
              </a:rPr>
              <a:t>Low Skills:</a:t>
            </a:r>
          </a:p>
          <a:p>
            <a:pPr marL="533400" indent="-533400">
              <a:lnSpc>
                <a:spcPct val="90000"/>
              </a:lnSpc>
            </a:pPr>
            <a:r>
              <a:rPr lang="en-GB" b="1" dirty="0">
                <a:solidFill>
                  <a:schemeClr val="accent6">
                    <a:lumMod val="50000"/>
                  </a:schemeClr>
                </a:solidFill>
                <a:latin typeface="Arial Unicode MS" pitchFamily="34" charset="-128"/>
                <a:ea typeface="Arial Unicode MS" pitchFamily="34" charset="-128"/>
                <a:cs typeface="Arial Unicode MS" pitchFamily="34" charset="-128"/>
              </a:rPr>
              <a:t>The sorts of skills taught are only useful for low paid insecure jobs.</a:t>
            </a:r>
          </a:p>
          <a:p>
            <a:pPr marL="533400" indent="-533400">
              <a:lnSpc>
                <a:spcPct val="90000"/>
              </a:lnSpc>
            </a:pPr>
            <a:r>
              <a:rPr lang="en-GB" b="1" dirty="0">
                <a:solidFill>
                  <a:schemeClr val="accent6">
                    <a:lumMod val="50000"/>
                  </a:schemeClr>
                </a:solidFill>
                <a:latin typeface="Arial Unicode MS" pitchFamily="34" charset="-128"/>
                <a:ea typeface="Arial Unicode MS" pitchFamily="34" charset="-128"/>
                <a:cs typeface="Arial Unicode MS" pitchFamily="34" charset="-128"/>
              </a:rPr>
              <a:t>Employers have been known to abuse the system by treating it as a source of cheap labour</a:t>
            </a:r>
          </a:p>
          <a:p>
            <a:pPr marL="533400" indent="-533400">
              <a:lnSpc>
                <a:spcPct val="90000"/>
              </a:lnSpc>
            </a:pPr>
            <a:r>
              <a:rPr lang="en-GB" b="1" dirty="0">
                <a:solidFill>
                  <a:schemeClr val="accent6">
                    <a:lumMod val="50000"/>
                  </a:schemeClr>
                </a:solidFill>
                <a:latin typeface="Arial Unicode MS" pitchFamily="34" charset="-128"/>
                <a:cs typeface="Times New Roman" pitchFamily="18" charset="0"/>
              </a:rPr>
              <a:t>Few schemes develop into full time jobs</a:t>
            </a:r>
            <a:r>
              <a:rPr lang="en-GB" b="1" dirty="0">
                <a:solidFill>
                  <a:schemeClr val="accent6">
                    <a:lumMod val="50000"/>
                  </a:schemeClr>
                </a:solidFill>
                <a:latin typeface="Arial Unicode MS" pitchFamily="34" charset="-128"/>
                <a:ea typeface="Arial Unicode MS" pitchFamily="34" charset="-128"/>
                <a:cs typeface="Arial Unicode MS" pitchFamily="34" charset="-128"/>
              </a:rPr>
              <a:t> </a:t>
            </a:r>
          </a:p>
        </p:txBody>
      </p:sp>
      <p:sp>
        <p:nvSpPr>
          <p:cNvPr id="7" name="Rectangle 6"/>
          <p:cNvSpPr/>
          <p:nvPr/>
        </p:nvSpPr>
        <p:spPr>
          <a:xfrm>
            <a:off x="7896200" y="1484785"/>
            <a:ext cx="2880320" cy="5355312"/>
          </a:xfrm>
          <a:prstGeom prst="rect">
            <a:avLst/>
          </a:prstGeom>
          <a:solidFill>
            <a:schemeClr val="accent6">
              <a:lumMod val="60000"/>
              <a:lumOff val="40000"/>
            </a:schemeClr>
          </a:solidFill>
        </p:spPr>
        <p:txBody>
          <a:bodyPr wrap="square">
            <a:spAutoFit/>
          </a:bodyPr>
          <a:lstStyle/>
          <a:p>
            <a:pPr marL="533400" indent="-533400">
              <a:lnSpc>
                <a:spcPct val="90000"/>
              </a:lnSpc>
            </a:pPr>
            <a:r>
              <a:rPr lang="en-GB" sz="2000" b="1" dirty="0">
                <a:solidFill>
                  <a:schemeClr val="accent6">
                    <a:lumMod val="50000"/>
                  </a:schemeClr>
                </a:solidFill>
                <a:latin typeface="Arial Unicode MS" pitchFamily="34" charset="-128"/>
                <a:ea typeface="Arial Unicode MS" pitchFamily="34" charset="-128"/>
                <a:cs typeface="Arial Unicode MS" pitchFamily="34" charset="-128"/>
              </a:rPr>
              <a:t>Inequalities continue</a:t>
            </a:r>
          </a:p>
          <a:p>
            <a:pPr marL="533400" indent="-533400">
              <a:lnSpc>
                <a:spcPct val="90000"/>
              </a:lnSpc>
              <a:buFont typeface="Arial" pitchFamily="34" charset="0"/>
              <a:buChar char="•"/>
            </a:pPr>
            <a:r>
              <a:rPr lang="en-GB" sz="2000" b="1" dirty="0">
                <a:solidFill>
                  <a:schemeClr val="accent6">
                    <a:lumMod val="50000"/>
                  </a:schemeClr>
                </a:solidFill>
                <a:latin typeface="Arial Unicode MS" pitchFamily="34" charset="-128"/>
                <a:ea typeface="Arial Unicode MS" pitchFamily="34" charset="-128"/>
                <a:cs typeface="Arial Unicode MS" pitchFamily="34" charset="-128"/>
              </a:rPr>
              <a:t>NV perpetuates the class inequalities of the education system</a:t>
            </a:r>
          </a:p>
          <a:p>
            <a:pPr marL="533400" indent="-533400">
              <a:lnSpc>
                <a:spcPct val="90000"/>
              </a:lnSpc>
              <a:buFont typeface="Arial" pitchFamily="34" charset="0"/>
              <a:buChar char="•"/>
            </a:pPr>
            <a:r>
              <a:rPr lang="en-GB" sz="2000" b="1" dirty="0">
                <a:solidFill>
                  <a:schemeClr val="accent6">
                    <a:lumMod val="50000"/>
                  </a:schemeClr>
                </a:solidFill>
                <a:latin typeface="Arial Unicode MS" pitchFamily="34" charset="-128"/>
                <a:ea typeface="Arial Unicode MS" pitchFamily="34" charset="-128"/>
                <a:cs typeface="Arial Unicode MS" pitchFamily="34" charset="-128"/>
              </a:rPr>
              <a:t>NV courses and schemes are heavily populated by working class students and ethnic minorities</a:t>
            </a:r>
          </a:p>
          <a:p>
            <a:pPr marL="533400" indent="-533400">
              <a:lnSpc>
                <a:spcPct val="90000"/>
              </a:lnSpc>
              <a:buFont typeface="Arial" pitchFamily="34" charset="0"/>
              <a:buChar char="•"/>
            </a:pPr>
            <a:r>
              <a:rPr lang="en-GB" sz="2000" b="1" dirty="0">
                <a:solidFill>
                  <a:schemeClr val="accent6">
                    <a:lumMod val="50000"/>
                  </a:schemeClr>
                </a:solidFill>
                <a:latin typeface="Arial Unicode MS" pitchFamily="34" charset="-128"/>
                <a:cs typeface="Times New Roman" pitchFamily="18" charset="0"/>
              </a:rPr>
              <a:t>Sex stereotyping is reinforced by NV schemes </a:t>
            </a:r>
            <a:r>
              <a:rPr lang="en-GB" sz="2000" b="1" dirty="0">
                <a:solidFill>
                  <a:schemeClr val="accent6">
                    <a:lumMod val="50000"/>
                  </a:schemeClr>
                </a:solidFill>
                <a:latin typeface="Arial"/>
                <a:cs typeface="Times New Roman" pitchFamily="18" charset="0"/>
              </a:rPr>
              <a:t>–</a:t>
            </a:r>
            <a:r>
              <a:rPr lang="en-GB" sz="2000" b="1" dirty="0">
                <a:solidFill>
                  <a:schemeClr val="accent6">
                    <a:lumMod val="50000"/>
                  </a:schemeClr>
                </a:solidFill>
                <a:latin typeface="Arial Unicode MS" pitchFamily="34" charset="-128"/>
                <a:cs typeface="Times New Roman" pitchFamily="18" charset="0"/>
              </a:rPr>
              <a:t> girls are often channelled into retail and </a:t>
            </a:r>
            <a:r>
              <a:rPr lang="en-GB" sz="2000" b="1">
                <a:solidFill>
                  <a:schemeClr val="accent6">
                    <a:lumMod val="50000"/>
                  </a:schemeClr>
                </a:solidFill>
                <a:latin typeface="Arial Unicode MS" pitchFamily="34" charset="-128"/>
                <a:cs typeface="Times New Roman" pitchFamily="18" charset="0"/>
              </a:rPr>
              <a:t>hairdressing</a:t>
            </a:r>
            <a:r>
              <a:rPr lang="en-GB" sz="2000" b="1">
                <a:solidFill>
                  <a:schemeClr val="accent6">
                    <a:lumMod val="50000"/>
                  </a:schemeClr>
                </a:solidFill>
                <a:latin typeface="Arial Unicode MS" pitchFamily="34" charset="-128"/>
                <a:ea typeface="Arial Unicode MS" pitchFamily="34" charset="-128"/>
                <a:cs typeface="Arial Unicode MS" pitchFamily="34" charset="-128"/>
              </a:rPr>
              <a:t> </a:t>
            </a:r>
            <a:endParaRPr lang="en-GB" sz="2000" b="1" dirty="0">
              <a:solidFill>
                <a:schemeClr val="accent6">
                  <a:lumMod val="50000"/>
                </a:schemeClr>
              </a:solidFill>
              <a:latin typeface="Arial Unicode MS" pitchFamily="34" charset="-128"/>
              <a:ea typeface="Arial Unicode MS" pitchFamily="34" charset="-128"/>
              <a:cs typeface="Arial Unicode MS" pitchFamily="34" charset="-128"/>
            </a:endParaRPr>
          </a:p>
          <a:p>
            <a:pPr marL="533400" indent="-533400">
              <a:lnSpc>
                <a:spcPct val="90000"/>
              </a:lnSpc>
              <a:buFont typeface="Arial" pitchFamily="34" charset="0"/>
              <a:buChar char="•"/>
            </a:pPr>
            <a:endParaRPr lang="en-GB" sz="2000" b="1" dirty="0">
              <a:solidFill>
                <a:schemeClr val="accent6">
                  <a:lumMod val="50000"/>
                </a:schemeClr>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7558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0" end="0"/>
                                            </p:txEl>
                                          </p:spTgt>
                                        </p:tgtEl>
                                        <p:attrNameLst>
                                          <p:attrName>ppt_c</p:attrName>
                                        </p:attrNameLst>
                                      </p:cBhvr>
                                      <p:to>
                                        <a:srgbClr val="00CC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1" end="1"/>
                                            </p:txEl>
                                          </p:spTgt>
                                        </p:tgtEl>
                                        <p:attrNameLst>
                                          <p:attrName>ppt_c</p:attrName>
                                        </p:attrNameLst>
                                      </p:cBhvr>
                                      <p:to>
                                        <a:srgbClr val="00CC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2" end="2"/>
                                            </p:txEl>
                                          </p:spTgt>
                                        </p:tgtEl>
                                        <p:attrNameLst>
                                          <p:attrName>ppt_c</p:attrName>
                                        </p:attrNameLst>
                                      </p:cBhvr>
                                      <p:to>
                                        <a:srgbClr val="00CC6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
                                            <p:txEl>
                                              <p:pRg st="3" end="3"/>
                                            </p:txEl>
                                          </p:spTgt>
                                        </p:tgtEl>
                                        <p:attrNameLst>
                                          <p:attrName>ppt_c</p:attrName>
                                        </p:attrNameLst>
                                      </p:cBhvr>
                                      <p:to>
                                        <a:srgbClr val="00CC6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30058" y="0"/>
            <a:ext cx="9137942" cy="400110"/>
          </a:xfrm>
          <a:prstGeom prst="rect">
            <a:avLst/>
          </a:prstGeom>
        </p:spPr>
        <p:txBody>
          <a:bodyPr wrap="square">
            <a:spAutoFit/>
          </a:bodyPr>
          <a:lstStyle/>
          <a:p>
            <a:pPr algn="ctr"/>
            <a:r>
              <a:rPr lang="en-GB" sz="2000" dirty="0"/>
              <a:t>Evaluating the Functionalist explanation of the Role of Education</a:t>
            </a:r>
          </a:p>
        </p:txBody>
      </p:sp>
      <p:sp>
        <p:nvSpPr>
          <p:cNvPr id="6" name="TextBox 5"/>
          <p:cNvSpPr txBox="1"/>
          <p:nvPr/>
        </p:nvSpPr>
        <p:spPr>
          <a:xfrm>
            <a:off x="1530058" y="1225690"/>
            <a:ext cx="6641158" cy="5632311"/>
          </a:xfrm>
          <a:prstGeom prst="rect">
            <a:avLst/>
          </a:prstGeom>
          <a:solidFill>
            <a:schemeClr val="accent3">
              <a:lumMod val="20000"/>
              <a:lumOff val="80000"/>
            </a:schemeClr>
          </a:solidFill>
        </p:spPr>
        <p:txBody>
          <a:bodyPr wrap="square" rtlCol="0">
            <a:spAutoFit/>
          </a:bodyPr>
          <a:lstStyle/>
          <a:p>
            <a:r>
              <a:rPr lang="en-GB" sz="1500" b="1" i="1" dirty="0"/>
              <a:t>Evaluation of functionalist views </a:t>
            </a:r>
            <a:endParaRPr lang="en-GB" sz="1500" i="1" dirty="0"/>
          </a:p>
          <a:p>
            <a:pPr lvl="0"/>
            <a:r>
              <a:rPr lang="en-GB" sz="1500" dirty="0"/>
              <a:t>Functionalists assume that students will passively respond to the education system.  They don’t recognise that students may develop different ideas from those taught.</a:t>
            </a:r>
          </a:p>
          <a:p>
            <a:r>
              <a:rPr lang="en-GB" sz="1500" dirty="0"/>
              <a:t> </a:t>
            </a:r>
          </a:p>
          <a:p>
            <a:pPr lvl="0"/>
            <a:r>
              <a:rPr lang="en-GB" sz="1500" dirty="0"/>
              <a:t>Functionalist writers argue that education transmits a common set of values, but does contemporary society share a common set of values?  Some sociologists these values are imposed on people in a form of brain washing which suits powerful groups.</a:t>
            </a:r>
          </a:p>
          <a:p>
            <a:r>
              <a:rPr lang="en-GB" sz="1500" dirty="0"/>
              <a:t> </a:t>
            </a:r>
          </a:p>
          <a:p>
            <a:pPr lvl="0"/>
            <a:r>
              <a:rPr lang="en-GB" sz="1500" dirty="0"/>
              <a:t>As modern societies have become more complex many sociologists recognise an increasing diversity of values, rather than shared values.  An example is that ethnic diversity has brought with it a range of values in relation to gender, religion and the family.</a:t>
            </a:r>
          </a:p>
          <a:p>
            <a:r>
              <a:rPr lang="en-GB" sz="1500" dirty="0"/>
              <a:t> </a:t>
            </a:r>
          </a:p>
          <a:p>
            <a:pPr lvl="0"/>
            <a:r>
              <a:rPr lang="en-GB" sz="1500" dirty="0"/>
              <a:t>There is evidence that the education system isn’t meritocratic – there are vast differences in attainment between class, gender and ethnic groups. Critics argue that the education system selects and allocates on the basis of background rather than ability.</a:t>
            </a:r>
          </a:p>
          <a:p>
            <a:r>
              <a:rPr lang="en-GB" sz="1500" dirty="0"/>
              <a:t> </a:t>
            </a:r>
          </a:p>
          <a:p>
            <a:pPr lvl="0"/>
            <a:r>
              <a:rPr lang="en-GB" sz="1500" dirty="0"/>
              <a:t>The values and skills passed on through the education system don’t benefit society as a whole, but favour the rich and powerful.  The emphasis on conformity in education encourages people to be passive and accept authority in later life.  The emphasis on skills for employment provides the capitalist class with workers who will maximise their profits.</a:t>
            </a:r>
          </a:p>
        </p:txBody>
      </p:sp>
      <p:sp>
        <p:nvSpPr>
          <p:cNvPr id="7" name="TextBox 6"/>
          <p:cNvSpPr txBox="1"/>
          <p:nvPr/>
        </p:nvSpPr>
        <p:spPr>
          <a:xfrm>
            <a:off x="8171216" y="1494857"/>
            <a:ext cx="517072" cy="369332"/>
          </a:xfrm>
          <a:prstGeom prst="rect">
            <a:avLst/>
          </a:prstGeom>
          <a:noFill/>
        </p:spPr>
        <p:txBody>
          <a:bodyPr wrap="square" rtlCol="0">
            <a:spAutoFit/>
          </a:bodyPr>
          <a:lstStyle/>
          <a:p>
            <a:r>
              <a:rPr lang="en-GB" dirty="0"/>
              <a:t>=</a:t>
            </a:r>
          </a:p>
        </p:txBody>
      </p:sp>
      <p:sp>
        <p:nvSpPr>
          <p:cNvPr id="8" name="TextBox 7"/>
          <p:cNvSpPr txBox="1"/>
          <p:nvPr/>
        </p:nvSpPr>
        <p:spPr>
          <a:xfrm>
            <a:off x="8171216" y="2204864"/>
            <a:ext cx="517072" cy="369332"/>
          </a:xfrm>
          <a:prstGeom prst="rect">
            <a:avLst/>
          </a:prstGeom>
          <a:noFill/>
        </p:spPr>
        <p:txBody>
          <a:bodyPr wrap="square" rtlCol="0">
            <a:spAutoFit/>
          </a:bodyPr>
          <a:lstStyle/>
          <a:p>
            <a:r>
              <a:rPr lang="en-GB" dirty="0"/>
              <a:t>=</a:t>
            </a:r>
          </a:p>
        </p:txBody>
      </p:sp>
      <p:sp>
        <p:nvSpPr>
          <p:cNvPr id="9" name="TextBox 8"/>
          <p:cNvSpPr txBox="1"/>
          <p:nvPr/>
        </p:nvSpPr>
        <p:spPr>
          <a:xfrm>
            <a:off x="8171216" y="3501008"/>
            <a:ext cx="517072" cy="369332"/>
          </a:xfrm>
          <a:prstGeom prst="rect">
            <a:avLst/>
          </a:prstGeom>
          <a:noFill/>
        </p:spPr>
        <p:txBody>
          <a:bodyPr wrap="square" rtlCol="0">
            <a:spAutoFit/>
          </a:bodyPr>
          <a:lstStyle/>
          <a:p>
            <a:r>
              <a:rPr lang="en-GB" dirty="0"/>
              <a:t>=</a:t>
            </a:r>
          </a:p>
        </p:txBody>
      </p:sp>
      <p:sp>
        <p:nvSpPr>
          <p:cNvPr id="10" name="TextBox 9"/>
          <p:cNvSpPr txBox="1"/>
          <p:nvPr/>
        </p:nvSpPr>
        <p:spPr>
          <a:xfrm>
            <a:off x="8171216" y="4509120"/>
            <a:ext cx="517072" cy="369332"/>
          </a:xfrm>
          <a:prstGeom prst="rect">
            <a:avLst/>
          </a:prstGeom>
          <a:noFill/>
        </p:spPr>
        <p:txBody>
          <a:bodyPr wrap="square" rtlCol="0">
            <a:spAutoFit/>
          </a:bodyPr>
          <a:lstStyle/>
          <a:p>
            <a:r>
              <a:rPr lang="en-GB" dirty="0"/>
              <a:t>=</a:t>
            </a:r>
          </a:p>
        </p:txBody>
      </p:sp>
      <p:sp>
        <p:nvSpPr>
          <p:cNvPr id="11" name="TextBox 10"/>
          <p:cNvSpPr txBox="1"/>
          <p:nvPr/>
        </p:nvSpPr>
        <p:spPr>
          <a:xfrm>
            <a:off x="8171216" y="5733256"/>
            <a:ext cx="669472" cy="369332"/>
          </a:xfrm>
          <a:prstGeom prst="rect">
            <a:avLst/>
          </a:prstGeom>
          <a:noFill/>
        </p:spPr>
        <p:txBody>
          <a:bodyPr wrap="square" rtlCol="0">
            <a:spAutoFit/>
          </a:bodyPr>
          <a:lstStyle/>
          <a:p>
            <a:r>
              <a:rPr lang="en-GB" dirty="0"/>
              <a:t>=</a:t>
            </a:r>
          </a:p>
        </p:txBody>
      </p:sp>
      <p:sp>
        <p:nvSpPr>
          <p:cNvPr id="12" name="TextBox 11"/>
          <p:cNvSpPr txBox="1"/>
          <p:nvPr/>
        </p:nvSpPr>
        <p:spPr>
          <a:xfrm>
            <a:off x="1524000" y="548681"/>
            <a:ext cx="9144000" cy="276999"/>
          </a:xfrm>
          <a:prstGeom prst="rect">
            <a:avLst/>
          </a:prstGeom>
          <a:noFill/>
        </p:spPr>
        <p:txBody>
          <a:bodyPr wrap="square" rtlCol="0">
            <a:spAutoFit/>
          </a:bodyPr>
          <a:lstStyle/>
          <a:p>
            <a:r>
              <a:rPr lang="en-GB" sz="1200" i="1" dirty="0"/>
              <a:t>Read through each of the criticisms of the functionalist view.  Note next to each which theory would make each criticism</a:t>
            </a:r>
          </a:p>
        </p:txBody>
      </p:sp>
    </p:spTree>
    <p:extLst>
      <p:ext uri="{BB962C8B-B14F-4D97-AF65-F5344CB8AC3E}">
        <p14:creationId xmlns:p14="http://schemas.microsoft.com/office/powerpoint/2010/main" val="168453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
            <a:ext cx="9144000" cy="4247317"/>
          </a:xfrm>
          <a:prstGeom prst="rect">
            <a:avLst/>
          </a:prstGeom>
          <a:noFill/>
        </p:spPr>
        <p:txBody>
          <a:bodyPr wrap="square" rtlCol="0">
            <a:spAutoFit/>
          </a:bodyPr>
          <a:lstStyle/>
          <a:p>
            <a:r>
              <a:rPr lang="en-GB" dirty="0"/>
              <a:t>Homework:  The functions of education (activity page 100-101 textbook)</a:t>
            </a:r>
          </a:p>
          <a:p>
            <a:endParaRPr lang="en-GB" dirty="0"/>
          </a:p>
          <a:p>
            <a:endParaRPr lang="en-GB" dirty="0"/>
          </a:p>
          <a:p>
            <a:r>
              <a:rPr lang="en-GB" dirty="0"/>
              <a:t>Q1</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Q3</a:t>
            </a:r>
          </a:p>
        </p:txBody>
      </p:sp>
    </p:spTree>
    <p:extLst>
      <p:ext uri="{BB962C8B-B14F-4D97-AF65-F5344CB8AC3E}">
        <p14:creationId xmlns:p14="http://schemas.microsoft.com/office/powerpoint/2010/main" val="161443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524000" y="0"/>
            <a:ext cx="9144000" cy="1052736"/>
          </a:xfrm>
          <a:prstGeom prst="rect">
            <a:avLst/>
          </a:prstGeom>
          <a:solidFill>
            <a:srgbClr val="FF0000"/>
          </a:solidFill>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chemeClr val="bg1"/>
                </a:solidFill>
              </a:rPr>
              <a:t>The role and function of education i.e. What is education for?</a:t>
            </a:r>
          </a:p>
        </p:txBody>
      </p:sp>
      <p:sp>
        <p:nvSpPr>
          <p:cNvPr id="3" name="Content Placeholder 4"/>
          <p:cNvSpPr txBox="1">
            <a:spLocks/>
          </p:cNvSpPr>
          <p:nvPr/>
        </p:nvSpPr>
        <p:spPr>
          <a:xfrm>
            <a:off x="1524000" y="1052736"/>
            <a:ext cx="9144000" cy="5805264"/>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GB" dirty="0"/>
              <a:t>The Marxist view of education:</a:t>
            </a:r>
          </a:p>
          <a:p>
            <a:pPr>
              <a:buFont typeface="Arial" panose="020B0604020202020204" pitchFamily="34" charset="0"/>
              <a:buNone/>
            </a:pPr>
            <a:r>
              <a:rPr lang="en-GB" dirty="0"/>
              <a:t>Key thinkers = </a:t>
            </a:r>
          </a:p>
          <a:p>
            <a:r>
              <a:rPr lang="en-GB" dirty="0"/>
              <a:t>Althusser (French philosopher, 1970s)</a:t>
            </a:r>
          </a:p>
          <a:p>
            <a:r>
              <a:rPr lang="en-GB" dirty="0"/>
              <a:t>Bowles and </a:t>
            </a:r>
            <a:r>
              <a:rPr lang="en-GB" dirty="0" err="1"/>
              <a:t>Gintis</a:t>
            </a:r>
            <a:r>
              <a:rPr lang="en-GB" dirty="0"/>
              <a:t> (American sociologists, 1970s)</a:t>
            </a:r>
          </a:p>
          <a:p>
            <a:r>
              <a:rPr lang="en-GB" dirty="0"/>
              <a:t>Paul Willis (British sociologist 1970s </a:t>
            </a:r>
            <a:r>
              <a:rPr lang="en-GB" dirty="0">
                <a:hlinkClick r:id="" action="ppaction://hlinkshowjump?jump=lastslide"/>
              </a:rPr>
              <a:t>NEO-MARXIST</a:t>
            </a:r>
            <a:r>
              <a:rPr lang="en-GB" dirty="0"/>
              <a:t>)</a:t>
            </a:r>
          </a:p>
          <a:p>
            <a:r>
              <a:rPr lang="en-GB" dirty="0"/>
              <a:t>Pierre Bourdieu (French sociologist 1970s)</a:t>
            </a:r>
          </a:p>
          <a:p>
            <a:pPr>
              <a:buFont typeface="Arial" panose="020B0604020202020204" pitchFamily="34" charset="0"/>
              <a:buNone/>
            </a:pPr>
            <a:endParaRPr lang="en-GB" dirty="0"/>
          </a:p>
          <a:p>
            <a:pPr>
              <a:buFont typeface="Arial" panose="020B0604020202020204" pitchFamily="34" charset="0"/>
              <a:buNone/>
            </a:pPr>
            <a:r>
              <a:rPr lang="en-GB" dirty="0"/>
              <a:t>	In brief the function of education (according to Marxists) is:</a:t>
            </a:r>
          </a:p>
          <a:p>
            <a:r>
              <a:rPr lang="en-GB" dirty="0"/>
              <a:t>To serve the needs and interests of the ruling class</a:t>
            </a:r>
          </a:p>
          <a:p>
            <a:r>
              <a:rPr lang="en-GB" dirty="0"/>
              <a:t>The hidden curriculum is used to cement expectations and aspirations of the proletariat and the bourgeoisie in order to maintain inequality and privilege.</a:t>
            </a:r>
          </a:p>
          <a:p>
            <a:endParaRPr lang="en-GB" dirty="0"/>
          </a:p>
        </p:txBody>
      </p:sp>
    </p:spTree>
    <p:extLst>
      <p:ext uri="{BB962C8B-B14F-4D97-AF65-F5344CB8AC3E}">
        <p14:creationId xmlns:p14="http://schemas.microsoft.com/office/powerpoint/2010/main" val="3327715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5167"/>
            <a:ext cx="9144000" cy="1492716"/>
          </a:xfrm>
          <a:prstGeom prst="rect">
            <a:avLst/>
          </a:prstGeom>
          <a:ln>
            <a:solidFill>
              <a:schemeClr val="tx1"/>
            </a:solidFill>
          </a:ln>
        </p:spPr>
        <p:txBody>
          <a:bodyPr wrap="square">
            <a:spAutoFit/>
          </a:bodyPr>
          <a:lstStyle/>
          <a:p>
            <a:r>
              <a:rPr lang="en-GB" sz="1300" b="1" i="1" dirty="0"/>
              <a:t>Althusser (1971) – Education as an ideological state apparatus (ISA) </a:t>
            </a:r>
            <a:r>
              <a:rPr lang="en-GB" sz="1300" i="1" dirty="0"/>
              <a:t>(also see p. 101 in text book)</a:t>
            </a:r>
            <a:endParaRPr lang="en-GB" sz="1300" dirty="0"/>
          </a:p>
          <a:p>
            <a:r>
              <a:rPr lang="en-GB" sz="1300" dirty="0"/>
              <a:t>Althusser doesn’t think that education transmits common values; he argues that it is an ideological state apparatus with the function of maintaining, legitimising and reproducing, generation by generation, class inequalities in wealth and power.  This is done by transmitting the values of the ruling class – capitalist values disguised at common values.  This allows capitalism to flourish without needing to use force.</a:t>
            </a:r>
          </a:p>
          <a:p>
            <a:r>
              <a:rPr lang="en-GB" sz="1300" dirty="0"/>
              <a:t>Althusser says this is done through the </a:t>
            </a:r>
            <a:r>
              <a:rPr lang="en-GB" sz="1300" b="1" dirty="0"/>
              <a:t>hidden curriculum</a:t>
            </a:r>
            <a:r>
              <a:rPr lang="en-GB" sz="1300" dirty="0"/>
              <a:t> – working class students are encouraged to conform to the capitalist system and accept failure and inequality uncritically.</a:t>
            </a:r>
          </a:p>
        </p:txBody>
      </p:sp>
      <p:sp>
        <p:nvSpPr>
          <p:cNvPr id="3" name="TextBox 2"/>
          <p:cNvSpPr txBox="1"/>
          <p:nvPr/>
        </p:nvSpPr>
        <p:spPr>
          <a:xfrm>
            <a:off x="1524000" y="1507884"/>
            <a:ext cx="9144000" cy="276999"/>
          </a:xfrm>
          <a:prstGeom prst="rect">
            <a:avLst/>
          </a:prstGeom>
          <a:noFill/>
        </p:spPr>
        <p:txBody>
          <a:bodyPr wrap="square" rtlCol="0">
            <a:spAutoFit/>
          </a:bodyPr>
          <a:lstStyle/>
          <a:p>
            <a:r>
              <a:rPr lang="en-GB" sz="1200" i="1" dirty="0"/>
              <a:t>Think of 5 examples of how the </a:t>
            </a:r>
            <a:r>
              <a:rPr lang="en-GB" sz="1200" b="1" i="1" dirty="0"/>
              <a:t>hidden curriculum</a:t>
            </a:r>
            <a:r>
              <a:rPr lang="en-GB" sz="1200" i="1" dirty="0"/>
              <a:t> in schools encourage conformity to capitalist system:</a:t>
            </a:r>
          </a:p>
        </p:txBody>
      </p:sp>
      <p:sp>
        <p:nvSpPr>
          <p:cNvPr id="4" name="Rectangle 3"/>
          <p:cNvSpPr/>
          <p:nvPr/>
        </p:nvSpPr>
        <p:spPr>
          <a:xfrm>
            <a:off x="1524001" y="3645024"/>
            <a:ext cx="9127559" cy="1477328"/>
          </a:xfrm>
          <a:prstGeom prst="rect">
            <a:avLst/>
          </a:prstGeom>
          <a:ln>
            <a:solidFill>
              <a:schemeClr val="tx1"/>
            </a:solidFill>
          </a:ln>
        </p:spPr>
        <p:txBody>
          <a:bodyPr wrap="square">
            <a:spAutoFit/>
          </a:bodyPr>
          <a:lstStyle/>
          <a:p>
            <a:r>
              <a:rPr lang="en-GB" b="1" i="1" dirty="0"/>
              <a:t>Bourdieu (1977) – Symbolic violence</a:t>
            </a:r>
            <a:endParaRPr lang="en-GB" dirty="0"/>
          </a:p>
          <a:p>
            <a:r>
              <a:rPr lang="en-GB" dirty="0"/>
              <a:t>Bourdieu argues that </a:t>
            </a:r>
            <a:r>
              <a:rPr lang="en-GB" b="1" dirty="0"/>
              <a:t>working class cultural attributes </a:t>
            </a:r>
            <a:r>
              <a:rPr lang="en-GB" dirty="0"/>
              <a:t>are rejected as the </a:t>
            </a:r>
            <a:r>
              <a:rPr lang="en-GB" b="1" dirty="0"/>
              <a:t>education system is defined by and for middle classes</a:t>
            </a:r>
            <a:r>
              <a:rPr lang="en-GB" dirty="0"/>
              <a:t>, who have more </a:t>
            </a:r>
            <a:r>
              <a:rPr lang="en-GB" b="1" dirty="0"/>
              <a:t>cultural capital</a:t>
            </a:r>
            <a:r>
              <a:rPr lang="en-GB" dirty="0"/>
              <a:t>.  He calls the means by which the working classes are duped into accepting their failure and limited social mobility as </a:t>
            </a:r>
            <a:r>
              <a:rPr lang="en-GB" b="1" dirty="0"/>
              <a:t>justified symbolic violence</a:t>
            </a:r>
            <a:r>
              <a:rPr lang="en-GB" dirty="0"/>
              <a:t>.</a:t>
            </a:r>
          </a:p>
        </p:txBody>
      </p:sp>
      <p:sp>
        <p:nvSpPr>
          <p:cNvPr id="5" name="TextBox 4"/>
          <p:cNvSpPr txBox="1"/>
          <p:nvPr/>
        </p:nvSpPr>
        <p:spPr>
          <a:xfrm>
            <a:off x="1488385" y="5122353"/>
            <a:ext cx="9144000" cy="276999"/>
          </a:xfrm>
          <a:prstGeom prst="rect">
            <a:avLst/>
          </a:prstGeom>
          <a:noFill/>
        </p:spPr>
        <p:txBody>
          <a:bodyPr wrap="square" rtlCol="0">
            <a:spAutoFit/>
          </a:bodyPr>
          <a:lstStyle/>
          <a:p>
            <a:r>
              <a:rPr lang="en-GB" sz="1200" i="1" dirty="0"/>
              <a:t>Think of examples what </a:t>
            </a:r>
            <a:r>
              <a:rPr lang="en-GB" sz="1200" b="1" i="1" dirty="0"/>
              <a:t>middle class attributes</a:t>
            </a:r>
            <a:r>
              <a:rPr lang="en-GB" sz="1200" i="1" dirty="0"/>
              <a:t> might be valued by the education system.</a:t>
            </a:r>
          </a:p>
        </p:txBody>
      </p:sp>
    </p:spTree>
    <p:extLst>
      <p:ext uri="{BB962C8B-B14F-4D97-AF65-F5344CB8AC3E}">
        <p14:creationId xmlns:p14="http://schemas.microsoft.com/office/powerpoint/2010/main" val="3953080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1730</TotalTime>
  <Words>7366</Words>
  <Application>Microsoft Office PowerPoint</Application>
  <PresentationFormat>Widescreen</PresentationFormat>
  <Paragraphs>604</Paragraphs>
  <Slides>54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Arial Black</vt:lpstr>
      <vt:lpstr>Arial Unicode MS</vt:lpstr>
      <vt:lpstr>Calibri</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Education and the economy revision:</vt:lpstr>
      <vt:lpstr>New Vocationalism : How closely should education and the economy be linked? </vt:lpstr>
      <vt:lpstr>PowerPoint Presentation</vt:lpstr>
      <vt:lpstr>New Vocationalism - there is a difference between vocational education and vocational training!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Read</dc:creator>
  <cp:lastModifiedBy>chris livesey</cp:lastModifiedBy>
  <cp:revision>45</cp:revision>
  <cp:lastPrinted>2017-10-18T11:01:58Z</cp:lastPrinted>
  <dcterms:created xsi:type="dcterms:W3CDTF">2016-07-06T09:55:55Z</dcterms:created>
  <dcterms:modified xsi:type="dcterms:W3CDTF">2020-05-25T07:19:18Z</dcterms:modified>
</cp:coreProperties>
</file>