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658" y="6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FC5C9EA3-F9ED-4F61-9BBE-B3A4AE31FEF9}" type="datetimeFigureOut">
              <a:rPr lang="en-US"/>
              <a:pPr>
                <a:defRPr/>
              </a:pPr>
              <a:t>5/7/2020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A80AE65-15A1-4F75-BD7D-06F68CEFAE6B}"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FA982E82-DCF7-48F5-AE40-F89B6FCF9363}" type="datetimeFigureOut">
              <a:rPr lang="en-US"/>
              <a:pPr>
                <a:defRPr/>
              </a:pPr>
              <a:t>5/7/2020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FCEBF29-983C-436A-828E-BA68E15F2470}"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2863C4CA-E610-4AD3-8109-A2024B27762A}" type="datetimeFigureOut">
              <a:rPr lang="en-US"/>
              <a:pPr>
                <a:defRPr/>
              </a:pPr>
              <a:t>5/7/2020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FCC2EC2-8BA1-463A-8A4D-AF6D323249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96CF3860-4D76-40F7-85E9-B24112B489FF}" type="datetimeFigureOut">
              <a:rPr lang="en-US"/>
              <a:pPr>
                <a:defRPr/>
              </a:pPr>
              <a:t>5/7/2020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E372BB8-7E5B-4BFC-8926-AE178C73814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44D4B18-A27D-4670-A87F-55368E48A91F}" type="datetimeFigureOut">
              <a:rPr lang="en-US"/>
              <a:pPr>
                <a:defRPr/>
              </a:pPr>
              <a:t>5/7/2020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9E43998-25AE-45A4-B312-E84FB3C7528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40D2BD77-5D45-4038-896B-27E4AA72940C}" type="datetimeFigureOut">
              <a:rPr lang="en-US"/>
              <a:pPr>
                <a:defRPr/>
              </a:pPr>
              <a:t>5/7/2020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E75E201-0816-4AD8-9D7C-CB97ABF0EAB1}"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6CD100E1-2967-4AA0-8725-80E6FF34A58B}" type="datetimeFigureOut">
              <a:rPr lang="en-US"/>
              <a:pPr>
                <a:defRPr/>
              </a:pPr>
              <a:t>5/7/2020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8050A986-4D0A-43B3-899D-D888EF103C0D}"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91B6FDF-CEFB-4D83-A53B-7C14320805B3}" type="datetimeFigureOut">
              <a:rPr lang="en-US"/>
              <a:pPr>
                <a:defRPr/>
              </a:pPr>
              <a:t>5/7/2020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5DDB33A-8E6B-44F8-9F3B-EA0A6A17E88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F48D096-1880-46D7-B778-64FFFA5B5227}" type="datetimeFigureOut">
              <a:rPr lang="en-US"/>
              <a:pPr>
                <a:defRPr/>
              </a:pPr>
              <a:t>5/7/2020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26A2E220-445C-45F7-8679-14F7F46FB57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A579B16-7DD5-4979-AB06-B0E65B352A20}" type="datetimeFigureOut">
              <a:rPr lang="en-US"/>
              <a:pPr>
                <a:defRPr/>
              </a:pPr>
              <a:t>5/7/2020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6A8B163-A2B3-4BDA-A03F-653737E157E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18EFE32-8EDE-49AA-878A-2024C4386B99}" type="datetimeFigureOut">
              <a:rPr lang="en-US"/>
              <a:pPr>
                <a:defRPr/>
              </a:pPr>
              <a:t>5/7/2020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9D385F9-4984-4D96-9448-BC90EFF3BCE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CABC863-8FE3-4791-B93C-3A72B9721315}" type="datetimeFigureOut">
              <a:rPr lang="en-US"/>
              <a:pPr>
                <a:defRPr/>
              </a:pPr>
              <a:t>5/7/2020</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A58CF84-70A3-4E3F-8D18-F6DEBF6A665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uk/imgres?imgurl=http://frecklescassie.files.wordpress.com/2007/06/corporate_crime.gif&amp;imgrefurl=http://frecklescassie.wordpress.com/2007/06/&amp;usg=__WweJYTEVHkz3skAyPux8y1MFB5A=&amp;h=263&amp;w=175&amp;sz=34&amp;hl=en&amp;start=3&amp;um=1&amp;tbnid=WITMgBKPU1XU3M:&amp;tbnh=112&amp;tbnw=75&amp;prev=/images?q=corporate+crime&amp;hl=en&amp;sa=N&amp;um=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images.google.co.uk/imgres?imgurl=http://www.doverferryphotos.co.uk/images/Herald-of-Free-Enterprise-b.jpg&amp;imgrefurl=http://www.doverferryphotos.co.uk/pastandpresent/hofe.htm&amp;usg=__mudkIw83PZEjTDzzpzthA89PZ0Q=&amp;h=534&amp;w=800&amp;sz=95&amp;hl=en&amp;start=5&amp;um=1&amp;tbnid=tfbDDIPCd7-DhM:&amp;tbnh=95&amp;tbnw=143&amp;prev=/images?q=herald+of+free+enterprise&amp;hl=en&amp;um=1"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images.google.co.uk/imgres?imgurl=http://blog1.ebates.com/ebates/gap_logo.jpg&amp;imgrefurl=http://blog1.ebates.com/ebates/2009/03/did-you-know-25-take-an-additional-20-off-at-gap-through-friday-the-6th.html&amp;usg=__ugU3oCsqoy99jxe0S-otCkm2LME=&amp;h=336&amp;w=336&amp;sz=11&amp;hl=en&amp;start=1&amp;um=1&amp;tbnid=aoL-YTaq8T1SdM:&amp;tbnh=119&amp;tbnw=119&amp;prev=/images?q=GAP+logo&amp;hl=en&amp;um=1"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images.google.co.uk/imgres?imgurl=http://onlinestorageoptimization.com/wp-content/uploads/2009/05/milk.jpg&amp;imgrefurl=http://onlinestorageoptimization.com/index.php/tag/ocarina/&amp;usg=__tlnJe9gvGCOEpLdjOYR-GvG3ey4=&amp;h=445&amp;w=325&amp;sz=8&amp;hl=en&amp;start=1&amp;um=1&amp;tbnid=_1f2SuyUWOW8bM:&amp;tbnh=127&amp;tbnw=93&amp;prev=/images?q=Milk&amp;hl=en&amp;um=1" TargetMode="External"/><Relationship Id="rId7" Type="http://schemas.openxmlformats.org/officeDocument/2006/relationships/hyperlink" Target="http://images.google.co.uk/imgres?imgurl=http://www.cconnection.org/enron_logo11.jpg&amp;imgrefurl=http://windfarms.wordpress.com/2008/10/02/senate-attaches-renewables-tax-credits-to-economic-bailout-bill/&amp;usg=__m2YZN5YGK6G5uga3YRUBP2nj4Es=&amp;h=610&amp;w=600&amp;sz=33&amp;hl=en&amp;start=3&amp;um=1&amp;tbnid=43SXNvZzBiyFHM:&amp;tbnh=136&amp;tbnw=134&amp;prev=/images?q=Enron+logo&amp;hl=en&amp;um=1" TargetMode="External"/><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hyperlink" Target="http://images.google.co.uk/imgres?imgurl=http://www.foodsubs.com/Photos/cheese-dutchleerdammer.jpg&amp;imgrefurl=http://www.foodsubs.com/Cheese.html&amp;usg=__OfLEz752UM8uXGGwEhKpoJT6Fz4=&amp;h=301&amp;w=407&amp;sz=8&amp;hl=en&amp;start=3&amp;um=1&amp;tbnid=7dcsyuB6xU7lKM:&amp;tbnh=92&amp;tbnw=125&amp;prev=/images?q=cheese&amp;hl=en&amp;um=1" TargetMode="Externa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co.uk/imgres?imgurl=http://static.howstuffworks.com/gif/1971-1980-ford-pinto-1979.jpg&amp;imgrefurl=http://auto.howstuffworks.com/1971-1980-ford-pinto.htm/printable&amp;usg=__0gZrSCKj4LrLRGK7L_M8sd34zL0=&amp;h=317&amp;w=400&amp;sz=36&amp;hl=en&amp;start=2&amp;um=1&amp;tbnid=lvcGvaCNnumvLM:&amp;tbnh=98&amp;tbnw=124&amp;prev=/images?q=Ford+Pinto+1970&amp;hl=en&amp;sa=X&amp;um=1" TargetMode="Externa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hyperlink" Target="http://images.google.co.uk/imgres?imgurl=http://www.floridamortgageblogger.com/wp-content/uploads/2008/11/money_tree.jpg&amp;imgrefurl=http://www.floridamortgageblogger.com/2008/11/25/increase-sales-by-nurturing-your-clients/&amp;usg=__87IaOTQhqaySrr9iUjPDtJcYqKQ=&amp;h=359&amp;w=359&amp;sz=22&amp;hl=en&amp;start=8&amp;um=1&amp;tbnid=jcIsUtV3RW8wiM:&amp;tbnh=121&amp;tbnw=121&amp;prev=/images?q=money+tree&amp;hl=en&amp;um=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images.google.co.uk/imgres?imgurl=http://www.bbc.co.uk/berkshire/content/images/2007/07/26/203_environment_agency_203x152.jpg&amp;imgrefurl=http://www.bbc.co.uk/berkshire/content/articles/2007/07/26/environment_agency_070726_feature.shtml&amp;usg=__WHHUnAYxCBroYvlihSP0AN4qbP0=&amp;h=152&amp;w=203&amp;sz=7&amp;hl=en&amp;start=4&amp;um=1&amp;tbnid=qRWiX1AQDGxWNM:&amp;tbnh=79&amp;tbnw=105&amp;prev=/images?q=Environment+agency&amp;hl=en&amp;um=1" TargetMode="External"/><Relationship Id="rId13"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3.jpeg"/><Relationship Id="rId12" Type="http://schemas.openxmlformats.org/officeDocument/2006/relationships/hyperlink" Target="http://images.google.co.uk/imgres?imgurl=http://blog.lib.umn.edu/cehd/insideout/question%20mark.jpg&amp;imgrefurl=http://blog.lib.umn.edu/cehd/insideout/2008/02/&amp;usg=__-v6z0N3av9vNAkoMVDsz9_CpnG8=&amp;h=848&amp;w=566&amp;sz=256&amp;hl=en&amp;start=1&amp;um=1&amp;tbnid=luF87zNsavqymM:&amp;tbnh=145&amp;tbnw=97&amp;prev=/images?q=question+mark&amp;hl=en&amp;um=1" TargetMode="External"/><Relationship Id="rId2" Type="http://schemas.openxmlformats.org/officeDocument/2006/relationships/hyperlink" Target="http://images.google.co.uk/imgres?imgurl=http://www.dotnetcharting.com/images/pie_chart_3d.png&amp;imgrefurl=http://www.dotnetcharting.com/pie_donut_charts.aspx&amp;usg=__70RjYBSxmYT7jNSHlxPNjwn8DoY=&amp;h=290&amp;w=290&amp;sz=25&amp;hl=en&amp;start=13&amp;um=1&amp;tbnid=k-eMtP-eXyS-6M:&amp;tbnh=115&amp;tbnw=115&amp;prev=/images?q=piechart&amp;hl=en&amp;um=1" TargetMode="External"/><Relationship Id="rId1" Type="http://schemas.openxmlformats.org/officeDocument/2006/relationships/slideLayout" Target="../slideLayouts/slideLayout7.xml"/><Relationship Id="rId6" Type="http://schemas.openxmlformats.org/officeDocument/2006/relationships/hyperlink" Target="http://images.google.co.uk/imgres?imgurl=http://www.teach-nology.com/worksheets/early_childhood/color/detective.gif&amp;imgrefurl=http://www.teach-nology.com/worksheets/early_childhood/color/detective/&amp;usg=__qj1akAjYwTI4g9Pf44y7rBa_DrA=&amp;h=426&amp;w=409&amp;sz=10&amp;hl=en&amp;start=1&amp;um=1&amp;tbnid=ULlIpKd31fJrmM:&amp;tbnh=126&amp;tbnw=121&amp;prev=/images?q=detective&amp;hl=en&amp;um=1" TargetMode="External"/><Relationship Id="rId11" Type="http://schemas.openxmlformats.org/officeDocument/2006/relationships/image" Target="../media/image15.jpeg"/><Relationship Id="rId5" Type="http://schemas.openxmlformats.org/officeDocument/2006/relationships/image" Target="../media/image12.jpeg"/><Relationship Id="rId15" Type="http://schemas.openxmlformats.org/officeDocument/2006/relationships/image" Target="../media/image17.jpeg"/><Relationship Id="rId10" Type="http://schemas.openxmlformats.org/officeDocument/2006/relationships/hyperlink" Target="http://images.google.co.uk/imgres?imgurl=http://www1.salvationarmy.org.uk/images/uki.www_uki/news.jpg&amp;imgrefurl=http://www1.salvationarmy.org.uk/uki/www_uki.nsf/vw-sublinks/016368C6733A730080256FC1003BCBDE?openDocument&amp;usg=__IHXWg5gZdEGuMh14loHzCpbn3MA=&amp;h=500&amp;w=500&amp;sz=55&amp;hl=en&amp;start=5&amp;um=1&amp;tbnid=hIBUajUDDzfr3M:&amp;tbnh=130&amp;tbnw=130&amp;prev=/images?q=News&amp;hl=en&amp;um=1" TargetMode="External"/><Relationship Id="rId4" Type="http://schemas.openxmlformats.org/officeDocument/2006/relationships/hyperlink" Target="http://images.google.co.uk/imgres?imgurl=http://www.youngentrepreneur.com/blog/wp-content/uploads/2009/04/silhouette-man.gif&amp;imgrefurl=http://www.youngentrepreneur.com/blog/2009/05/08/if-you-could-meet-one-famous-entrepreneur%E2%80%A6-entrepreneur-poll-update-2/&amp;usg=__hsSyMoavwUrDDXwmj1nXCKep91I=&amp;h=150&amp;w=150&amp;sz=2&amp;hl=en&amp;start=13&amp;um=1&amp;tbnid=-3DNPql12KVGnM:&amp;tbnh=96&amp;tbnw=96&amp;prev=/images?q=silhouette+man&amp;hl=en&amp;um=1" TargetMode="External"/><Relationship Id="rId9" Type="http://schemas.openxmlformats.org/officeDocument/2006/relationships/image" Target="../media/image14.jpeg"/><Relationship Id="rId14" Type="http://schemas.openxmlformats.org/officeDocument/2006/relationships/hyperlink" Target="http://images.google.co.uk/imgres?imgurl=http://www.adacottage.org.uk/george/photoblog/u14_policeman.jpg&amp;imgrefurl=http://www.adacottage.org.uk/george/photoblog/2004_08_01_archive.html&amp;usg=__LSJeSCN1uC1O1mT_87x-PjwgOKU=&amp;h=640&amp;w=420&amp;sz=62&amp;hl=en&amp;start=5&amp;um=1&amp;tbnid=gsA6JgM1lxMtwM:&amp;tbnh=137&amp;tbnw=90&amp;prev=/images?q=Policeman&amp;hl=en&amp;um=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3"/>
          <p:cNvSpPr txBox="1">
            <a:spLocks noChangeArrowheads="1"/>
          </p:cNvSpPr>
          <p:nvPr/>
        </p:nvSpPr>
        <p:spPr bwMode="auto">
          <a:xfrm>
            <a:off x="1881188" y="285751"/>
            <a:ext cx="3500432" cy="650875"/>
          </a:xfrm>
          <a:prstGeom prst="rect">
            <a:avLst/>
          </a:prstGeom>
          <a:solidFill>
            <a:schemeClr val="bg1"/>
          </a:solidFill>
          <a:ln w="9525">
            <a:solidFill>
              <a:schemeClr val="tx1"/>
            </a:solidFill>
            <a:miter lim="800000"/>
            <a:headEnd/>
            <a:tailEnd/>
          </a:ln>
        </p:spPr>
        <p:txBody>
          <a:bodyPr wrap="square">
            <a:spAutoFit/>
          </a:bodyPr>
          <a:lstStyle/>
          <a:p>
            <a:r>
              <a:rPr lang="en-GB" sz="3600" dirty="0">
                <a:latin typeface="Berlin Sans FB" pitchFamily="34" charset="0"/>
              </a:rPr>
              <a:t>Corporate Crime</a:t>
            </a:r>
          </a:p>
        </p:txBody>
      </p:sp>
      <p:sp>
        <p:nvSpPr>
          <p:cNvPr id="5" name="TextBox 4"/>
          <p:cNvSpPr txBox="1">
            <a:spLocks noChangeArrowheads="1"/>
          </p:cNvSpPr>
          <p:nvPr/>
        </p:nvSpPr>
        <p:spPr bwMode="auto">
          <a:xfrm rot="21377592">
            <a:off x="1881189" y="1214438"/>
            <a:ext cx="8143875" cy="646112"/>
          </a:xfrm>
          <a:prstGeom prst="rect">
            <a:avLst/>
          </a:prstGeom>
          <a:solidFill>
            <a:schemeClr val="bg1"/>
          </a:solidFill>
          <a:ln w="9525">
            <a:solidFill>
              <a:schemeClr val="tx1"/>
            </a:solidFill>
            <a:miter lim="800000"/>
            <a:headEnd/>
            <a:tailEnd/>
          </a:ln>
        </p:spPr>
        <p:txBody>
          <a:bodyPr>
            <a:spAutoFit/>
          </a:bodyPr>
          <a:lstStyle/>
          <a:p>
            <a:r>
              <a:rPr lang="en-GB">
                <a:latin typeface="Berlin Sans FB" pitchFamily="34" charset="0"/>
              </a:rPr>
              <a:t>Corporate Crime covers a wide area of offences and is heavily linked to the topic of White Collar Crime examined by Marxists in particularly.</a:t>
            </a:r>
          </a:p>
        </p:txBody>
      </p:sp>
      <p:pic>
        <p:nvPicPr>
          <p:cNvPr id="13315" name="Picture 4" descr="http://tbn0.google.com/images?q=tbn:WITMgBKPU1XU3M:http://frecklescassie.files.wordpress.com/2007/06/corporate_crime.gif">
            <a:hlinkClick r:id="rId2"/>
          </p:cNvPr>
          <p:cNvPicPr>
            <a:picLocks noChangeAspect="1" noChangeArrowheads="1"/>
          </p:cNvPicPr>
          <p:nvPr/>
        </p:nvPicPr>
        <p:blipFill>
          <a:blip r:embed="rId3" cstate="print"/>
          <a:srcRect/>
          <a:stretch>
            <a:fillRect/>
          </a:stretch>
        </p:blipFill>
        <p:spPr bwMode="auto">
          <a:xfrm>
            <a:off x="8664576" y="3865564"/>
            <a:ext cx="2003425" cy="2992437"/>
          </a:xfrm>
          <a:prstGeom prst="rect">
            <a:avLst/>
          </a:prstGeom>
          <a:noFill/>
          <a:ln w="9525">
            <a:noFill/>
            <a:miter lim="800000"/>
            <a:headEnd/>
            <a:tailEnd/>
          </a:ln>
        </p:spPr>
      </p:pic>
      <p:sp>
        <p:nvSpPr>
          <p:cNvPr id="9" name="TextBox 8"/>
          <p:cNvSpPr txBox="1"/>
          <p:nvPr/>
        </p:nvSpPr>
        <p:spPr>
          <a:xfrm rot="209336">
            <a:off x="1881188" y="4852133"/>
            <a:ext cx="7143750" cy="646112"/>
          </a:xfrm>
          <a:prstGeom prst="rect">
            <a:avLst/>
          </a:prstGeom>
          <a:solidFill>
            <a:schemeClr val="accent6">
              <a:lumMod val="60000"/>
              <a:lumOff val="40000"/>
            </a:schemeClr>
          </a:solidFill>
          <a:ln>
            <a:solidFill>
              <a:schemeClr val="tx1"/>
            </a:solidFill>
          </a:ln>
        </p:spPr>
        <p:txBody>
          <a:bodyPr>
            <a:spAutoFit/>
          </a:bodyPr>
          <a:lstStyle/>
          <a:p>
            <a:pPr fontAlgn="auto">
              <a:spcBef>
                <a:spcPts val="0"/>
              </a:spcBef>
              <a:spcAft>
                <a:spcPts val="0"/>
              </a:spcAft>
              <a:defRPr/>
            </a:pPr>
            <a:r>
              <a:rPr lang="en-GB" dirty="0">
                <a:latin typeface="Berlin Sans FB" pitchFamily="34" charset="0"/>
                <a:cs typeface="+mn-cs"/>
              </a:rPr>
              <a:t>&gt; Despite the seriousness and huge scale of corporate crimes we often only hear about low-level street crime – Why might this be? </a:t>
            </a:r>
          </a:p>
        </p:txBody>
      </p:sp>
      <p:sp>
        <p:nvSpPr>
          <p:cNvPr id="12" name="TextBox 11"/>
          <p:cNvSpPr txBox="1"/>
          <p:nvPr/>
        </p:nvSpPr>
        <p:spPr>
          <a:xfrm rot="21363983">
            <a:off x="1881188" y="5681888"/>
            <a:ext cx="7143750" cy="646112"/>
          </a:xfrm>
          <a:prstGeom prst="rect">
            <a:avLst/>
          </a:prstGeom>
          <a:solidFill>
            <a:schemeClr val="accent6">
              <a:lumMod val="60000"/>
              <a:lumOff val="40000"/>
            </a:schemeClr>
          </a:solidFill>
          <a:ln>
            <a:solidFill>
              <a:schemeClr val="tx1"/>
            </a:solidFill>
          </a:ln>
        </p:spPr>
        <p:txBody>
          <a:bodyPr>
            <a:spAutoFit/>
          </a:bodyPr>
          <a:lstStyle/>
          <a:p>
            <a:pPr fontAlgn="auto">
              <a:spcBef>
                <a:spcPts val="0"/>
              </a:spcBef>
              <a:spcAft>
                <a:spcPts val="0"/>
              </a:spcAft>
              <a:defRPr/>
            </a:pPr>
            <a:r>
              <a:rPr lang="en-GB" dirty="0">
                <a:latin typeface="Berlin Sans FB" pitchFamily="34" charset="0"/>
                <a:cs typeface="+mn-cs"/>
              </a:rPr>
              <a:t>&gt; Can you think of any examples of what the term Corporate Crime might cover?</a:t>
            </a:r>
          </a:p>
        </p:txBody>
      </p:sp>
      <p:sp>
        <p:nvSpPr>
          <p:cNvPr id="6" name="TextBox 5"/>
          <p:cNvSpPr txBox="1">
            <a:spLocks noChangeArrowheads="1"/>
          </p:cNvSpPr>
          <p:nvPr/>
        </p:nvSpPr>
        <p:spPr bwMode="auto">
          <a:xfrm rot="21378586">
            <a:off x="1881188" y="2143125"/>
            <a:ext cx="8247062" cy="2298700"/>
          </a:xfrm>
          <a:prstGeom prst="rect">
            <a:avLst/>
          </a:prstGeom>
          <a:solidFill>
            <a:schemeClr val="bg1"/>
          </a:solidFill>
          <a:ln w="9525">
            <a:solidFill>
              <a:schemeClr val="tx1"/>
            </a:solidFill>
            <a:miter lim="800000"/>
            <a:headEnd/>
            <a:tailEnd/>
          </a:ln>
        </p:spPr>
        <p:txBody>
          <a:bodyPr>
            <a:spAutoFit/>
          </a:bodyPr>
          <a:lstStyle/>
          <a:p>
            <a:r>
              <a:rPr lang="en-GB">
                <a:latin typeface="Berlin Sans FB" pitchFamily="34" charset="0"/>
              </a:rPr>
              <a:t>Corporate Crimes are offences committed by corporations/ businesses such as:</a:t>
            </a:r>
          </a:p>
          <a:p>
            <a:r>
              <a:rPr lang="en-GB">
                <a:latin typeface="Berlin Sans FB" pitchFamily="34" charset="0"/>
              </a:rPr>
              <a:t>&gt; Not having correct permits/ licences</a:t>
            </a:r>
          </a:p>
          <a:p>
            <a:r>
              <a:rPr lang="en-GB">
                <a:latin typeface="Berlin Sans FB" pitchFamily="34" charset="0"/>
              </a:rPr>
              <a:t>&gt; Failing to comply with health &amp; safety/ other legal regulations</a:t>
            </a:r>
          </a:p>
          <a:p>
            <a:r>
              <a:rPr lang="en-GB">
                <a:latin typeface="Berlin Sans FB" pitchFamily="34" charset="0"/>
              </a:rPr>
              <a:t>(As you can see this covers a very broad definition of crime)</a:t>
            </a:r>
          </a:p>
          <a:p>
            <a:endParaRPr lang="en-GB">
              <a:latin typeface="Berlin Sans FB" pitchFamily="34" charset="0"/>
            </a:endParaRPr>
          </a:p>
          <a:p>
            <a:r>
              <a:rPr lang="en-GB">
                <a:latin typeface="Berlin Sans FB" pitchFamily="34" charset="0"/>
              </a:rPr>
              <a:t>&gt; This differs to ‘Occupational Crime’ as it relates to companies (or people representing companies) committing crimes for the gain of the company as opposed to people committing crimes against their company.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3"/>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slide(fromBottom)">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slide(fromBottom)">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2"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6" descr="http://www.wildy.com/static/pearson_education/1999/9780582299801.jpg"/>
          <p:cNvPicPr>
            <a:picLocks noChangeAspect="1" noChangeArrowheads="1"/>
          </p:cNvPicPr>
          <p:nvPr/>
        </p:nvPicPr>
        <p:blipFill>
          <a:blip r:embed="rId2" cstate="print"/>
          <a:srcRect/>
          <a:stretch>
            <a:fillRect/>
          </a:stretch>
        </p:blipFill>
        <p:spPr bwMode="auto">
          <a:xfrm>
            <a:off x="1524001" y="1"/>
            <a:ext cx="1793875" cy="2678113"/>
          </a:xfrm>
          <a:prstGeom prst="rect">
            <a:avLst/>
          </a:prstGeom>
          <a:noFill/>
          <a:ln w="9525">
            <a:noFill/>
            <a:miter lim="800000"/>
            <a:headEnd/>
            <a:tailEnd/>
          </a:ln>
        </p:spPr>
      </p:pic>
      <p:sp>
        <p:nvSpPr>
          <p:cNvPr id="14338" name="TextBox 2"/>
          <p:cNvSpPr txBox="1">
            <a:spLocks noChangeArrowheads="1"/>
          </p:cNvSpPr>
          <p:nvPr/>
        </p:nvSpPr>
        <p:spPr bwMode="auto">
          <a:xfrm>
            <a:off x="3095626" y="214313"/>
            <a:ext cx="5929313" cy="646112"/>
          </a:xfrm>
          <a:prstGeom prst="rect">
            <a:avLst/>
          </a:prstGeom>
          <a:solidFill>
            <a:schemeClr val="bg1"/>
          </a:solidFill>
          <a:ln w="9525">
            <a:solidFill>
              <a:schemeClr val="tx1"/>
            </a:solidFill>
            <a:miter lim="800000"/>
            <a:headEnd/>
            <a:tailEnd/>
          </a:ln>
        </p:spPr>
        <p:txBody>
          <a:bodyPr>
            <a:spAutoFit/>
          </a:bodyPr>
          <a:lstStyle/>
          <a:p>
            <a:r>
              <a:rPr lang="en-GB">
                <a:latin typeface="Berlin Sans FB" pitchFamily="34" charset="0"/>
              </a:rPr>
              <a:t>Slapper &amp; Tombs (1999) suggest that there are 6 main types of Corporate Crime:</a:t>
            </a:r>
          </a:p>
        </p:txBody>
      </p:sp>
      <p:sp>
        <p:nvSpPr>
          <p:cNvPr id="4" name="TextBox 3"/>
          <p:cNvSpPr txBox="1"/>
          <p:nvPr/>
        </p:nvSpPr>
        <p:spPr>
          <a:xfrm>
            <a:off x="2809875" y="1143000"/>
            <a:ext cx="3429000" cy="369888"/>
          </a:xfrm>
          <a:prstGeom prst="rect">
            <a:avLst/>
          </a:prstGeom>
          <a:solidFill>
            <a:schemeClr val="accent1">
              <a:lumMod val="60000"/>
              <a:lumOff val="40000"/>
            </a:schemeClr>
          </a:solidFill>
          <a:ln>
            <a:solidFill>
              <a:schemeClr val="tx1"/>
            </a:solidFill>
          </a:ln>
        </p:spPr>
        <p:txBody>
          <a:bodyPr>
            <a:spAutoFit/>
          </a:bodyPr>
          <a:lstStyle/>
          <a:p>
            <a:pPr fontAlgn="auto">
              <a:spcBef>
                <a:spcPts val="0"/>
              </a:spcBef>
              <a:spcAft>
                <a:spcPts val="0"/>
              </a:spcAft>
              <a:defRPr/>
            </a:pPr>
            <a:r>
              <a:rPr lang="en-GB" dirty="0">
                <a:latin typeface="Berlin Sans FB" pitchFamily="34" charset="0"/>
                <a:cs typeface="+mn-cs"/>
              </a:rPr>
              <a:t>1) Paperwork &amp; Non-Compliance:</a:t>
            </a:r>
          </a:p>
        </p:txBody>
      </p:sp>
      <p:sp>
        <p:nvSpPr>
          <p:cNvPr id="5" name="TextBox 4"/>
          <p:cNvSpPr txBox="1"/>
          <p:nvPr/>
        </p:nvSpPr>
        <p:spPr>
          <a:xfrm>
            <a:off x="2881313" y="4143375"/>
            <a:ext cx="2571750" cy="369888"/>
          </a:xfrm>
          <a:prstGeom prst="rect">
            <a:avLst/>
          </a:prstGeom>
          <a:solidFill>
            <a:schemeClr val="accent1">
              <a:lumMod val="60000"/>
              <a:lumOff val="40000"/>
            </a:schemeClr>
          </a:solidFill>
          <a:ln>
            <a:solidFill>
              <a:schemeClr val="tx1"/>
            </a:solidFill>
          </a:ln>
        </p:spPr>
        <p:txBody>
          <a:bodyPr>
            <a:spAutoFit/>
          </a:bodyPr>
          <a:lstStyle/>
          <a:p>
            <a:pPr fontAlgn="auto">
              <a:spcBef>
                <a:spcPts val="0"/>
              </a:spcBef>
              <a:spcAft>
                <a:spcPts val="0"/>
              </a:spcAft>
              <a:defRPr/>
            </a:pPr>
            <a:r>
              <a:rPr lang="en-GB" dirty="0">
                <a:latin typeface="Berlin Sans FB" pitchFamily="34" charset="0"/>
                <a:cs typeface="+mn-cs"/>
              </a:rPr>
              <a:t>2) Labour Law Violation:</a:t>
            </a:r>
          </a:p>
        </p:txBody>
      </p:sp>
      <p:sp>
        <p:nvSpPr>
          <p:cNvPr id="9" name="Folded Corner 8"/>
          <p:cNvSpPr/>
          <p:nvPr/>
        </p:nvSpPr>
        <p:spPr>
          <a:xfrm>
            <a:off x="3238501" y="1643064"/>
            <a:ext cx="5572125" cy="1000125"/>
          </a:xfrm>
          <a:prstGeom prst="foldedCorner">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dirty="0">
                <a:solidFill>
                  <a:schemeClr val="tx1"/>
                </a:solidFill>
                <a:latin typeface="Berlin Sans FB" pitchFamily="34" charset="0"/>
              </a:rPr>
              <a:t>&gt; Having incorrect/ no permits or licences and/or failing to comply with legal regulations (often health &amp; safety regulations )</a:t>
            </a:r>
          </a:p>
        </p:txBody>
      </p:sp>
      <p:grpSp>
        <p:nvGrpSpPr>
          <p:cNvPr id="12" name="Group 11"/>
          <p:cNvGrpSpPr>
            <a:grpSpLocks/>
          </p:cNvGrpSpPr>
          <p:nvPr/>
        </p:nvGrpSpPr>
        <p:grpSpPr bwMode="auto">
          <a:xfrm>
            <a:off x="3524251" y="2571751"/>
            <a:ext cx="5572125" cy="1852613"/>
            <a:chOff x="2143108" y="2786058"/>
            <a:chExt cx="5572164" cy="1853393"/>
          </a:xfrm>
        </p:grpSpPr>
        <p:sp>
          <p:nvSpPr>
            <p:cNvPr id="10" name="Folded Corner 9"/>
            <p:cNvSpPr/>
            <p:nvPr/>
          </p:nvSpPr>
          <p:spPr>
            <a:xfrm>
              <a:off x="2143108" y="2786058"/>
              <a:ext cx="5572164" cy="1072014"/>
            </a:xfrm>
            <a:prstGeom prst="foldedCorner">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dirty="0">
                  <a:solidFill>
                    <a:schemeClr val="tx1"/>
                  </a:solidFill>
                  <a:latin typeface="Berlin Sans FB" pitchFamily="34" charset="0"/>
                </a:rPr>
                <a:t>&gt; E.g. Herald of Free Enterprise disaster 1989: Capsized &amp; a 197 people died as rules governing the closer of bow doors was neglected.</a:t>
              </a:r>
            </a:p>
          </p:txBody>
        </p:sp>
        <p:pic>
          <p:nvPicPr>
            <p:cNvPr id="14348" name="Picture 2" descr="http://tbn3.google.com/images?q=tbn:tfbDDIPCd7-DhM:http://www.doverferryphotos.co.uk/images/Herald-of-Free-Enterprise-b.jpg">
              <a:hlinkClick r:id="rId3"/>
            </p:cNvPr>
            <p:cNvPicPr>
              <a:picLocks noChangeAspect="1" noChangeArrowheads="1"/>
            </p:cNvPicPr>
            <p:nvPr/>
          </p:nvPicPr>
          <p:blipFill>
            <a:blip r:embed="rId4" cstate="print"/>
            <a:srcRect/>
            <a:stretch>
              <a:fillRect/>
            </a:stretch>
          </p:blipFill>
          <p:spPr bwMode="auto">
            <a:xfrm>
              <a:off x="5786446" y="3500438"/>
              <a:ext cx="1714512" cy="1139013"/>
            </a:xfrm>
            <a:prstGeom prst="rect">
              <a:avLst/>
            </a:prstGeom>
            <a:noFill/>
            <a:ln w="9525">
              <a:noFill/>
              <a:miter lim="800000"/>
              <a:headEnd/>
              <a:tailEnd/>
            </a:ln>
          </p:spPr>
        </p:pic>
      </p:grpSp>
      <p:sp>
        <p:nvSpPr>
          <p:cNvPr id="13" name="Folded Corner 12"/>
          <p:cNvSpPr/>
          <p:nvPr/>
        </p:nvSpPr>
        <p:spPr>
          <a:xfrm>
            <a:off x="3238500" y="4643439"/>
            <a:ext cx="5715000" cy="1000125"/>
          </a:xfrm>
          <a:prstGeom prst="foldedCorner">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dirty="0">
                <a:solidFill>
                  <a:schemeClr val="tx1"/>
                </a:solidFill>
                <a:latin typeface="Berlin Sans FB" pitchFamily="34" charset="0"/>
              </a:rPr>
              <a:t>&gt; Includes crimes such as failing to pay legally required minimum wages, ignoring legal working hour restrictions or failing to provide correct safety equipment for workers.</a:t>
            </a:r>
          </a:p>
        </p:txBody>
      </p:sp>
      <p:grpSp>
        <p:nvGrpSpPr>
          <p:cNvPr id="17" name="Group 16"/>
          <p:cNvGrpSpPr>
            <a:grpSpLocks/>
          </p:cNvGrpSpPr>
          <p:nvPr/>
        </p:nvGrpSpPr>
        <p:grpSpPr bwMode="auto">
          <a:xfrm>
            <a:off x="3667125" y="5572125"/>
            <a:ext cx="5715000" cy="1143000"/>
            <a:chOff x="2143108" y="5500702"/>
            <a:chExt cx="5715040" cy="1143009"/>
          </a:xfrm>
        </p:grpSpPr>
        <p:sp>
          <p:nvSpPr>
            <p:cNvPr id="15" name="Folded Corner 14"/>
            <p:cNvSpPr/>
            <p:nvPr/>
          </p:nvSpPr>
          <p:spPr>
            <a:xfrm>
              <a:off x="2143108" y="5500702"/>
              <a:ext cx="5715040" cy="642943"/>
            </a:xfrm>
            <a:prstGeom prst="foldedCorner">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dirty="0">
                  <a:solidFill>
                    <a:schemeClr val="tx1"/>
                  </a:solidFill>
                  <a:latin typeface="Berlin Sans FB" pitchFamily="34" charset="0"/>
                </a:rPr>
                <a:t>&gt; E.g. GAP using child labour in sweat shops</a:t>
              </a:r>
            </a:p>
          </p:txBody>
        </p:sp>
        <p:pic>
          <p:nvPicPr>
            <p:cNvPr id="14346" name="Picture 4" descr="http://tbn2.google.com/images?q=tbn:aoL-YTaq8T1SdM:http://blog1.ebates.com/ebates/gap_logo.jpg">
              <a:hlinkClick r:id="rId5"/>
            </p:cNvPr>
            <p:cNvPicPr>
              <a:picLocks noChangeAspect="1" noChangeArrowheads="1"/>
            </p:cNvPicPr>
            <p:nvPr/>
          </p:nvPicPr>
          <p:blipFill>
            <a:blip r:embed="rId6" cstate="print"/>
            <a:srcRect/>
            <a:stretch>
              <a:fillRect/>
            </a:stretch>
          </p:blipFill>
          <p:spPr bwMode="auto">
            <a:xfrm>
              <a:off x="6643702" y="5643578"/>
              <a:ext cx="1000132" cy="1000133"/>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80">
                                          <p:stCondLst>
                                            <p:cond delay="0"/>
                                          </p:stCondLst>
                                        </p:cTn>
                                        <p:tgtEl>
                                          <p:spTgt spid="12"/>
                                        </p:tgtEl>
                                      </p:cBhvr>
                                    </p:animEffect>
                                    <p:anim calcmode="lin" valueType="num">
                                      <p:cBhvr>
                                        <p:cTn id="30"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5" dur="26">
                                          <p:stCondLst>
                                            <p:cond delay="650"/>
                                          </p:stCondLst>
                                        </p:cTn>
                                        <p:tgtEl>
                                          <p:spTgt spid="12"/>
                                        </p:tgtEl>
                                      </p:cBhvr>
                                      <p:to x="100000" y="60000"/>
                                    </p:animScale>
                                    <p:animScale>
                                      <p:cBhvr>
                                        <p:cTn id="36" dur="166" decel="50000">
                                          <p:stCondLst>
                                            <p:cond delay="676"/>
                                          </p:stCondLst>
                                        </p:cTn>
                                        <p:tgtEl>
                                          <p:spTgt spid="12"/>
                                        </p:tgtEl>
                                      </p:cBhvr>
                                      <p:to x="100000" y="100000"/>
                                    </p:animScale>
                                    <p:animScale>
                                      <p:cBhvr>
                                        <p:cTn id="37" dur="26">
                                          <p:stCondLst>
                                            <p:cond delay="1312"/>
                                          </p:stCondLst>
                                        </p:cTn>
                                        <p:tgtEl>
                                          <p:spTgt spid="12"/>
                                        </p:tgtEl>
                                      </p:cBhvr>
                                      <p:to x="100000" y="80000"/>
                                    </p:animScale>
                                    <p:animScale>
                                      <p:cBhvr>
                                        <p:cTn id="38" dur="166" decel="50000">
                                          <p:stCondLst>
                                            <p:cond delay="1338"/>
                                          </p:stCondLst>
                                        </p:cTn>
                                        <p:tgtEl>
                                          <p:spTgt spid="12"/>
                                        </p:tgtEl>
                                      </p:cBhvr>
                                      <p:to x="100000" y="100000"/>
                                    </p:animScale>
                                    <p:animScale>
                                      <p:cBhvr>
                                        <p:cTn id="39" dur="26">
                                          <p:stCondLst>
                                            <p:cond delay="1642"/>
                                          </p:stCondLst>
                                        </p:cTn>
                                        <p:tgtEl>
                                          <p:spTgt spid="12"/>
                                        </p:tgtEl>
                                      </p:cBhvr>
                                      <p:to x="100000" y="90000"/>
                                    </p:animScale>
                                    <p:animScale>
                                      <p:cBhvr>
                                        <p:cTn id="40" dur="166" decel="50000">
                                          <p:stCondLst>
                                            <p:cond delay="1668"/>
                                          </p:stCondLst>
                                        </p:cTn>
                                        <p:tgtEl>
                                          <p:spTgt spid="12"/>
                                        </p:tgtEl>
                                      </p:cBhvr>
                                      <p:to x="100000" y="100000"/>
                                    </p:animScale>
                                    <p:animScale>
                                      <p:cBhvr>
                                        <p:cTn id="41" dur="26">
                                          <p:stCondLst>
                                            <p:cond delay="1808"/>
                                          </p:stCondLst>
                                        </p:cTn>
                                        <p:tgtEl>
                                          <p:spTgt spid="12"/>
                                        </p:tgtEl>
                                      </p:cBhvr>
                                      <p:to x="100000" y="95000"/>
                                    </p:animScale>
                                    <p:animScale>
                                      <p:cBhvr>
                                        <p:cTn id="42" dur="166" decel="50000">
                                          <p:stCondLst>
                                            <p:cond delay="1834"/>
                                          </p:stCondLst>
                                        </p:cTn>
                                        <p:tgtEl>
                                          <p:spTgt spid="12"/>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down)">
                                      <p:cBhvr>
                                        <p:cTn id="47" dur="580">
                                          <p:stCondLst>
                                            <p:cond delay="0"/>
                                          </p:stCondLst>
                                        </p:cTn>
                                        <p:tgtEl>
                                          <p:spTgt spid="5"/>
                                        </p:tgtEl>
                                      </p:cBhvr>
                                    </p:animEffect>
                                    <p:anim calcmode="lin" valueType="num">
                                      <p:cBhvr>
                                        <p:cTn id="4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53" dur="26">
                                          <p:stCondLst>
                                            <p:cond delay="650"/>
                                          </p:stCondLst>
                                        </p:cTn>
                                        <p:tgtEl>
                                          <p:spTgt spid="5"/>
                                        </p:tgtEl>
                                      </p:cBhvr>
                                      <p:to x="100000" y="60000"/>
                                    </p:animScale>
                                    <p:animScale>
                                      <p:cBhvr>
                                        <p:cTn id="54" dur="166" decel="50000">
                                          <p:stCondLst>
                                            <p:cond delay="676"/>
                                          </p:stCondLst>
                                        </p:cTn>
                                        <p:tgtEl>
                                          <p:spTgt spid="5"/>
                                        </p:tgtEl>
                                      </p:cBhvr>
                                      <p:to x="100000" y="100000"/>
                                    </p:animScale>
                                    <p:animScale>
                                      <p:cBhvr>
                                        <p:cTn id="55" dur="26">
                                          <p:stCondLst>
                                            <p:cond delay="1312"/>
                                          </p:stCondLst>
                                        </p:cTn>
                                        <p:tgtEl>
                                          <p:spTgt spid="5"/>
                                        </p:tgtEl>
                                      </p:cBhvr>
                                      <p:to x="100000" y="80000"/>
                                    </p:animScale>
                                    <p:animScale>
                                      <p:cBhvr>
                                        <p:cTn id="56" dur="166" decel="50000">
                                          <p:stCondLst>
                                            <p:cond delay="1338"/>
                                          </p:stCondLst>
                                        </p:cTn>
                                        <p:tgtEl>
                                          <p:spTgt spid="5"/>
                                        </p:tgtEl>
                                      </p:cBhvr>
                                      <p:to x="100000" y="100000"/>
                                    </p:animScale>
                                    <p:animScale>
                                      <p:cBhvr>
                                        <p:cTn id="57" dur="26">
                                          <p:stCondLst>
                                            <p:cond delay="1642"/>
                                          </p:stCondLst>
                                        </p:cTn>
                                        <p:tgtEl>
                                          <p:spTgt spid="5"/>
                                        </p:tgtEl>
                                      </p:cBhvr>
                                      <p:to x="100000" y="90000"/>
                                    </p:animScale>
                                    <p:animScale>
                                      <p:cBhvr>
                                        <p:cTn id="58" dur="166" decel="50000">
                                          <p:stCondLst>
                                            <p:cond delay="1668"/>
                                          </p:stCondLst>
                                        </p:cTn>
                                        <p:tgtEl>
                                          <p:spTgt spid="5"/>
                                        </p:tgtEl>
                                      </p:cBhvr>
                                      <p:to x="100000" y="100000"/>
                                    </p:animScale>
                                    <p:animScale>
                                      <p:cBhvr>
                                        <p:cTn id="59" dur="26">
                                          <p:stCondLst>
                                            <p:cond delay="1808"/>
                                          </p:stCondLst>
                                        </p:cTn>
                                        <p:tgtEl>
                                          <p:spTgt spid="5"/>
                                        </p:tgtEl>
                                      </p:cBhvr>
                                      <p:to x="100000" y="95000"/>
                                    </p:animScale>
                                    <p:animScale>
                                      <p:cBhvr>
                                        <p:cTn id="60" dur="166" decel="50000">
                                          <p:stCondLst>
                                            <p:cond delay="1834"/>
                                          </p:stCondLst>
                                        </p:cTn>
                                        <p:tgtEl>
                                          <p:spTgt spid="5"/>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nodeType="click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down)">
                                      <p:cBhvr>
                                        <p:cTn id="69" dur="580">
                                          <p:stCondLst>
                                            <p:cond delay="0"/>
                                          </p:stCondLst>
                                        </p:cTn>
                                        <p:tgtEl>
                                          <p:spTgt spid="17"/>
                                        </p:tgtEl>
                                      </p:cBhvr>
                                    </p:animEffect>
                                    <p:anim calcmode="lin" valueType="num">
                                      <p:cBhvr>
                                        <p:cTn id="70"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75" dur="26">
                                          <p:stCondLst>
                                            <p:cond delay="650"/>
                                          </p:stCondLst>
                                        </p:cTn>
                                        <p:tgtEl>
                                          <p:spTgt spid="17"/>
                                        </p:tgtEl>
                                      </p:cBhvr>
                                      <p:to x="100000" y="60000"/>
                                    </p:animScale>
                                    <p:animScale>
                                      <p:cBhvr>
                                        <p:cTn id="76" dur="166" decel="50000">
                                          <p:stCondLst>
                                            <p:cond delay="676"/>
                                          </p:stCondLst>
                                        </p:cTn>
                                        <p:tgtEl>
                                          <p:spTgt spid="17"/>
                                        </p:tgtEl>
                                      </p:cBhvr>
                                      <p:to x="100000" y="100000"/>
                                    </p:animScale>
                                    <p:animScale>
                                      <p:cBhvr>
                                        <p:cTn id="77" dur="26">
                                          <p:stCondLst>
                                            <p:cond delay="1312"/>
                                          </p:stCondLst>
                                        </p:cTn>
                                        <p:tgtEl>
                                          <p:spTgt spid="17"/>
                                        </p:tgtEl>
                                      </p:cBhvr>
                                      <p:to x="100000" y="80000"/>
                                    </p:animScale>
                                    <p:animScale>
                                      <p:cBhvr>
                                        <p:cTn id="78" dur="166" decel="50000">
                                          <p:stCondLst>
                                            <p:cond delay="1338"/>
                                          </p:stCondLst>
                                        </p:cTn>
                                        <p:tgtEl>
                                          <p:spTgt spid="17"/>
                                        </p:tgtEl>
                                      </p:cBhvr>
                                      <p:to x="100000" y="100000"/>
                                    </p:animScale>
                                    <p:animScale>
                                      <p:cBhvr>
                                        <p:cTn id="79" dur="26">
                                          <p:stCondLst>
                                            <p:cond delay="1642"/>
                                          </p:stCondLst>
                                        </p:cTn>
                                        <p:tgtEl>
                                          <p:spTgt spid="17"/>
                                        </p:tgtEl>
                                      </p:cBhvr>
                                      <p:to x="100000" y="90000"/>
                                    </p:animScale>
                                    <p:animScale>
                                      <p:cBhvr>
                                        <p:cTn id="80" dur="166" decel="50000">
                                          <p:stCondLst>
                                            <p:cond delay="1668"/>
                                          </p:stCondLst>
                                        </p:cTn>
                                        <p:tgtEl>
                                          <p:spTgt spid="17"/>
                                        </p:tgtEl>
                                      </p:cBhvr>
                                      <p:to x="100000" y="100000"/>
                                    </p:animScale>
                                    <p:animScale>
                                      <p:cBhvr>
                                        <p:cTn id="81" dur="26">
                                          <p:stCondLst>
                                            <p:cond delay="1808"/>
                                          </p:stCondLst>
                                        </p:cTn>
                                        <p:tgtEl>
                                          <p:spTgt spid="17"/>
                                        </p:tgtEl>
                                      </p:cBhvr>
                                      <p:to x="100000" y="95000"/>
                                    </p:animScale>
                                    <p:animScale>
                                      <p:cBhvr>
                                        <p:cTn id="82"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4" descr="http://www.fotosearch.com/bthumb/ILW/ILW504/rodria0029s.jpg"/>
          <p:cNvPicPr>
            <a:picLocks noChangeAspect="1" noChangeArrowheads="1"/>
          </p:cNvPicPr>
          <p:nvPr/>
        </p:nvPicPr>
        <p:blipFill>
          <a:blip r:embed="rId2" cstate="print"/>
          <a:srcRect/>
          <a:stretch>
            <a:fillRect/>
          </a:stretch>
        </p:blipFill>
        <p:spPr bwMode="auto">
          <a:xfrm>
            <a:off x="1524001" y="4071938"/>
            <a:ext cx="2786063" cy="2786062"/>
          </a:xfrm>
          <a:prstGeom prst="rect">
            <a:avLst/>
          </a:prstGeom>
          <a:noFill/>
          <a:ln w="9525">
            <a:noFill/>
            <a:miter lim="800000"/>
            <a:headEnd/>
            <a:tailEnd/>
          </a:ln>
        </p:spPr>
      </p:pic>
      <p:sp>
        <p:nvSpPr>
          <p:cNvPr id="3" name="TextBox 2"/>
          <p:cNvSpPr txBox="1"/>
          <p:nvPr/>
        </p:nvSpPr>
        <p:spPr>
          <a:xfrm>
            <a:off x="2952751" y="2857500"/>
            <a:ext cx="2214563" cy="369888"/>
          </a:xfrm>
          <a:prstGeom prst="rect">
            <a:avLst/>
          </a:prstGeom>
          <a:solidFill>
            <a:schemeClr val="accent1">
              <a:lumMod val="60000"/>
              <a:lumOff val="40000"/>
            </a:schemeClr>
          </a:solidFill>
          <a:ln>
            <a:solidFill>
              <a:schemeClr val="tx1"/>
            </a:solidFill>
          </a:ln>
        </p:spPr>
        <p:txBody>
          <a:bodyPr>
            <a:spAutoFit/>
          </a:bodyPr>
          <a:lstStyle/>
          <a:p>
            <a:pPr fontAlgn="auto">
              <a:spcBef>
                <a:spcPts val="0"/>
              </a:spcBef>
              <a:spcAft>
                <a:spcPts val="0"/>
              </a:spcAft>
              <a:defRPr/>
            </a:pPr>
            <a:r>
              <a:rPr lang="en-GB" dirty="0">
                <a:latin typeface="Berlin Sans FB" pitchFamily="34" charset="0"/>
                <a:cs typeface="+mn-cs"/>
              </a:rPr>
              <a:t>4) Financial Offences:</a:t>
            </a:r>
          </a:p>
        </p:txBody>
      </p:sp>
      <p:sp>
        <p:nvSpPr>
          <p:cNvPr id="7" name="TextBox 6"/>
          <p:cNvSpPr txBox="1"/>
          <p:nvPr/>
        </p:nvSpPr>
        <p:spPr>
          <a:xfrm>
            <a:off x="2952750" y="214314"/>
            <a:ext cx="2643188" cy="369887"/>
          </a:xfrm>
          <a:prstGeom prst="rect">
            <a:avLst/>
          </a:prstGeom>
          <a:solidFill>
            <a:schemeClr val="accent1">
              <a:lumMod val="60000"/>
              <a:lumOff val="40000"/>
            </a:schemeClr>
          </a:solidFill>
          <a:ln>
            <a:solidFill>
              <a:schemeClr val="tx1"/>
            </a:solidFill>
          </a:ln>
        </p:spPr>
        <p:txBody>
          <a:bodyPr>
            <a:spAutoFit/>
          </a:bodyPr>
          <a:lstStyle/>
          <a:p>
            <a:pPr fontAlgn="auto">
              <a:spcBef>
                <a:spcPts val="0"/>
              </a:spcBef>
              <a:spcAft>
                <a:spcPts val="0"/>
              </a:spcAft>
              <a:defRPr/>
            </a:pPr>
            <a:r>
              <a:rPr lang="en-GB" dirty="0">
                <a:latin typeface="Berlin Sans FB" pitchFamily="34" charset="0"/>
                <a:cs typeface="+mn-cs"/>
              </a:rPr>
              <a:t>3) Unfair Trade Practices:</a:t>
            </a:r>
          </a:p>
        </p:txBody>
      </p:sp>
      <p:sp>
        <p:nvSpPr>
          <p:cNvPr id="8" name="Folded Corner 7"/>
          <p:cNvSpPr/>
          <p:nvPr/>
        </p:nvSpPr>
        <p:spPr>
          <a:xfrm>
            <a:off x="3238500" y="714376"/>
            <a:ext cx="5715000" cy="785813"/>
          </a:xfrm>
          <a:prstGeom prst="foldedCorner">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dirty="0">
                <a:solidFill>
                  <a:schemeClr val="tx1"/>
                </a:solidFill>
                <a:latin typeface="Berlin Sans FB" pitchFamily="34" charset="0"/>
              </a:rPr>
              <a:t>&gt; Includes crimes such as false advertising, price-fixing and illegally obtaining information on rival businesses.</a:t>
            </a:r>
          </a:p>
        </p:txBody>
      </p:sp>
      <p:sp>
        <p:nvSpPr>
          <p:cNvPr id="12" name="Folded Corner 11"/>
          <p:cNvSpPr/>
          <p:nvPr/>
        </p:nvSpPr>
        <p:spPr>
          <a:xfrm>
            <a:off x="3309938" y="3429001"/>
            <a:ext cx="5715000" cy="785813"/>
          </a:xfrm>
          <a:prstGeom prst="foldedCorner">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dirty="0">
                <a:solidFill>
                  <a:schemeClr val="tx1"/>
                </a:solidFill>
                <a:latin typeface="Berlin Sans FB" pitchFamily="34" charset="0"/>
              </a:rPr>
              <a:t>&gt; Includes crimes such as tax evasion and concealment of losses &amp; debts.</a:t>
            </a:r>
          </a:p>
        </p:txBody>
      </p:sp>
      <p:grpSp>
        <p:nvGrpSpPr>
          <p:cNvPr id="15" name="Group 14"/>
          <p:cNvGrpSpPr>
            <a:grpSpLocks/>
          </p:cNvGrpSpPr>
          <p:nvPr/>
        </p:nvGrpSpPr>
        <p:grpSpPr bwMode="auto">
          <a:xfrm>
            <a:off x="3810000" y="1357314"/>
            <a:ext cx="6572250" cy="1785937"/>
            <a:chOff x="2285984" y="1357298"/>
            <a:chExt cx="6572296" cy="1785950"/>
          </a:xfrm>
        </p:grpSpPr>
        <p:grpSp>
          <p:nvGrpSpPr>
            <p:cNvPr id="15370" name="Group 10"/>
            <p:cNvGrpSpPr>
              <a:grpSpLocks/>
            </p:cNvGrpSpPr>
            <p:nvPr/>
          </p:nvGrpSpPr>
          <p:grpSpPr bwMode="auto">
            <a:xfrm>
              <a:off x="2285984" y="1357298"/>
              <a:ext cx="5715040" cy="1781180"/>
              <a:chOff x="2285984" y="1357298"/>
              <a:chExt cx="5715040" cy="1781180"/>
            </a:xfrm>
          </p:grpSpPr>
          <p:sp>
            <p:nvSpPr>
              <p:cNvPr id="9" name="Folded Corner 8"/>
              <p:cNvSpPr/>
              <p:nvPr/>
            </p:nvSpPr>
            <p:spPr>
              <a:xfrm>
                <a:off x="2285984" y="1357298"/>
                <a:ext cx="5715040" cy="1000132"/>
              </a:xfrm>
              <a:prstGeom prst="foldedCorner">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dirty="0">
                    <a:solidFill>
                      <a:schemeClr val="tx1"/>
                    </a:solidFill>
                    <a:latin typeface="Berlin Sans FB" pitchFamily="34" charset="0"/>
                  </a:rPr>
                  <a:t>&gt; E.g. UK Supermarkets were fined £116 Million in 2007 for fixing the price of milk and cheese, costing shoppers £270 Million more than they should have been paying.</a:t>
                </a:r>
              </a:p>
            </p:txBody>
          </p:sp>
          <p:pic>
            <p:nvPicPr>
              <p:cNvPr id="15373" name="Picture 6" descr="http://tbn2.google.com/images?q=tbn:_1f2SuyUWOW8bM:http://onlinestorageoptimization.com/wp-content/uploads/2009/05/milk.jpg">
                <a:hlinkClick r:id="rId3"/>
              </p:cNvPr>
              <p:cNvPicPr>
                <a:picLocks noChangeAspect="1" noChangeArrowheads="1"/>
              </p:cNvPicPr>
              <p:nvPr/>
            </p:nvPicPr>
            <p:blipFill>
              <a:blip r:embed="rId4" cstate="print"/>
              <a:srcRect/>
              <a:stretch>
                <a:fillRect/>
              </a:stretch>
            </p:blipFill>
            <p:spPr bwMode="auto">
              <a:xfrm>
                <a:off x="7072330" y="1928802"/>
                <a:ext cx="885825" cy="1209676"/>
              </a:xfrm>
              <a:prstGeom prst="rect">
                <a:avLst/>
              </a:prstGeom>
              <a:noFill/>
              <a:ln w="9525">
                <a:solidFill>
                  <a:schemeClr val="tx1"/>
                </a:solidFill>
                <a:miter lim="800000"/>
                <a:headEnd/>
                <a:tailEnd/>
              </a:ln>
            </p:spPr>
          </p:pic>
        </p:grpSp>
        <p:pic>
          <p:nvPicPr>
            <p:cNvPr id="15371" name="Picture 8" descr="http://tbn0.google.com/images?q=tbn:7dcsyuB6xU7lKM:http://www.foodsubs.com/Photos/cheese-dutchleerdammer.jpg">
              <a:hlinkClick r:id="rId5"/>
            </p:cNvPr>
            <p:cNvPicPr>
              <a:picLocks noChangeAspect="1" noChangeArrowheads="1"/>
            </p:cNvPicPr>
            <p:nvPr/>
          </p:nvPicPr>
          <p:blipFill>
            <a:blip r:embed="rId6" cstate="print"/>
            <a:srcRect/>
            <a:stretch>
              <a:fillRect/>
            </a:stretch>
          </p:blipFill>
          <p:spPr bwMode="auto">
            <a:xfrm>
              <a:off x="7929586" y="1928802"/>
              <a:ext cx="928694" cy="1214446"/>
            </a:xfrm>
            <a:prstGeom prst="rect">
              <a:avLst/>
            </a:prstGeom>
            <a:noFill/>
            <a:ln w="9525">
              <a:solidFill>
                <a:schemeClr val="tx1"/>
              </a:solidFill>
              <a:miter lim="800000"/>
              <a:headEnd/>
              <a:tailEnd/>
            </a:ln>
          </p:spPr>
        </p:pic>
      </p:grpSp>
      <p:grpSp>
        <p:nvGrpSpPr>
          <p:cNvPr id="18" name="Group 17"/>
          <p:cNvGrpSpPr>
            <a:grpSpLocks/>
          </p:cNvGrpSpPr>
          <p:nvPr/>
        </p:nvGrpSpPr>
        <p:grpSpPr bwMode="auto">
          <a:xfrm>
            <a:off x="4024313" y="4071939"/>
            <a:ext cx="5715000" cy="1938337"/>
            <a:chOff x="2500298" y="4071942"/>
            <a:chExt cx="5715040" cy="1938343"/>
          </a:xfrm>
        </p:grpSpPr>
        <p:sp>
          <p:nvSpPr>
            <p:cNvPr id="16" name="Folded Corner 15"/>
            <p:cNvSpPr/>
            <p:nvPr/>
          </p:nvSpPr>
          <p:spPr>
            <a:xfrm>
              <a:off x="2500298" y="4071942"/>
              <a:ext cx="5715040" cy="1071565"/>
            </a:xfrm>
            <a:prstGeom prst="foldedCorner">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dirty="0">
                  <a:solidFill>
                    <a:schemeClr val="tx1"/>
                  </a:solidFill>
                  <a:latin typeface="Berlin Sans FB" pitchFamily="34" charset="0"/>
                </a:rPr>
                <a:t>&gt; E.g. In 2001 Enron concealed debts of around $50 Billion – the company collapsed and many people lost their jobs and investments.</a:t>
              </a:r>
            </a:p>
          </p:txBody>
        </p:sp>
        <p:pic>
          <p:nvPicPr>
            <p:cNvPr id="15369" name="Picture 10" descr="http://tbn3.google.com/images?q=tbn:43SXNvZzBiyFHM:http://www.cconnection.org/enron_logo11.jpg">
              <a:hlinkClick r:id="rId7"/>
            </p:cNvPr>
            <p:cNvPicPr>
              <a:picLocks noChangeAspect="1" noChangeArrowheads="1"/>
            </p:cNvPicPr>
            <p:nvPr/>
          </p:nvPicPr>
          <p:blipFill>
            <a:blip r:embed="rId8" cstate="print"/>
            <a:srcRect/>
            <a:stretch>
              <a:fillRect/>
            </a:stretch>
          </p:blipFill>
          <p:spPr bwMode="auto">
            <a:xfrm>
              <a:off x="6357950" y="4714884"/>
              <a:ext cx="1276350" cy="1295401"/>
            </a:xfrm>
            <a:prstGeom prst="rect">
              <a:avLst/>
            </a:prstGeom>
            <a:noFill/>
            <a:ln w="9525">
              <a:solidFill>
                <a:schemeClr val="tx1"/>
              </a:solid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down)">
                                      <p:cBhvr>
                                        <p:cTn id="29" dur="580">
                                          <p:stCondLst>
                                            <p:cond delay="0"/>
                                          </p:stCondLst>
                                        </p:cTn>
                                        <p:tgtEl>
                                          <p:spTgt spid="15"/>
                                        </p:tgtEl>
                                      </p:cBhvr>
                                    </p:animEffect>
                                    <p:anim calcmode="lin" valueType="num">
                                      <p:cBhvr>
                                        <p:cTn id="30"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35" dur="26">
                                          <p:stCondLst>
                                            <p:cond delay="650"/>
                                          </p:stCondLst>
                                        </p:cTn>
                                        <p:tgtEl>
                                          <p:spTgt spid="15"/>
                                        </p:tgtEl>
                                      </p:cBhvr>
                                      <p:to x="100000" y="60000"/>
                                    </p:animScale>
                                    <p:animScale>
                                      <p:cBhvr>
                                        <p:cTn id="36" dur="166" decel="50000">
                                          <p:stCondLst>
                                            <p:cond delay="676"/>
                                          </p:stCondLst>
                                        </p:cTn>
                                        <p:tgtEl>
                                          <p:spTgt spid="15"/>
                                        </p:tgtEl>
                                      </p:cBhvr>
                                      <p:to x="100000" y="100000"/>
                                    </p:animScale>
                                    <p:animScale>
                                      <p:cBhvr>
                                        <p:cTn id="37" dur="26">
                                          <p:stCondLst>
                                            <p:cond delay="1312"/>
                                          </p:stCondLst>
                                        </p:cTn>
                                        <p:tgtEl>
                                          <p:spTgt spid="15"/>
                                        </p:tgtEl>
                                      </p:cBhvr>
                                      <p:to x="100000" y="80000"/>
                                    </p:animScale>
                                    <p:animScale>
                                      <p:cBhvr>
                                        <p:cTn id="38" dur="166" decel="50000">
                                          <p:stCondLst>
                                            <p:cond delay="1338"/>
                                          </p:stCondLst>
                                        </p:cTn>
                                        <p:tgtEl>
                                          <p:spTgt spid="15"/>
                                        </p:tgtEl>
                                      </p:cBhvr>
                                      <p:to x="100000" y="100000"/>
                                    </p:animScale>
                                    <p:animScale>
                                      <p:cBhvr>
                                        <p:cTn id="39" dur="26">
                                          <p:stCondLst>
                                            <p:cond delay="1642"/>
                                          </p:stCondLst>
                                        </p:cTn>
                                        <p:tgtEl>
                                          <p:spTgt spid="15"/>
                                        </p:tgtEl>
                                      </p:cBhvr>
                                      <p:to x="100000" y="90000"/>
                                    </p:animScale>
                                    <p:animScale>
                                      <p:cBhvr>
                                        <p:cTn id="40" dur="166" decel="50000">
                                          <p:stCondLst>
                                            <p:cond delay="1668"/>
                                          </p:stCondLst>
                                        </p:cTn>
                                        <p:tgtEl>
                                          <p:spTgt spid="15"/>
                                        </p:tgtEl>
                                      </p:cBhvr>
                                      <p:to x="100000" y="100000"/>
                                    </p:animScale>
                                    <p:animScale>
                                      <p:cBhvr>
                                        <p:cTn id="41" dur="26">
                                          <p:stCondLst>
                                            <p:cond delay="1808"/>
                                          </p:stCondLst>
                                        </p:cTn>
                                        <p:tgtEl>
                                          <p:spTgt spid="15"/>
                                        </p:tgtEl>
                                      </p:cBhvr>
                                      <p:to x="100000" y="95000"/>
                                    </p:animScale>
                                    <p:animScale>
                                      <p:cBhvr>
                                        <p:cTn id="42" dur="166" decel="50000">
                                          <p:stCondLst>
                                            <p:cond delay="1834"/>
                                          </p:stCondLst>
                                        </p:cTn>
                                        <p:tgtEl>
                                          <p:spTgt spid="15"/>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wipe(down)">
                                      <p:cBhvr>
                                        <p:cTn id="47" dur="580">
                                          <p:stCondLst>
                                            <p:cond delay="0"/>
                                          </p:stCondLst>
                                        </p:cTn>
                                        <p:tgtEl>
                                          <p:spTgt spid="3"/>
                                        </p:tgtEl>
                                      </p:cBhvr>
                                    </p:animEffect>
                                    <p:anim calcmode="lin" valueType="num">
                                      <p:cBhvr>
                                        <p:cTn id="4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53" dur="26">
                                          <p:stCondLst>
                                            <p:cond delay="650"/>
                                          </p:stCondLst>
                                        </p:cTn>
                                        <p:tgtEl>
                                          <p:spTgt spid="3"/>
                                        </p:tgtEl>
                                      </p:cBhvr>
                                      <p:to x="100000" y="60000"/>
                                    </p:animScale>
                                    <p:animScale>
                                      <p:cBhvr>
                                        <p:cTn id="54" dur="166" decel="50000">
                                          <p:stCondLst>
                                            <p:cond delay="676"/>
                                          </p:stCondLst>
                                        </p:cTn>
                                        <p:tgtEl>
                                          <p:spTgt spid="3"/>
                                        </p:tgtEl>
                                      </p:cBhvr>
                                      <p:to x="100000" y="100000"/>
                                    </p:animScale>
                                    <p:animScale>
                                      <p:cBhvr>
                                        <p:cTn id="55" dur="26">
                                          <p:stCondLst>
                                            <p:cond delay="1312"/>
                                          </p:stCondLst>
                                        </p:cTn>
                                        <p:tgtEl>
                                          <p:spTgt spid="3"/>
                                        </p:tgtEl>
                                      </p:cBhvr>
                                      <p:to x="100000" y="80000"/>
                                    </p:animScale>
                                    <p:animScale>
                                      <p:cBhvr>
                                        <p:cTn id="56" dur="166" decel="50000">
                                          <p:stCondLst>
                                            <p:cond delay="1338"/>
                                          </p:stCondLst>
                                        </p:cTn>
                                        <p:tgtEl>
                                          <p:spTgt spid="3"/>
                                        </p:tgtEl>
                                      </p:cBhvr>
                                      <p:to x="100000" y="100000"/>
                                    </p:animScale>
                                    <p:animScale>
                                      <p:cBhvr>
                                        <p:cTn id="57" dur="26">
                                          <p:stCondLst>
                                            <p:cond delay="1642"/>
                                          </p:stCondLst>
                                        </p:cTn>
                                        <p:tgtEl>
                                          <p:spTgt spid="3"/>
                                        </p:tgtEl>
                                      </p:cBhvr>
                                      <p:to x="100000" y="90000"/>
                                    </p:animScale>
                                    <p:animScale>
                                      <p:cBhvr>
                                        <p:cTn id="58" dur="166" decel="50000">
                                          <p:stCondLst>
                                            <p:cond delay="1668"/>
                                          </p:stCondLst>
                                        </p:cTn>
                                        <p:tgtEl>
                                          <p:spTgt spid="3"/>
                                        </p:tgtEl>
                                      </p:cBhvr>
                                      <p:to x="100000" y="100000"/>
                                    </p:animScale>
                                    <p:animScale>
                                      <p:cBhvr>
                                        <p:cTn id="59" dur="26">
                                          <p:stCondLst>
                                            <p:cond delay="1808"/>
                                          </p:stCondLst>
                                        </p:cTn>
                                        <p:tgtEl>
                                          <p:spTgt spid="3"/>
                                        </p:tgtEl>
                                      </p:cBhvr>
                                      <p:to x="100000" y="95000"/>
                                    </p:animScale>
                                    <p:animScale>
                                      <p:cBhvr>
                                        <p:cTn id="60" dur="166" decel="50000">
                                          <p:stCondLst>
                                            <p:cond delay="1834"/>
                                          </p:stCondLst>
                                        </p:cTn>
                                        <p:tgtEl>
                                          <p:spTgt spid="3"/>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wipe(down)">
                                      <p:cBhvr>
                                        <p:cTn id="69" dur="580">
                                          <p:stCondLst>
                                            <p:cond delay="0"/>
                                          </p:stCondLst>
                                        </p:cTn>
                                        <p:tgtEl>
                                          <p:spTgt spid="18"/>
                                        </p:tgtEl>
                                      </p:cBhvr>
                                    </p:animEffect>
                                    <p:anim calcmode="lin" valueType="num">
                                      <p:cBhvr>
                                        <p:cTn id="70"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75" dur="26">
                                          <p:stCondLst>
                                            <p:cond delay="650"/>
                                          </p:stCondLst>
                                        </p:cTn>
                                        <p:tgtEl>
                                          <p:spTgt spid="18"/>
                                        </p:tgtEl>
                                      </p:cBhvr>
                                      <p:to x="100000" y="60000"/>
                                    </p:animScale>
                                    <p:animScale>
                                      <p:cBhvr>
                                        <p:cTn id="76" dur="166" decel="50000">
                                          <p:stCondLst>
                                            <p:cond delay="676"/>
                                          </p:stCondLst>
                                        </p:cTn>
                                        <p:tgtEl>
                                          <p:spTgt spid="18"/>
                                        </p:tgtEl>
                                      </p:cBhvr>
                                      <p:to x="100000" y="100000"/>
                                    </p:animScale>
                                    <p:animScale>
                                      <p:cBhvr>
                                        <p:cTn id="77" dur="26">
                                          <p:stCondLst>
                                            <p:cond delay="1312"/>
                                          </p:stCondLst>
                                        </p:cTn>
                                        <p:tgtEl>
                                          <p:spTgt spid="18"/>
                                        </p:tgtEl>
                                      </p:cBhvr>
                                      <p:to x="100000" y="80000"/>
                                    </p:animScale>
                                    <p:animScale>
                                      <p:cBhvr>
                                        <p:cTn id="78" dur="166" decel="50000">
                                          <p:stCondLst>
                                            <p:cond delay="1338"/>
                                          </p:stCondLst>
                                        </p:cTn>
                                        <p:tgtEl>
                                          <p:spTgt spid="18"/>
                                        </p:tgtEl>
                                      </p:cBhvr>
                                      <p:to x="100000" y="100000"/>
                                    </p:animScale>
                                    <p:animScale>
                                      <p:cBhvr>
                                        <p:cTn id="79" dur="26">
                                          <p:stCondLst>
                                            <p:cond delay="1642"/>
                                          </p:stCondLst>
                                        </p:cTn>
                                        <p:tgtEl>
                                          <p:spTgt spid="18"/>
                                        </p:tgtEl>
                                      </p:cBhvr>
                                      <p:to x="100000" y="90000"/>
                                    </p:animScale>
                                    <p:animScale>
                                      <p:cBhvr>
                                        <p:cTn id="80" dur="166" decel="50000">
                                          <p:stCondLst>
                                            <p:cond delay="1668"/>
                                          </p:stCondLst>
                                        </p:cTn>
                                        <p:tgtEl>
                                          <p:spTgt spid="18"/>
                                        </p:tgtEl>
                                      </p:cBhvr>
                                      <p:to x="100000" y="100000"/>
                                    </p:animScale>
                                    <p:animScale>
                                      <p:cBhvr>
                                        <p:cTn id="81" dur="26">
                                          <p:stCondLst>
                                            <p:cond delay="1808"/>
                                          </p:stCondLst>
                                        </p:cTn>
                                        <p:tgtEl>
                                          <p:spTgt spid="18"/>
                                        </p:tgtEl>
                                      </p:cBhvr>
                                      <p:to x="100000" y="95000"/>
                                    </p:animScale>
                                    <p:animScale>
                                      <p:cBhvr>
                                        <p:cTn id="82"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67000" y="214314"/>
            <a:ext cx="3429000" cy="369887"/>
          </a:xfrm>
          <a:prstGeom prst="rect">
            <a:avLst/>
          </a:prstGeom>
          <a:solidFill>
            <a:schemeClr val="accent1">
              <a:lumMod val="60000"/>
              <a:lumOff val="40000"/>
            </a:schemeClr>
          </a:solidFill>
          <a:ln>
            <a:solidFill>
              <a:schemeClr val="tx1"/>
            </a:solidFill>
          </a:ln>
        </p:spPr>
        <p:txBody>
          <a:bodyPr>
            <a:spAutoFit/>
          </a:bodyPr>
          <a:lstStyle/>
          <a:p>
            <a:pPr fontAlgn="auto">
              <a:spcBef>
                <a:spcPts val="0"/>
              </a:spcBef>
              <a:spcAft>
                <a:spcPts val="0"/>
              </a:spcAft>
              <a:defRPr/>
            </a:pPr>
            <a:r>
              <a:rPr lang="en-GB" dirty="0">
                <a:latin typeface="Berlin Sans FB" pitchFamily="34" charset="0"/>
                <a:cs typeface="+mn-cs"/>
              </a:rPr>
              <a:t>5) Manufacturing Offences</a:t>
            </a:r>
          </a:p>
        </p:txBody>
      </p:sp>
      <p:sp>
        <p:nvSpPr>
          <p:cNvPr id="5" name="Folded Corner 4"/>
          <p:cNvSpPr/>
          <p:nvPr/>
        </p:nvSpPr>
        <p:spPr>
          <a:xfrm>
            <a:off x="3024189" y="785814"/>
            <a:ext cx="6072187" cy="1285875"/>
          </a:xfrm>
          <a:prstGeom prst="foldedCorner">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dirty="0">
                <a:solidFill>
                  <a:schemeClr val="tx1"/>
                </a:solidFill>
                <a:latin typeface="Berlin Sans FB" pitchFamily="34" charset="0"/>
              </a:rPr>
              <a:t>&gt; These are offences such as misrepresentation, incorrect labelling &amp; false advertising. They also include the production of dangerous &amp; unsafe articles, counterfeiting &amp; failing to recall faulty goods. </a:t>
            </a:r>
          </a:p>
        </p:txBody>
      </p:sp>
      <p:grpSp>
        <p:nvGrpSpPr>
          <p:cNvPr id="10" name="Group 9"/>
          <p:cNvGrpSpPr>
            <a:grpSpLocks/>
          </p:cNvGrpSpPr>
          <p:nvPr/>
        </p:nvGrpSpPr>
        <p:grpSpPr bwMode="auto">
          <a:xfrm>
            <a:off x="3738564" y="1928814"/>
            <a:ext cx="6643687" cy="2955925"/>
            <a:chOff x="2214546" y="1928802"/>
            <a:chExt cx="6643734" cy="2956611"/>
          </a:xfrm>
        </p:grpSpPr>
        <p:sp>
          <p:nvSpPr>
            <p:cNvPr id="6" name="Folded Corner 5"/>
            <p:cNvSpPr/>
            <p:nvPr/>
          </p:nvSpPr>
          <p:spPr>
            <a:xfrm>
              <a:off x="2214546" y="1928802"/>
              <a:ext cx="6643734" cy="2286531"/>
            </a:xfrm>
            <a:prstGeom prst="foldedCorner">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GB">
                <a:solidFill>
                  <a:schemeClr val="tx1"/>
                </a:solidFill>
                <a:latin typeface="Berlin Sans FB" pitchFamily="34" charset="0"/>
                <a:cs typeface="Arial" charset="0"/>
              </a:endParaRPr>
            </a:p>
            <a:p>
              <a:r>
                <a:rPr lang="en-GB">
                  <a:solidFill>
                    <a:schemeClr val="tx1"/>
                  </a:solidFill>
                  <a:latin typeface="Berlin Sans FB" pitchFamily="34" charset="0"/>
                  <a:cs typeface="Arial" charset="0"/>
                </a:rPr>
                <a:t>&gt; E.g. in the 1970s the Ford Pinto, advertised as the car that gives you  a warm feeling, had a tendency to burst into flames in collisions.  Production continued for 8 years &amp; is thought to have been responsible for between 500 – 900 deaths.</a:t>
              </a:r>
            </a:p>
            <a:p>
              <a:r>
                <a:rPr lang="en-GB">
                  <a:solidFill>
                    <a:schemeClr val="tx1"/>
                  </a:solidFill>
                  <a:latin typeface="Berlin Sans FB" pitchFamily="34" charset="0"/>
                  <a:cs typeface="Arial" charset="0"/>
                </a:rPr>
                <a:t>&gt; A memo within the company showed that it was cheaper to compensate victim’s families $50 Million than to rectify the problem which would have cost $121 Million! </a:t>
              </a:r>
            </a:p>
            <a:p>
              <a:r>
                <a:rPr lang="en-GB" sz="1400" i="1">
                  <a:solidFill>
                    <a:schemeClr val="tx1"/>
                  </a:solidFill>
                  <a:latin typeface="Berlin Sans FB" pitchFamily="34" charset="0"/>
                  <a:cs typeface="Arial" charset="0"/>
                </a:rPr>
                <a:t>(Source: Browne 2009)</a:t>
              </a:r>
            </a:p>
          </p:txBody>
        </p:sp>
        <p:pic>
          <p:nvPicPr>
            <p:cNvPr id="16393" name="Picture 4" descr="http://tbn2.google.com/images?q=tbn:lvcGvaCNnumvLM:http://static.howstuffworks.com/gif/1971-1980-ford-pinto-1979.jpg">
              <a:hlinkClick r:id="rId2"/>
            </p:cNvPr>
            <p:cNvPicPr>
              <a:picLocks noChangeAspect="1" noChangeArrowheads="1"/>
            </p:cNvPicPr>
            <p:nvPr/>
          </p:nvPicPr>
          <p:blipFill>
            <a:blip r:embed="rId3" cstate="print"/>
            <a:srcRect/>
            <a:stretch>
              <a:fillRect/>
            </a:stretch>
          </p:blipFill>
          <p:spPr bwMode="auto">
            <a:xfrm>
              <a:off x="6715140" y="3643314"/>
              <a:ext cx="1571636" cy="1242099"/>
            </a:xfrm>
            <a:prstGeom prst="rect">
              <a:avLst/>
            </a:prstGeom>
            <a:noFill/>
            <a:ln w="9525">
              <a:solidFill>
                <a:schemeClr val="tx1"/>
              </a:solidFill>
              <a:miter lim="800000"/>
              <a:headEnd/>
              <a:tailEnd/>
            </a:ln>
          </p:spPr>
        </p:pic>
      </p:grpSp>
      <p:grpSp>
        <p:nvGrpSpPr>
          <p:cNvPr id="11" name="Group 10"/>
          <p:cNvGrpSpPr>
            <a:grpSpLocks/>
          </p:cNvGrpSpPr>
          <p:nvPr/>
        </p:nvGrpSpPr>
        <p:grpSpPr bwMode="auto">
          <a:xfrm>
            <a:off x="1524000" y="4214814"/>
            <a:ext cx="4643438" cy="2643187"/>
            <a:chOff x="0" y="4214818"/>
            <a:chExt cx="4643438" cy="2643182"/>
          </a:xfrm>
        </p:grpSpPr>
        <p:pic>
          <p:nvPicPr>
            <p:cNvPr id="16389" name="Picture 4" descr="http://tbn0.google.com/images?q=tbn:jcIsUtV3RW8wiM:http://www.floridamortgageblogger.com/wp-content/uploads/2008/11/money_tree.jpg">
              <a:hlinkClick r:id="rId4"/>
            </p:cNvPr>
            <p:cNvPicPr>
              <a:picLocks noChangeAspect="1" noChangeArrowheads="1"/>
            </p:cNvPicPr>
            <p:nvPr/>
          </p:nvPicPr>
          <p:blipFill>
            <a:blip r:embed="rId5" cstate="print"/>
            <a:srcRect/>
            <a:stretch>
              <a:fillRect/>
            </a:stretch>
          </p:blipFill>
          <p:spPr bwMode="auto">
            <a:xfrm>
              <a:off x="0" y="4214818"/>
              <a:ext cx="2643180" cy="2643182"/>
            </a:xfrm>
            <a:prstGeom prst="rect">
              <a:avLst/>
            </a:prstGeom>
            <a:noFill/>
            <a:ln w="9525">
              <a:noFill/>
              <a:miter lim="800000"/>
              <a:headEnd/>
              <a:tailEnd/>
            </a:ln>
          </p:spPr>
        </p:pic>
        <p:sp>
          <p:nvSpPr>
            <p:cNvPr id="4" name="TextBox 3"/>
            <p:cNvSpPr txBox="1"/>
            <p:nvPr/>
          </p:nvSpPr>
          <p:spPr>
            <a:xfrm>
              <a:off x="1357313" y="4714879"/>
              <a:ext cx="3286125" cy="369887"/>
            </a:xfrm>
            <a:prstGeom prst="rect">
              <a:avLst/>
            </a:prstGeom>
            <a:solidFill>
              <a:schemeClr val="accent1">
                <a:lumMod val="60000"/>
                <a:lumOff val="40000"/>
              </a:schemeClr>
            </a:solidFill>
            <a:ln>
              <a:solidFill>
                <a:schemeClr val="tx1"/>
              </a:solidFill>
            </a:ln>
          </p:spPr>
          <p:txBody>
            <a:bodyPr>
              <a:spAutoFit/>
            </a:bodyPr>
            <a:lstStyle/>
            <a:p>
              <a:pPr fontAlgn="auto">
                <a:spcBef>
                  <a:spcPts val="0"/>
                </a:spcBef>
                <a:spcAft>
                  <a:spcPts val="0"/>
                </a:spcAft>
                <a:defRPr/>
              </a:pPr>
              <a:r>
                <a:rPr lang="en-GB" dirty="0">
                  <a:latin typeface="Berlin Sans FB" pitchFamily="34" charset="0"/>
                  <a:cs typeface="+mn-cs"/>
                </a:rPr>
                <a:t>6) Environmental ‘Green’ Crime:</a:t>
              </a:r>
            </a:p>
          </p:txBody>
        </p:sp>
        <p:sp>
          <p:nvSpPr>
            <p:cNvPr id="9" name="Folded Corner 8"/>
            <p:cNvSpPr/>
            <p:nvPr/>
          </p:nvSpPr>
          <p:spPr>
            <a:xfrm>
              <a:off x="2071688" y="5214941"/>
              <a:ext cx="2357437" cy="571499"/>
            </a:xfrm>
            <a:prstGeom prst="foldedCorner">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dirty="0">
                  <a:solidFill>
                    <a:schemeClr val="tx1"/>
                  </a:solidFill>
                  <a:latin typeface="Berlin Sans FB" pitchFamily="34" charset="0"/>
                </a:rPr>
                <a:t>&gt; SEE POWERPOINT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80">
                                          <p:stCondLst>
                                            <p:cond delay="0"/>
                                          </p:stCondLst>
                                        </p:cTn>
                                        <p:tgtEl>
                                          <p:spTgt spid="10"/>
                                        </p:tgtEl>
                                      </p:cBhvr>
                                    </p:animEffect>
                                    <p:anim calcmode="lin" valueType="num">
                                      <p:cBhvr>
                                        <p:cTn id="3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5" dur="26">
                                          <p:stCondLst>
                                            <p:cond delay="650"/>
                                          </p:stCondLst>
                                        </p:cTn>
                                        <p:tgtEl>
                                          <p:spTgt spid="10"/>
                                        </p:tgtEl>
                                      </p:cBhvr>
                                      <p:to x="100000" y="60000"/>
                                    </p:animScale>
                                    <p:animScale>
                                      <p:cBhvr>
                                        <p:cTn id="36" dur="166" decel="50000">
                                          <p:stCondLst>
                                            <p:cond delay="676"/>
                                          </p:stCondLst>
                                        </p:cTn>
                                        <p:tgtEl>
                                          <p:spTgt spid="10"/>
                                        </p:tgtEl>
                                      </p:cBhvr>
                                      <p:to x="100000" y="100000"/>
                                    </p:animScale>
                                    <p:animScale>
                                      <p:cBhvr>
                                        <p:cTn id="37" dur="26">
                                          <p:stCondLst>
                                            <p:cond delay="1312"/>
                                          </p:stCondLst>
                                        </p:cTn>
                                        <p:tgtEl>
                                          <p:spTgt spid="10"/>
                                        </p:tgtEl>
                                      </p:cBhvr>
                                      <p:to x="100000" y="80000"/>
                                    </p:animScale>
                                    <p:animScale>
                                      <p:cBhvr>
                                        <p:cTn id="38" dur="166" decel="50000">
                                          <p:stCondLst>
                                            <p:cond delay="1338"/>
                                          </p:stCondLst>
                                        </p:cTn>
                                        <p:tgtEl>
                                          <p:spTgt spid="10"/>
                                        </p:tgtEl>
                                      </p:cBhvr>
                                      <p:to x="100000" y="100000"/>
                                    </p:animScale>
                                    <p:animScale>
                                      <p:cBhvr>
                                        <p:cTn id="39" dur="26">
                                          <p:stCondLst>
                                            <p:cond delay="1642"/>
                                          </p:stCondLst>
                                        </p:cTn>
                                        <p:tgtEl>
                                          <p:spTgt spid="10"/>
                                        </p:tgtEl>
                                      </p:cBhvr>
                                      <p:to x="100000" y="90000"/>
                                    </p:animScale>
                                    <p:animScale>
                                      <p:cBhvr>
                                        <p:cTn id="40" dur="166" decel="50000">
                                          <p:stCondLst>
                                            <p:cond delay="1668"/>
                                          </p:stCondLst>
                                        </p:cTn>
                                        <p:tgtEl>
                                          <p:spTgt spid="10"/>
                                        </p:tgtEl>
                                      </p:cBhvr>
                                      <p:to x="100000" y="100000"/>
                                    </p:animScale>
                                    <p:animScale>
                                      <p:cBhvr>
                                        <p:cTn id="41" dur="26">
                                          <p:stCondLst>
                                            <p:cond delay="1808"/>
                                          </p:stCondLst>
                                        </p:cTn>
                                        <p:tgtEl>
                                          <p:spTgt spid="10"/>
                                        </p:tgtEl>
                                      </p:cBhvr>
                                      <p:to x="100000" y="95000"/>
                                    </p:animScale>
                                    <p:animScale>
                                      <p:cBhvr>
                                        <p:cTn id="42" dur="166" decel="50000">
                                          <p:stCondLst>
                                            <p:cond delay="1834"/>
                                          </p:stCondLst>
                                        </p:cTn>
                                        <p:tgtEl>
                                          <p:spTgt spid="10"/>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 from="(-#ppt_w/2)" to="(#ppt_x)" calcmode="lin" valueType="num">
                                      <p:cBhvr>
                                        <p:cTn id="47" dur="600" fill="hold">
                                          <p:stCondLst>
                                            <p:cond delay="0"/>
                                          </p:stCondLst>
                                        </p:cTn>
                                        <p:tgtEl>
                                          <p:spTgt spid="11"/>
                                        </p:tgtEl>
                                        <p:attrNameLst>
                                          <p:attrName>ppt_x</p:attrName>
                                        </p:attrNameLst>
                                      </p:cBhvr>
                                    </p:anim>
                                    <p:anim from="0" to="-1.0" calcmode="lin" valueType="num">
                                      <p:cBhvr>
                                        <p:cTn id="48" dur="200" decel="50000" autoRev="1" fill="hold">
                                          <p:stCondLst>
                                            <p:cond delay="600"/>
                                          </p:stCondLst>
                                        </p:cTn>
                                        <p:tgtEl>
                                          <p:spTgt spid="11"/>
                                        </p:tgtEl>
                                        <p:attrNameLst>
                                          <p:attrName>xshear</p:attrName>
                                        </p:attrNameLst>
                                      </p:cBhvr>
                                    </p:anim>
                                    <p:animScale>
                                      <p:cBhvr>
                                        <p:cTn id="49" dur="200" decel="100000" autoRev="1" fill="hold">
                                          <p:stCondLst>
                                            <p:cond delay="600"/>
                                          </p:stCondLst>
                                        </p:cTn>
                                        <p:tgtEl>
                                          <p:spTgt spid="11"/>
                                        </p:tgtEl>
                                      </p:cBhvr>
                                      <p:from x="100000" y="100000"/>
                                      <p:to x="80000" y="100000"/>
                                    </p:animScale>
                                    <p:anim by="(#ppt_h/3+#ppt_w*0.1)" calcmode="lin" valueType="num">
                                      <p:cBhvr additive="sum">
                                        <p:cTn id="50" dur="200" decel="100000" autoRev="1" fill="hold">
                                          <p:stCondLst>
                                            <p:cond delay="600"/>
                                          </p:stCondLst>
                                        </p:cTn>
                                        <p:tgtEl>
                                          <p:spTgt spid="11"/>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2"/>
          <p:cNvSpPr txBox="1">
            <a:spLocks noChangeArrowheads="1"/>
          </p:cNvSpPr>
          <p:nvPr/>
        </p:nvSpPr>
        <p:spPr bwMode="auto">
          <a:xfrm rot="21345195">
            <a:off x="2524125" y="463150"/>
            <a:ext cx="7215188" cy="1200150"/>
          </a:xfrm>
          <a:prstGeom prst="rect">
            <a:avLst/>
          </a:prstGeom>
          <a:solidFill>
            <a:schemeClr val="bg1"/>
          </a:solidFill>
          <a:ln w="9525">
            <a:solidFill>
              <a:schemeClr val="tx1"/>
            </a:solidFill>
            <a:miter lim="800000"/>
            <a:headEnd/>
            <a:tailEnd/>
          </a:ln>
        </p:spPr>
        <p:txBody>
          <a:bodyPr>
            <a:spAutoFit/>
          </a:bodyPr>
          <a:lstStyle/>
          <a:p>
            <a:r>
              <a:rPr lang="en-GB" dirty="0">
                <a:latin typeface="Berlin Sans FB" pitchFamily="34" charset="0"/>
              </a:rPr>
              <a:t>Box (1983): </a:t>
            </a:r>
          </a:p>
          <a:p>
            <a:r>
              <a:rPr lang="en-GB" dirty="0">
                <a:latin typeface="Berlin Sans FB" pitchFamily="34" charset="0"/>
              </a:rPr>
              <a:t>Being a Marxist, Box argues that Corporate Crime occurs due to the need to maintain profits in an growing Global- Capitalist world. This helps explain offences such as:</a:t>
            </a:r>
          </a:p>
        </p:txBody>
      </p:sp>
      <p:sp>
        <p:nvSpPr>
          <p:cNvPr id="17409" name="TextBox 1"/>
          <p:cNvSpPr txBox="1">
            <a:spLocks noChangeArrowheads="1"/>
          </p:cNvSpPr>
          <p:nvPr/>
        </p:nvSpPr>
        <p:spPr bwMode="auto">
          <a:xfrm>
            <a:off x="1666875" y="142876"/>
            <a:ext cx="3714750" cy="461963"/>
          </a:xfrm>
          <a:prstGeom prst="rect">
            <a:avLst/>
          </a:prstGeom>
          <a:solidFill>
            <a:schemeClr val="bg1"/>
          </a:solidFill>
          <a:ln w="9525">
            <a:solidFill>
              <a:schemeClr val="tx1"/>
            </a:solidFill>
            <a:miter lim="800000"/>
            <a:headEnd/>
            <a:tailEnd/>
          </a:ln>
        </p:spPr>
        <p:txBody>
          <a:bodyPr>
            <a:spAutoFit/>
          </a:bodyPr>
          <a:lstStyle/>
          <a:p>
            <a:r>
              <a:rPr lang="en-GB" sz="2400">
                <a:latin typeface="Berlin Sans FB" pitchFamily="34" charset="0"/>
              </a:rPr>
              <a:t>Explaining Corporate Crime</a:t>
            </a:r>
          </a:p>
        </p:txBody>
      </p:sp>
      <p:sp>
        <p:nvSpPr>
          <p:cNvPr id="5" name="Cloud 4"/>
          <p:cNvSpPr/>
          <p:nvPr/>
        </p:nvSpPr>
        <p:spPr>
          <a:xfrm rot="21241657">
            <a:off x="1738313" y="2071689"/>
            <a:ext cx="3071812" cy="1500187"/>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latin typeface="Berlin Sans FB" pitchFamily="34" charset="0"/>
              </a:rPr>
              <a:t>Concealment of debts &amp; losses to avoid bankruptcy</a:t>
            </a:r>
          </a:p>
        </p:txBody>
      </p:sp>
      <p:sp>
        <p:nvSpPr>
          <p:cNvPr id="6" name="Cloud 5"/>
          <p:cNvSpPr/>
          <p:nvPr/>
        </p:nvSpPr>
        <p:spPr>
          <a:xfrm rot="328733">
            <a:off x="4738688" y="2786064"/>
            <a:ext cx="2500312" cy="1500187"/>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latin typeface="Berlin Sans FB" pitchFamily="34" charset="0"/>
              </a:rPr>
              <a:t>Concealment of profits to avoid taxation</a:t>
            </a:r>
          </a:p>
        </p:txBody>
      </p:sp>
      <p:sp>
        <p:nvSpPr>
          <p:cNvPr id="7" name="Cloud 6"/>
          <p:cNvSpPr/>
          <p:nvPr/>
        </p:nvSpPr>
        <p:spPr>
          <a:xfrm rot="235355">
            <a:off x="7453314" y="2071688"/>
            <a:ext cx="2643187" cy="1428750"/>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latin typeface="Berlin Sans FB" pitchFamily="34" charset="0"/>
              </a:rPr>
              <a:t>Illegal dumping of waste to save costs</a:t>
            </a:r>
          </a:p>
        </p:txBody>
      </p:sp>
      <p:sp>
        <p:nvSpPr>
          <p:cNvPr id="8" name="Cloud 7"/>
          <p:cNvSpPr/>
          <p:nvPr/>
        </p:nvSpPr>
        <p:spPr>
          <a:xfrm rot="20955029">
            <a:off x="6667500" y="3857625"/>
            <a:ext cx="3429000" cy="1500188"/>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latin typeface="Berlin Sans FB" pitchFamily="34" charset="0"/>
              </a:rPr>
              <a:t>Concealment of dangerous products to avoid legal action</a:t>
            </a:r>
          </a:p>
        </p:txBody>
      </p:sp>
      <p:sp>
        <p:nvSpPr>
          <p:cNvPr id="9" name="Cloud 8"/>
          <p:cNvSpPr/>
          <p:nvPr/>
        </p:nvSpPr>
        <p:spPr>
          <a:xfrm rot="539370">
            <a:off x="1666876" y="3857626"/>
            <a:ext cx="3357563" cy="1857375"/>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latin typeface="Berlin Sans FB" pitchFamily="34" charset="0"/>
              </a:rPr>
              <a:t>Continuing sale of unsafe goods in other countries that failed tests in their own</a:t>
            </a:r>
          </a:p>
        </p:txBody>
      </p:sp>
      <p:sp>
        <p:nvSpPr>
          <p:cNvPr id="10" name="TextBox 9"/>
          <p:cNvSpPr txBox="1"/>
          <p:nvPr/>
        </p:nvSpPr>
        <p:spPr>
          <a:xfrm>
            <a:off x="4524375" y="5643563"/>
            <a:ext cx="5429250" cy="646112"/>
          </a:xfrm>
          <a:prstGeom prst="rect">
            <a:avLst/>
          </a:prstGeom>
          <a:solidFill>
            <a:schemeClr val="accent6">
              <a:lumMod val="60000"/>
              <a:lumOff val="40000"/>
            </a:schemeClr>
          </a:solidFill>
          <a:ln>
            <a:solidFill>
              <a:schemeClr val="tx1"/>
            </a:solidFill>
          </a:ln>
        </p:spPr>
        <p:txBody>
          <a:bodyPr>
            <a:spAutoFit/>
          </a:bodyPr>
          <a:lstStyle/>
          <a:p>
            <a:pPr fontAlgn="auto">
              <a:spcBef>
                <a:spcPts val="0"/>
              </a:spcBef>
              <a:spcAft>
                <a:spcPts val="0"/>
              </a:spcAft>
              <a:defRPr/>
            </a:pPr>
            <a:r>
              <a:rPr lang="en-GB" dirty="0">
                <a:latin typeface="Berlin Sans FB" pitchFamily="34" charset="0"/>
                <a:cs typeface="+mn-cs"/>
              </a:rPr>
              <a:t>&gt; How might Control Theory explain Corporate Crime? Think about Capitalism &amp; Morals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slide(fromBottom)">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10"/>
          <p:cNvGrpSpPr>
            <a:grpSpLocks/>
          </p:cNvGrpSpPr>
          <p:nvPr/>
        </p:nvGrpSpPr>
        <p:grpSpPr bwMode="auto">
          <a:xfrm>
            <a:off x="7516814" y="4071938"/>
            <a:ext cx="3151187" cy="2849562"/>
            <a:chOff x="5993074" y="4071942"/>
            <a:chExt cx="3150926" cy="2849834"/>
          </a:xfrm>
        </p:grpSpPr>
        <p:pic>
          <p:nvPicPr>
            <p:cNvPr id="18454" name="Picture 2" descr="http://tbn0.google.com/images?q=tbn:k-eMtP-eXyS-6M:http://www.dotnetcharting.com/images/pie_chart_3d.png">
              <a:hlinkClick r:id="rId2"/>
            </p:cNvPr>
            <p:cNvPicPr>
              <a:picLocks noChangeAspect="1" noChangeArrowheads="1"/>
            </p:cNvPicPr>
            <p:nvPr/>
          </p:nvPicPr>
          <p:blipFill>
            <a:blip r:embed="rId3" cstate="print"/>
            <a:srcRect/>
            <a:stretch>
              <a:fillRect/>
            </a:stretch>
          </p:blipFill>
          <p:spPr bwMode="auto">
            <a:xfrm>
              <a:off x="6929454" y="4643452"/>
              <a:ext cx="2214546" cy="2214548"/>
            </a:xfrm>
            <a:prstGeom prst="rect">
              <a:avLst/>
            </a:prstGeom>
            <a:noFill/>
            <a:ln w="9525">
              <a:noFill/>
              <a:miter lim="800000"/>
              <a:headEnd/>
              <a:tailEnd/>
            </a:ln>
          </p:spPr>
        </p:pic>
        <p:sp>
          <p:nvSpPr>
            <p:cNvPr id="4" name="Plus 3"/>
            <p:cNvSpPr/>
            <p:nvPr/>
          </p:nvSpPr>
          <p:spPr>
            <a:xfrm>
              <a:off x="6001010" y="4429163"/>
              <a:ext cx="1000042" cy="1000220"/>
            </a:xfrm>
            <a:prstGeom prst="mathPlus">
              <a:avLst>
                <a:gd name="adj1" fmla="val 1243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Plus 6"/>
            <p:cNvSpPr/>
            <p:nvPr/>
          </p:nvSpPr>
          <p:spPr>
            <a:xfrm rot="18769909">
              <a:off x="5992985" y="5921645"/>
              <a:ext cx="1000220" cy="1000042"/>
            </a:xfrm>
            <a:prstGeom prst="mathPlus">
              <a:avLst>
                <a:gd name="adj1" fmla="val 1243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Minus 7"/>
            <p:cNvSpPr/>
            <p:nvPr/>
          </p:nvSpPr>
          <p:spPr>
            <a:xfrm>
              <a:off x="6001010" y="5429384"/>
              <a:ext cx="928611" cy="500111"/>
            </a:xfrm>
            <a:prstGeom prst="mathMin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 name="Division 8"/>
            <p:cNvSpPr/>
            <p:nvPr/>
          </p:nvSpPr>
          <p:spPr>
            <a:xfrm>
              <a:off x="6786758" y="4071942"/>
              <a:ext cx="1142905" cy="500110"/>
            </a:xfrm>
            <a:prstGeom prst="mathDivide">
              <a:avLst>
                <a:gd name="adj1" fmla="val 23520"/>
                <a:gd name="adj2" fmla="val 2"/>
                <a:gd name="adj3" fmla="val 1249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Equal 9"/>
            <p:cNvSpPr/>
            <p:nvPr/>
          </p:nvSpPr>
          <p:spPr>
            <a:xfrm>
              <a:off x="7929664" y="4071942"/>
              <a:ext cx="1000042" cy="428666"/>
            </a:xfrm>
            <a:prstGeom prst="mathEqua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grpSp>
      <p:sp>
        <p:nvSpPr>
          <p:cNvPr id="18435" name="TextBox 1"/>
          <p:cNvSpPr txBox="1">
            <a:spLocks noChangeArrowheads="1"/>
          </p:cNvSpPr>
          <p:nvPr/>
        </p:nvSpPr>
        <p:spPr bwMode="auto">
          <a:xfrm>
            <a:off x="1666876" y="142876"/>
            <a:ext cx="4714875" cy="461963"/>
          </a:xfrm>
          <a:prstGeom prst="rect">
            <a:avLst/>
          </a:prstGeom>
          <a:solidFill>
            <a:schemeClr val="bg1"/>
          </a:solidFill>
          <a:ln w="9525">
            <a:solidFill>
              <a:schemeClr val="tx1"/>
            </a:solidFill>
            <a:miter lim="800000"/>
            <a:headEnd/>
            <a:tailEnd/>
          </a:ln>
        </p:spPr>
        <p:txBody>
          <a:bodyPr>
            <a:spAutoFit/>
          </a:bodyPr>
          <a:lstStyle/>
          <a:p>
            <a:r>
              <a:rPr lang="en-GB" sz="2400">
                <a:latin typeface="Berlin Sans FB" pitchFamily="34" charset="0"/>
              </a:rPr>
              <a:t>Corporate Crime &amp; Official Statistics</a:t>
            </a:r>
          </a:p>
        </p:txBody>
      </p:sp>
      <p:sp>
        <p:nvSpPr>
          <p:cNvPr id="18436" name="TextBox 18"/>
          <p:cNvSpPr txBox="1">
            <a:spLocks noChangeArrowheads="1"/>
          </p:cNvSpPr>
          <p:nvPr/>
        </p:nvSpPr>
        <p:spPr bwMode="auto">
          <a:xfrm>
            <a:off x="2166938" y="714376"/>
            <a:ext cx="7429500" cy="923925"/>
          </a:xfrm>
          <a:prstGeom prst="rect">
            <a:avLst/>
          </a:prstGeom>
          <a:solidFill>
            <a:schemeClr val="bg1"/>
          </a:solidFill>
          <a:ln w="9525">
            <a:solidFill>
              <a:schemeClr val="tx1"/>
            </a:solidFill>
            <a:miter lim="800000"/>
            <a:headEnd/>
            <a:tailEnd/>
          </a:ln>
        </p:spPr>
        <p:txBody>
          <a:bodyPr>
            <a:spAutoFit/>
          </a:bodyPr>
          <a:lstStyle/>
          <a:p>
            <a:r>
              <a:rPr lang="en-GB">
                <a:latin typeface="Berlin Sans FB" pitchFamily="34" charset="0"/>
              </a:rPr>
              <a:t>Corporate Crimes are often missing from Official Statistics or at the most the yare under-represented when compared to ‘typical’ working-class low-level street crimes such as burglary, knife crime, vandalism and vehicle crime.</a:t>
            </a:r>
          </a:p>
        </p:txBody>
      </p:sp>
      <p:sp>
        <p:nvSpPr>
          <p:cNvPr id="20" name="TextBox 19"/>
          <p:cNvSpPr txBox="1"/>
          <p:nvPr/>
        </p:nvSpPr>
        <p:spPr>
          <a:xfrm>
            <a:off x="1524000" y="1857375"/>
            <a:ext cx="9144000" cy="369888"/>
          </a:xfrm>
          <a:prstGeom prst="rect">
            <a:avLst/>
          </a:prstGeom>
          <a:solidFill>
            <a:schemeClr val="accent6">
              <a:lumMod val="60000"/>
              <a:lumOff val="40000"/>
            </a:schemeClr>
          </a:solidFill>
          <a:ln>
            <a:solidFill>
              <a:schemeClr val="tx1"/>
            </a:solidFill>
          </a:ln>
        </p:spPr>
        <p:txBody>
          <a:bodyPr>
            <a:spAutoFit/>
          </a:bodyPr>
          <a:lstStyle/>
          <a:p>
            <a:pPr algn="ctr" fontAlgn="auto">
              <a:spcBef>
                <a:spcPts val="0"/>
              </a:spcBef>
              <a:spcAft>
                <a:spcPts val="0"/>
              </a:spcAft>
              <a:defRPr/>
            </a:pPr>
            <a:r>
              <a:rPr lang="en-GB" dirty="0">
                <a:latin typeface="Berlin Sans FB" pitchFamily="34" charset="0"/>
                <a:cs typeface="+mn-cs"/>
              </a:rPr>
              <a:t>&gt; How might this be explained? (Draw on your knowledge on theories of crime).</a:t>
            </a:r>
          </a:p>
        </p:txBody>
      </p:sp>
      <p:grpSp>
        <p:nvGrpSpPr>
          <p:cNvPr id="30" name="Group 29"/>
          <p:cNvGrpSpPr/>
          <p:nvPr/>
        </p:nvGrpSpPr>
        <p:grpSpPr>
          <a:xfrm rot="21348040">
            <a:off x="4167188" y="2357438"/>
            <a:ext cx="2500312" cy="914400"/>
            <a:chOff x="2643188" y="2357438"/>
            <a:chExt cx="2500312" cy="914400"/>
          </a:xfrm>
        </p:grpSpPr>
        <p:pic>
          <p:nvPicPr>
            <p:cNvPr id="18433" name="Picture 2" descr="http://tbn1.google.com/images?q=tbn:-3DNPql12KVGnM:http://www.youngentrepreneur.com/blog/wp-content/uploads/2009/04/silhouette-man.gif">
              <a:hlinkClick r:id="rId4"/>
            </p:cNvPr>
            <p:cNvPicPr>
              <a:picLocks noChangeAspect="1" noChangeArrowheads="1"/>
            </p:cNvPicPr>
            <p:nvPr/>
          </p:nvPicPr>
          <p:blipFill>
            <a:blip r:embed="rId5" cstate="print"/>
            <a:srcRect/>
            <a:stretch>
              <a:fillRect/>
            </a:stretch>
          </p:blipFill>
          <p:spPr bwMode="auto">
            <a:xfrm>
              <a:off x="2643188" y="2357438"/>
              <a:ext cx="914400" cy="914400"/>
            </a:xfrm>
            <a:prstGeom prst="rect">
              <a:avLst/>
            </a:prstGeom>
            <a:noFill/>
            <a:ln w="9525">
              <a:noFill/>
              <a:miter lim="800000"/>
              <a:headEnd/>
              <a:tailEnd/>
            </a:ln>
          </p:spPr>
        </p:pic>
        <p:sp>
          <p:nvSpPr>
            <p:cNvPr id="18438" name="TextBox 20"/>
            <p:cNvSpPr txBox="1">
              <a:spLocks noChangeArrowheads="1"/>
            </p:cNvSpPr>
            <p:nvPr/>
          </p:nvSpPr>
          <p:spPr bwMode="auto">
            <a:xfrm>
              <a:off x="3214688" y="2643188"/>
              <a:ext cx="1928812" cy="369887"/>
            </a:xfrm>
            <a:prstGeom prst="rect">
              <a:avLst/>
            </a:prstGeom>
            <a:solidFill>
              <a:schemeClr val="bg1"/>
            </a:solidFill>
            <a:ln w="9525">
              <a:solidFill>
                <a:schemeClr val="tx1"/>
              </a:solidFill>
              <a:miter lim="800000"/>
              <a:headEnd/>
              <a:tailEnd/>
            </a:ln>
          </p:spPr>
          <p:txBody>
            <a:bodyPr>
              <a:spAutoFit/>
            </a:bodyPr>
            <a:lstStyle/>
            <a:p>
              <a:r>
                <a:rPr lang="en-GB" dirty="0">
                  <a:latin typeface="Berlin Sans FB" pitchFamily="34" charset="0"/>
                </a:rPr>
                <a:t>Powerful People</a:t>
              </a:r>
            </a:p>
          </p:txBody>
        </p:sp>
      </p:grpSp>
      <p:grpSp>
        <p:nvGrpSpPr>
          <p:cNvPr id="29" name="Group 28"/>
          <p:cNvGrpSpPr>
            <a:grpSpLocks/>
          </p:cNvGrpSpPr>
          <p:nvPr/>
        </p:nvGrpSpPr>
        <p:grpSpPr bwMode="auto">
          <a:xfrm rot="21356991">
            <a:off x="1738313" y="3214688"/>
            <a:ext cx="2571750" cy="1071562"/>
            <a:chOff x="285720" y="3429000"/>
            <a:chExt cx="2571768" cy="1071570"/>
          </a:xfrm>
        </p:grpSpPr>
        <p:pic>
          <p:nvPicPr>
            <p:cNvPr id="18452" name="Picture 8" descr="http://tbn0.google.com/images?q=tbn:ULlIpKd31fJrmM:http://www.teach-nology.com/worksheets/early_childhood/color/detective.gif">
              <a:hlinkClick r:id="rId6"/>
            </p:cNvPr>
            <p:cNvPicPr>
              <a:picLocks noChangeAspect="1" noChangeArrowheads="1"/>
            </p:cNvPicPr>
            <p:nvPr/>
          </p:nvPicPr>
          <p:blipFill>
            <a:blip r:embed="rId7" cstate="print"/>
            <a:srcRect/>
            <a:stretch>
              <a:fillRect/>
            </a:stretch>
          </p:blipFill>
          <p:spPr bwMode="auto">
            <a:xfrm>
              <a:off x="285720" y="3429000"/>
              <a:ext cx="1029047" cy="1071570"/>
            </a:xfrm>
            <a:prstGeom prst="rect">
              <a:avLst/>
            </a:prstGeom>
            <a:noFill/>
            <a:ln w="9525">
              <a:noFill/>
              <a:miter lim="800000"/>
              <a:headEnd/>
              <a:tailEnd/>
            </a:ln>
          </p:spPr>
        </p:pic>
        <p:sp>
          <p:nvSpPr>
            <p:cNvPr id="18453" name="TextBox 21"/>
            <p:cNvSpPr txBox="1">
              <a:spLocks noChangeArrowheads="1"/>
            </p:cNvSpPr>
            <p:nvPr/>
          </p:nvSpPr>
          <p:spPr bwMode="auto">
            <a:xfrm>
              <a:off x="1071538" y="3857628"/>
              <a:ext cx="1785950" cy="369332"/>
            </a:xfrm>
            <a:prstGeom prst="rect">
              <a:avLst/>
            </a:prstGeom>
            <a:solidFill>
              <a:schemeClr val="bg1"/>
            </a:solidFill>
            <a:ln w="9525">
              <a:solidFill>
                <a:schemeClr val="tx1"/>
              </a:solidFill>
              <a:miter lim="800000"/>
              <a:headEnd/>
              <a:tailEnd/>
            </a:ln>
          </p:spPr>
          <p:txBody>
            <a:bodyPr>
              <a:spAutoFit/>
            </a:bodyPr>
            <a:lstStyle/>
            <a:p>
              <a:r>
                <a:rPr lang="en-GB">
                  <a:latin typeface="Berlin Sans FB" pitchFamily="34" charset="0"/>
                </a:rPr>
                <a:t>Hard to Detect</a:t>
              </a:r>
            </a:p>
          </p:txBody>
        </p:sp>
      </p:grpSp>
      <p:grpSp>
        <p:nvGrpSpPr>
          <p:cNvPr id="31" name="Group 30"/>
          <p:cNvGrpSpPr>
            <a:grpSpLocks/>
          </p:cNvGrpSpPr>
          <p:nvPr/>
        </p:nvGrpSpPr>
        <p:grpSpPr bwMode="auto">
          <a:xfrm rot="21405352">
            <a:off x="1809750" y="4857750"/>
            <a:ext cx="2928938" cy="914400"/>
            <a:chOff x="285720" y="5072073"/>
            <a:chExt cx="2928958" cy="913727"/>
          </a:xfrm>
        </p:grpSpPr>
        <p:pic>
          <p:nvPicPr>
            <p:cNvPr id="18450" name="Picture 10" descr="http://tbn2.google.com/images?q=tbn:qRWiX1AQDGxWNM:http://www.bbc.co.uk/berkshire/content/images/2007/07/26/203_environment_agency_203x152.jpg">
              <a:hlinkClick r:id="rId8"/>
            </p:cNvPr>
            <p:cNvPicPr>
              <a:picLocks noChangeAspect="1" noChangeArrowheads="1"/>
            </p:cNvPicPr>
            <p:nvPr/>
          </p:nvPicPr>
          <p:blipFill>
            <a:blip r:embed="rId9" cstate="print"/>
            <a:srcRect/>
            <a:stretch>
              <a:fillRect/>
            </a:stretch>
          </p:blipFill>
          <p:spPr bwMode="auto">
            <a:xfrm>
              <a:off x="285720" y="5072073"/>
              <a:ext cx="1214446" cy="913727"/>
            </a:xfrm>
            <a:prstGeom prst="rect">
              <a:avLst/>
            </a:prstGeom>
            <a:noFill/>
            <a:ln w="9525">
              <a:noFill/>
              <a:miter lim="800000"/>
              <a:headEnd/>
              <a:tailEnd/>
            </a:ln>
          </p:spPr>
        </p:pic>
        <p:sp>
          <p:nvSpPr>
            <p:cNvPr id="18451" name="TextBox 22"/>
            <p:cNvSpPr txBox="1">
              <a:spLocks noChangeArrowheads="1"/>
            </p:cNvSpPr>
            <p:nvPr/>
          </p:nvSpPr>
          <p:spPr bwMode="auto">
            <a:xfrm>
              <a:off x="1428728" y="5143511"/>
              <a:ext cx="1785950" cy="646331"/>
            </a:xfrm>
            <a:prstGeom prst="rect">
              <a:avLst/>
            </a:prstGeom>
            <a:solidFill>
              <a:schemeClr val="bg1"/>
            </a:solidFill>
            <a:ln w="9525">
              <a:solidFill>
                <a:schemeClr val="tx1"/>
              </a:solidFill>
              <a:miter lim="800000"/>
              <a:headEnd/>
              <a:tailEnd/>
            </a:ln>
          </p:spPr>
          <p:txBody>
            <a:bodyPr>
              <a:spAutoFit/>
            </a:bodyPr>
            <a:lstStyle/>
            <a:p>
              <a:r>
                <a:rPr lang="en-GB">
                  <a:latin typeface="Berlin Sans FB" pitchFamily="34" charset="0"/>
                </a:rPr>
                <a:t>Often not dealt with by the CJS</a:t>
              </a:r>
            </a:p>
          </p:txBody>
        </p:sp>
      </p:grpSp>
      <p:grpSp>
        <p:nvGrpSpPr>
          <p:cNvPr id="34" name="Group 33"/>
          <p:cNvGrpSpPr>
            <a:grpSpLocks/>
          </p:cNvGrpSpPr>
          <p:nvPr/>
        </p:nvGrpSpPr>
        <p:grpSpPr bwMode="auto">
          <a:xfrm rot="347768">
            <a:off x="6096000" y="2643188"/>
            <a:ext cx="3309938" cy="1238250"/>
            <a:chOff x="4572000" y="2643182"/>
            <a:chExt cx="3309952" cy="1238250"/>
          </a:xfrm>
        </p:grpSpPr>
        <p:pic>
          <p:nvPicPr>
            <p:cNvPr id="18448" name="Picture 12" descr="http://tbn0.google.com/images?q=tbn:hIBUajUDDzfr3M:http://www1.salvationarmy.org.uk/images/uki.www_uki/news.jpg">
              <a:hlinkClick r:id="rId10"/>
            </p:cNvPr>
            <p:cNvPicPr>
              <a:picLocks noChangeAspect="1" noChangeArrowheads="1"/>
            </p:cNvPicPr>
            <p:nvPr/>
          </p:nvPicPr>
          <p:blipFill>
            <a:blip r:embed="rId11" cstate="print"/>
            <a:srcRect/>
            <a:stretch>
              <a:fillRect/>
            </a:stretch>
          </p:blipFill>
          <p:spPr bwMode="auto">
            <a:xfrm>
              <a:off x="6643702" y="2643182"/>
              <a:ext cx="1238250" cy="1238250"/>
            </a:xfrm>
            <a:prstGeom prst="rect">
              <a:avLst/>
            </a:prstGeom>
            <a:noFill/>
            <a:ln w="9525">
              <a:noFill/>
              <a:miter lim="800000"/>
              <a:headEnd/>
              <a:tailEnd/>
            </a:ln>
          </p:spPr>
        </p:pic>
        <p:sp>
          <p:nvSpPr>
            <p:cNvPr id="18449" name="TextBox 31"/>
            <p:cNvSpPr txBox="1">
              <a:spLocks noChangeArrowheads="1"/>
            </p:cNvSpPr>
            <p:nvPr/>
          </p:nvSpPr>
          <p:spPr bwMode="auto">
            <a:xfrm>
              <a:off x="4572000" y="3286124"/>
              <a:ext cx="2357454" cy="369332"/>
            </a:xfrm>
            <a:prstGeom prst="rect">
              <a:avLst/>
            </a:prstGeom>
            <a:solidFill>
              <a:schemeClr val="bg1"/>
            </a:solidFill>
            <a:ln w="9525">
              <a:solidFill>
                <a:schemeClr val="tx1"/>
              </a:solidFill>
              <a:miter lim="800000"/>
              <a:headEnd/>
              <a:tailEnd/>
            </a:ln>
          </p:spPr>
          <p:txBody>
            <a:bodyPr>
              <a:spAutoFit/>
            </a:bodyPr>
            <a:lstStyle/>
            <a:p>
              <a:r>
                <a:rPr lang="en-GB" dirty="0">
                  <a:latin typeface="Berlin Sans FB" pitchFamily="34" charset="0"/>
                </a:rPr>
                <a:t>R/C Control the Media</a:t>
              </a:r>
            </a:p>
          </p:txBody>
        </p:sp>
      </p:grpSp>
      <p:grpSp>
        <p:nvGrpSpPr>
          <p:cNvPr id="37" name="Group 36"/>
          <p:cNvGrpSpPr>
            <a:grpSpLocks/>
          </p:cNvGrpSpPr>
          <p:nvPr/>
        </p:nvGrpSpPr>
        <p:grpSpPr bwMode="auto">
          <a:xfrm rot="21274787">
            <a:off x="4953001" y="5286376"/>
            <a:ext cx="2352675" cy="1381125"/>
            <a:chOff x="4357686" y="4500570"/>
            <a:chExt cx="2352685" cy="1381126"/>
          </a:xfrm>
        </p:grpSpPr>
        <p:pic>
          <p:nvPicPr>
            <p:cNvPr id="18446" name="Picture 14" descr="http://tbn0.google.com/images?q=tbn:luF87zNsavqymM:http://blog.lib.umn.edu/cehd/insideout/question%2520mark.jpg">
              <a:hlinkClick r:id="rId12"/>
            </p:cNvPr>
            <p:cNvPicPr>
              <a:picLocks noChangeAspect="1" noChangeArrowheads="1"/>
            </p:cNvPicPr>
            <p:nvPr/>
          </p:nvPicPr>
          <p:blipFill>
            <a:blip r:embed="rId13" cstate="print"/>
            <a:srcRect/>
            <a:stretch>
              <a:fillRect/>
            </a:stretch>
          </p:blipFill>
          <p:spPr bwMode="auto">
            <a:xfrm>
              <a:off x="5786446" y="4500570"/>
              <a:ext cx="923925" cy="1381126"/>
            </a:xfrm>
            <a:prstGeom prst="rect">
              <a:avLst/>
            </a:prstGeom>
            <a:noFill/>
            <a:ln w="9525">
              <a:noFill/>
              <a:miter lim="800000"/>
              <a:headEnd/>
              <a:tailEnd/>
            </a:ln>
          </p:spPr>
        </p:pic>
        <p:sp>
          <p:nvSpPr>
            <p:cNvPr id="18447" name="TextBox 35"/>
            <p:cNvSpPr txBox="1">
              <a:spLocks noChangeArrowheads="1"/>
            </p:cNvSpPr>
            <p:nvPr/>
          </p:nvSpPr>
          <p:spPr bwMode="auto">
            <a:xfrm>
              <a:off x="4357686" y="4929198"/>
              <a:ext cx="1571636" cy="369332"/>
            </a:xfrm>
            <a:prstGeom prst="rect">
              <a:avLst/>
            </a:prstGeom>
            <a:solidFill>
              <a:schemeClr val="bg1"/>
            </a:solidFill>
            <a:ln w="9525">
              <a:solidFill>
                <a:schemeClr val="tx1"/>
              </a:solidFill>
              <a:miter lim="800000"/>
              <a:headEnd/>
              <a:tailEnd/>
            </a:ln>
          </p:spPr>
          <p:txBody>
            <a:bodyPr>
              <a:spAutoFit/>
            </a:bodyPr>
            <a:lstStyle/>
            <a:p>
              <a:r>
                <a:rPr lang="en-GB" dirty="0">
                  <a:latin typeface="Berlin Sans FB" pitchFamily="34" charset="0"/>
                </a:rPr>
                <a:t>Invisible crime</a:t>
              </a:r>
            </a:p>
          </p:txBody>
        </p:sp>
      </p:grpSp>
      <p:grpSp>
        <p:nvGrpSpPr>
          <p:cNvPr id="40" name="Group 39"/>
          <p:cNvGrpSpPr>
            <a:grpSpLocks/>
          </p:cNvGrpSpPr>
          <p:nvPr/>
        </p:nvGrpSpPr>
        <p:grpSpPr bwMode="auto">
          <a:xfrm rot="237849">
            <a:off x="5238750" y="3929064"/>
            <a:ext cx="1714500" cy="1087437"/>
            <a:chOff x="4071934" y="5432430"/>
            <a:chExt cx="1714512" cy="1087446"/>
          </a:xfrm>
        </p:grpSpPr>
        <p:pic>
          <p:nvPicPr>
            <p:cNvPr id="18444" name="Picture 16" descr="http://tbn2.google.com/images?q=tbn:gsA6JgM1lxMtwM:http://www.adacottage.org.uk/george/photoblog/u14_policeman.jpg">
              <a:hlinkClick r:id="rId14"/>
            </p:cNvPr>
            <p:cNvPicPr>
              <a:picLocks noChangeAspect="1" noChangeArrowheads="1"/>
            </p:cNvPicPr>
            <p:nvPr/>
          </p:nvPicPr>
          <p:blipFill>
            <a:blip r:embed="rId15" cstate="print"/>
            <a:srcRect/>
            <a:stretch>
              <a:fillRect/>
            </a:stretch>
          </p:blipFill>
          <p:spPr bwMode="auto">
            <a:xfrm>
              <a:off x="5072066" y="5432430"/>
              <a:ext cx="714380" cy="1087446"/>
            </a:xfrm>
            <a:prstGeom prst="rect">
              <a:avLst/>
            </a:prstGeom>
            <a:noFill/>
            <a:ln w="9525">
              <a:noFill/>
              <a:miter lim="800000"/>
              <a:headEnd/>
              <a:tailEnd/>
            </a:ln>
          </p:spPr>
        </p:pic>
        <p:sp>
          <p:nvSpPr>
            <p:cNvPr id="18445" name="TextBox 38"/>
            <p:cNvSpPr txBox="1">
              <a:spLocks noChangeArrowheads="1"/>
            </p:cNvSpPr>
            <p:nvPr/>
          </p:nvSpPr>
          <p:spPr bwMode="auto">
            <a:xfrm>
              <a:off x="4071934" y="5715016"/>
              <a:ext cx="1071570" cy="646331"/>
            </a:xfrm>
            <a:prstGeom prst="rect">
              <a:avLst/>
            </a:prstGeom>
            <a:solidFill>
              <a:schemeClr val="bg1"/>
            </a:solidFill>
            <a:ln w="9525">
              <a:solidFill>
                <a:schemeClr val="tx1"/>
              </a:solidFill>
              <a:miter lim="800000"/>
              <a:headEnd/>
              <a:tailEnd/>
            </a:ln>
          </p:spPr>
          <p:txBody>
            <a:bodyPr>
              <a:spAutoFit/>
            </a:bodyPr>
            <a:lstStyle/>
            <a:p>
              <a:r>
                <a:rPr lang="en-GB">
                  <a:latin typeface="Berlin Sans FB" pitchFamily="34" charset="0"/>
                </a:rPr>
                <a:t>Police Priorities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lide(fromBottom)">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 from="(-#ppt_w/2)" to="(#ppt_x)" calcmode="lin" valueType="num">
                                      <p:cBhvr>
                                        <p:cTn id="12" dur="600" fill="hold">
                                          <p:stCondLst>
                                            <p:cond delay="0"/>
                                          </p:stCondLst>
                                        </p:cTn>
                                        <p:tgtEl>
                                          <p:spTgt spid="31"/>
                                        </p:tgtEl>
                                        <p:attrNameLst>
                                          <p:attrName>ppt_x</p:attrName>
                                        </p:attrNameLst>
                                      </p:cBhvr>
                                    </p:anim>
                                    <p:anim from="0" to="-1.0" calcmode="lin" valueType="num">
                                      <p:cBhvr>
                                        <p:cTn id="13" dur="200" decel="50000" autoRev="1" fill="hold">
                                          <p:stCondLst>
                                            <p:cond delay="600"/>
                                          </p:stCondLst>
                                        </p:cTn>
                                        <p:tgtEl>
                                          <p:spTgt spid="31"/>
                                        </p:tgtEl>
                                        <p:attrNameLst>
                                          <p:attrName>xshear</p:attrName>
                                        </p:attrNameLst>
                                      </p:cBhvr>
                                    </p:anim>
                                    <p:animScale>
                                      <p:cBhvr>
                                        <p:cTn id="14" dur="200" decel="100000" autoRev="1" fill="hold">
                                          <p:stCondLst>
                                            <p:cond delay="600"/>
                                          </p:stCondLst>
                                        </p:cTn>
                                        <p:tgtEl>
                                          <p:spTgt spid="31"/>
                                        </p:tgtEl>
                                      </p:cBhvr>
                                      <p:from x="100000" y="100000"/>
                                      <p:to x="80000" y="100000"/>
                                    </p:animScale>
                                    <p:anim by="(#ppt_h/3+#ppt_w*0.1)" calcmode="lin" valueType="num">
                                      <p:cBhvr additive="sum">
                                        <p:cTn id="15" dur="200" decel="100000" autoRev="1" fill="hold">
                                          <p:stCondLst>
                                            <p:cond delay="600"/>
                                          </p:stCondLst>
                                        </p:cTn>
                                        <p:tgtEl>
                                          <p:spTgt spid="31"/>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nodeType="clickEffect">
                                  <p:stCondLst>
                                    <p:cond delay="0"/>
                                  </p:stCondLst>
                                  <p:childTnLst>
                                    <p:set>
                                      <p:cBhvr>
                                        <p:cTn id="19" dur="1" fill="hold">
                                          <p:stCondLst>
                                            <p:cond delay="0"/>
                                          </p:stCondLst>
                                        </p:cTn>
                                        <p:tgtEl>
                                          <p:spTgt spid="37"/>
                                        </p:tgtEl>
                                        <p:attrNameLst>
                                          <p:attrName>style.visibility</p:attrName>
                                        </p:attrNameLst>
                                      </p:cBhvr>
                                      <p:to>
                                        <p:strVal val="visible"/>
                                      </p:to>
                                    </p:set>
                                    <p:anim from="(-#ppt_w/2)" to="(#ppt_x)" calcmode="lin" valueType="num">
                                      <p:cBhvr>
                                        <p:cTn id="20" dur="600" fill="hold">
                                          <p:stCondLst>
                                            <p:cond delay="0"/>
                                          </p:stCondLst>
                                        </p:cTn>
                                        <p:tgtEl>
                                          <p:spTgt spid="37"/>
                                        </p:tgtEl>
                                        <p:attrNameLst>
                                          <p:attrName>ppt_x</p:attrName>
                                        </p:attrNameLst>
                                      </p:cBhvr>
                                    </p:anim>
                                    <p:anim from="0" to="-1.0" calcmode="lin" valueType="num">
                                      <p:cBhvr>
                                        <p:cTn id="21" dur="200" decel="50000" autoRev="1" fill="hold">
                                          <p:stCondLst>
                                            <p:cond delay="600"/>
                                          </p:stCondLst>
                                        </p:cTn>
                                        <p:tgtEl>
                                          <p:spTgt spid="37"/>
                                        </p:tgtEl>
                                        <p:attrNameLst>
                                          <p:attrName>xshear</p:attrName>
                                        </p:attrNameLst>
                                      </p:cBhvr>
                                    </p:anim>
                                    <p:animScale>
                                      <p:cBhvr>
                                        <p:cTn id="22" dur="200" decel="100000" autoRev="1" fill="hold">
                                          <p:stCondLst>
                                            <p:cond delay="600"/>
                                          </p:stCondLst>
                                        </p:cTn>
                                        <p:tgtEl>
                                          <p:spTgt spid="37"/>
                                        </p:tgtEl>
                                      </p:cBhvr>
                                      <p:from x="100000" y="100000"/>
                                      <p:to x="80000" y="100000"/>
                                    </p:animScale>
                                    <p:anim by="(#ppt_h/3+#ppt_w*0.1)" calcmode="lin" valueType="num">
                                      <p:cBhvr additive="sum">
                                        <p:cTn id="23" dur="200" decel="100000" autoRev="1" fill="hold">
                                          <p:stCondLst>
                                            <p:cond delay="600"/>
                                          </p:stCondLst>
                                        </p:cTn>
                                        <p:tgtEl>
                                          <p:spTgt spid="37"/>
                                        </p:tgtEl>
                                        <p:attrNameLst>
                                          <p:attrName>ppt_x</p:attrName>
                                        </p:attrNameLst>
                                      </p:cBhvr>
                                    </p:anim>
                                  </p:childTnLst>
                                </p:cTn>
                              </p:par>
                            </p:childTnLst>
                          </p:cTn>
                        </p:par>
                      </p:childTnLst>
                    </p:cTn>
                  </p:par>
                  <p:par>
                    <p:cTn id="24" fill="hold">
                      <p:stCondLst>
                        <p:cond delay="indefinite"/>
                      </p:stCondLst>
                      <p:childTnLst>
                        <p:par>
                          <p:cTn id="25" fill="hold">
                            <p:stCondLst>
                              <p:cond delay="0"/>
                            </p:stCondLst>
                            <p:childTnLst>
                              <p:par>
                                <p:cTn id="26" presetID="34" presetClass="entr" presetSubtype="0" fill="hold" nodeType="clickEffect">
                                  <p:stCondLst>
                                    <p:cond delay="0"/>
                                  </p:stCondLst>
                                  <p:childTnLst>
                                    <p:set>
                                      <p:cBhvr>
                                        <p:cTn id="27" dur="1" fill="hold">
                                          <p:stCondLst>
                                            <p:cond delay="0"/>
                                          </p:stCondLst>
                                        </p:cTn>
                                        <p:tgtEl>
                                          <p:spTgt spid="29"/>
                                        </p:tgtEl>
                                        <p:attrNameLst>
                                          <p:attrName>style.visibility</p:attrName>
                                        </p:attrNameLst>
                                      </p:cBhvr>
                                      <p:to>
                                        <p:strVal val="visible"/>
                                      </p:to>
                                    </p:set>
                                    <p:anim from="(-#ppt_w/2)" to="(#ppt_x)" calcmode="lin" valueType="num">
                                      <p:cBhvr>
                                        <p:cTn id="28" dur="600" fill="hold">
                                          <p:stCondLst>
                                            <p:cond delay="0"/>
                                          </p:stCondLst>
                                        </p:cTn>
                                        <p:tgtEl>
                                          <p:spTgt spid="29"/>
                                        </p:tgtEl>
                                        <p:attrNameLst>
                                          <p:attrName>ppt_x</p:attrName>
                                        </p:attrNameLst>
                                      </p:cBhvr>
                                    </p:anim>
                                    <p:anim from="0" to="-1.0" calcmode="lin" valueType="num">
                                      <p:cBhvr>
                                        <p:cTn id="29" dur="200" decel="50000" autoRev="1" fill="hold">
                                          <p:stCondLst>
                                            <p:cond delay="600"/>
                                          </p:stCondLst>
                                        </p:cTn>
                                        <p:tgtEl>
                                          <p:spTgt spid="29"/>
                                        </p:tgtEl>
                                        <p:attrNameLst>
                                          <p:attrName>xshear</p:attrName>
                                        </p:attrNameLst>
                                      </p:cBhvr>
                                    </p:anim>
                                    <p:animScale>
                                      <p:cBhvr>
                                        <p:cTn id="30" dur="200" decel="100000" autoRev="1" fill="hold">
                                          <p:stCondLst>
                                            <p:cond delay="600"/>
                                          </p:stCondLst>
                                        </p:cTn>
                                        <p:tgtEl>
                                          <p:spTgt spid="29"/>
                                        </p:tgtEl>
                                      </p:cBhvr>
                                      <p:from x="100000" y="100000"/>
                                      <p:to x="80000" y="100000"/>
                                    </p:animScale>
                                    <p:anim by="(#ppt_h/3+#ppt_w*0.1)" calcmode="lin" valueType="num">
                                      <p:cBhvr additive="sum">
                                        <p:cTn id="31" dur="200" decel="100000" autoRev="1" fill="hold">
                                          <p:stCondLst>
                                            <p:cond delay="600"/>
                                          </p:stCondLst>
                                        </p:cTn>
                                        <p:tgtEl>
                                          <p:spTgt spid="29"/>
                                        </p:tgtEl>
                                        <p:attrNameLst>
                                          <p:attrName>ppt_x</p:attrName>
                                        </p:attrNameLst>
                                      </p:cBhvr>
                                    </p:anim>
                                  </p:childTnLst>
                                </p:cTn>
                              </p:par>
                            </p:childTnLst>
                          </p:cTn>
                        </p:par>
                      </p:childTnLst>
                    </p:cTn>
                  </p:par>
                  <p:par>
                    <p:cTn id="32" fill="hold">
                      <p:stCondLst>
                        <p:cond delay="indefinite"/>
                      </p:stCondLst>
                      <p:childTnLst>
                        <p:par>
                          <p:cTn id="33" fill="hold">
                            <p:stCondLst>
                              <p:cond delay="0"/>
                            </p:stCondLst>
                            <p:childTnLst>
                              <p:par>
                                <p:cTn id="34" presetID="34" presetClass="entr" presetSubtype="0" fill="hold" nodeType="clickEffect">
                                  <p:stCondLst>
                                    <p:cond delay="0"/>
                                  </p:stCondLst>
                                  <p:childTnLst>
                                    <p:set>
                                      <p:cBhvr>
                                        <p:cTn id="35" dur="1" fill="hold">
                                          <p:stCondLst>
                                            <p:cond delay="0"/>
                                          </p:stCondLst>
                                        </p:cTn>
                                        <p:tgtEl>
                                          <p:spTgt spid="40"/>
                                        </p:tgtEl>
                                        <p:attrNameLst>
                                          <p:attrName>style.visibility</p:attrName>
                                        </p:attrNameLst>
                                      </p:cBhvr>
                                      <p:to>
                                        <p:strVal val="visible"/>
                                      </p:to>
                                    </p:set>
                                    <p:anim from="(-#ppt_w/2)" to="(#ppt_x)" calcmode="lin" valueType="num">
                                      <p:cBhvr>
                                        <p:cTn id="36" dur="600" fill="hold">
                                          <p:stCondLst>
                                            <p:cond delay="0"/>
                                          </p:stCondLst>
                                        </p:cTn>
                                        <p:tgtEl>
                                          <p:spTgt spid="40"/>
                                        </p:tgtEl>
                                        <p:attrNameLst>
                                          <p:attrName>ppt_x</p:attrName>
                                        </p:attrNameLst>
                                      </p:cBhvr>
                                    </p:anim>
                                    <p:anim from="0" to="-1.0" calcmode="lin" valueType="num">
                                      <p:cBhvr>
                                        <p:cTn id="37" dur="200" decel="50000" autoRev="1" fill="hold">
                                          <p:stCondLst>
                                            <p:cond delay="600"/>
                                          </p:stCondLst>
                                        </p:cTn>
                                        <p:tgtEl>
                                          <p:spTgt spid="40"/>
                                        </p:tgtEl>
                                        <p:attrNameLst>
                                          <p:attrName>xshear</p:attrName>
                                        </p:attrNameLst>
                                      </p:cBhvr>
                                    </p:anim>
                                    <p:animScale>
                                      <p:cBhvr>
                                        <p:cTn id="38" dur="200" decel="100000" autoRev="1" fill="hold">
                                          <p:stCondLst>
                                            <p:cond delay="600"/>
                                          </p:stCondLst>
                                        </p:cTn>
                                        <p:tgtEl>
                                          <p:spTgt spid="40"/>
                                        </p:tgtEl>
                                      </p:cBhvr>
                                      <p:from x="100000" y="100000"/>
                                      <p:to x="80000" y="100000"/>
                                    </p:animScale>
                                    <p:anim by="(#ppt_h/3+#ppt_w*0.1)" calcmode="lin" valueType="num">
                                      <p:cBhvr additive="sum">
                                        <p:cTn id="39" dur="200" decel="100000" autoRev="1" fill="hold">
                                          <p:stCondLst>
                                            <p:cond delay="600"/>
                                          </p:stCondLst>
                                        </p:cTn>
                                        <p:tgtEl>
                                          <p:spTgt spid="40"/>
                                        </p:tgtEl>
                                        <p:attrNameLst>
                                          <p:attrName>ppt_x</p:attrName>
                                        </p:attrNameLst>
                                      </p:cBhvr>
                                    </p:anim>
                                  </p:childTnLst>
                                </p:cTn>
                              </p:par>
                            </p:childTnLst>
                          </p:cTn>
                        </p:par>
                      </p:childTnLst>
                    </p:cTn>
                  </p:par>
                  <p:par>
                    <p:cTn id="40" fill="hold">
                      <p:stCondLst>
                        <p:cond delay="indefinite"/>
                      </p:stCondLst>
                      <p:childTnLst>
                        <p:par>
                          <p:cTn id="41" fill="hold">
                            <p:stCondLst>
                              <p:cond delay="0"/>
                            </p:stCondLst>
                            <p:childTnLst>
                              <p:par>
                                <p:cTn id="42" presetID="34" presetClass="entr" presetSubtype="0" fill="hold" nodeType="clickEffect">
                                  <p:stCondLst>
                                    <p:cond delay="0"/>
                                  </p:stCondLst>
                                  <p:childTnLst>
                                    <p:set>
                                      <p:cBhvr>
                                        <p:cTn id="43" dur="1" fill="hold">
                                          <p:stCondLst>
                                            <p:cond delay="0"/>
                                          </p:stCondLst>
                                        </p:cTn>
                                        <p:tgtEl>
                                          <p:spTgt spid="34"/>
                                        </p:tgtEl>
                                        <p:attrNameLst>
                                          <p:attrName>style.visibility</p:attrName>
                                        </p:attrNameLst>
                                      </p:cBhvr>
                                      <p:to>
                                        <p:strVal val="visible"/>
                                      </p:to>
                                    </p:set>
                                    <p:anim from="(-#ppt_w/2)" to="(#ppt_x)" calcmode="lin" valueType="num">
                                      <p:cBhvr>
                                        <p:cTn id="44" dur="600" fill="hold">
                                          <p:stCondLst>
                                            <p:cond delay="0"/>
                                          </p:stCondLst>
                                        </p:cTn>
                                        <p:tgtEl>
                                          <p:spTgt spid="34"/>
                                        </p:tgtEl>
                                        <p:attrNameLst>
                                          <p:attrName>ppt_x</p:attrName>
                                        </p:attrNameLst>
                                      </p:cBhvr>
                                    </p:anim>
                                    <p:anim from="0" to="-1.0" calcmode="lin" valueType="num">
                                      <p:cBhvr>
                                        <p:cTn id="45" dur="200" decel="50000" autoRev="1" fill="hold">
                                          <p:stCondLst>
                                            <p:cond delay="600"/>
                                          </p:stCondLst>
                                        </p:cTn>
                                        <p:tgtEl>
                                          <p:spTgt spid="34"/>
                                        </p:tgtEl>
                                        <p:attrNameLst>
                                          <p:attrName>xshear</p:attrName>
                                        </p:attrNameLst>
                                      </p:cBhvr>
                                    </p:anim>
                                    <p:animScale>
                                      <p:cBhvr>
                                        <p:cTn id="46" dur="200" decel="100000" autoRev="1" fill="hold">
                                          <p:stCondLst>
                                            <p:cond delay="600"/>
                                          </p:stCondLst>
                                        </p:cTn>
                                        <p:tgtEl>
                                          <p:spTgt spid="34"/>
                                        </p:tgtEl>
                                      </p:cBhvr>
                                      <p:from x="100000" y="100000"/>
                                      <p:to x="80000" y="100000"/>
                                    </p:animScale>
                                    <p:anim by="(#ppt_h/3+#ppt_w*0.1)" calcmode="lin" valueType="num">
                                      <p:cBhvr additive="sum">
                                        <p:cTn id="47" dur="200" decel="100000" autoRev="1" fill="hold">
                                          <p:stCondLst>
                                            <p:cond delay="600"/>
                                          </p:stCondLst>
                                        </p:cTn>
                                        <p:tgtEl>
                                          <p:spTgt spid="3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D709DF24540F4BB1A810E6ACCC8E07" ma:contentTypeVersion="12" ma:contentTypeDescription="Create a new document." ma:contentTypeScope="" ma:versionID="9072c65b4a7c38b2c2f4065f8f303c17">
  <xsd:schema xmlns:xsd="http://www.w3.org/2001/XMLSchema" xmlns:xs="http://www.w3.org/2001/XMLSchema" xmlns:p="http://schemas.microsoft.com/office/2006/metadata/properties" xmlns:ns2="5bfb4ee6-4862-4f24-83da-3374f18594b5" xmlns:ns3="12360aba-792a-40d1-8381-e9c8868663ff" targetNamespace="http://schemas.microsoft.com/office/2006/metadata/properties" ma:root="true" ma:fieldsID="b222e65fcab4c8811eec24a1feae2e33" ns2:_="" ns3:_="">
    <xsd:import namespace="5bfb4ee6-4862-4f24-83da-3374f18594b5"/>
    <xsd:import namespace="12360aba-792a-40d1-8381-e9c8868663f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fb4ee6-4862-4f24-83da-3374f18594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2360aba-792a-40d1-8381-e9c8868663f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693EB73-E1C0-4333-802C-BDE5500E9665}">
  <ds:schemaRefs>
    <ds:schemaRef ds:uri="http://schemas.microsoft.com/sharepoint/v3/contenttype/forms"/>
  </ds:schemaRefs>
</ds:datastoreItem>
</file>

<file path=customXml/itemProps2.xml><?xml version="1.0" encoding="utf-8"?>
<ds:datastoreItem xmlns:ds="http://schemas.openxmlformats.org/officeDocument/2006/customXml" ds:itemID="{D1B853CC-3FAE-4232-92D3-C35475F333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fb4ee6-4862-4f24-83da-3374f18594b5"/>
    <ds:schemaRef ds:uri="12360aba-792a-40d1-8381-e9c8868663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4805DF-D0C7-4270-88AE-9BBC2581819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133</TotalTime>
  <Words>690</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Berlin Sans FB</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Wakefield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 Support Unit</dc:creator>
  <cp:lastModifiedBy>chris livesey</cp:lastModifiedBy>
  <cp:revision>22</cp:revision>
  <dcterms:created xsi:type="dcterms:W3CDTF">2009-08-04T08:58:14Z</dcterms:created>
  <dcterms:modified xsi:type="dcterms:W3CDTF">2020-05-07T10:18:03Z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0x01010011D709DF24540F4BB1A810E6ACCC8E07</vt:lpwstr>
  </property>
</Properties>
</file>