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1" r:id="rId2"/>
    <p:sldId id="327" r:id="rId3"/>
    <p:sldId id="306" r:id="rId4"/>
    <p:sldId id="317" r:id="rId5"/>
    <p:sldId id="318" r:id="rId6"/>
    <p:sldId id="319" r:id="rId7"/>
    <p:sldId id="320" r:id="rId8"/>
    <p:sldId id="321" r:id="rId9"/>
    <p:sldId id="322" r:id="rId10"/>
    <p:sldId id="323" r:id="rId11"/>
    <p:sldId id="324" r:id="rId12"/>
    <p:sldId id="325" r:id="rId13"/>
    <p:sldId id="326"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5" r:id="rId36"/>
    <p:sldId id="286" r:id="rId37"/>
    <p:sldId id="287" r:id="rId38"/>
    <p:sldId id="288" r:id="rId39"/>
    <p:sldId id="289" r:id="rId40"/>
    <p:sldId id="296" r:id="rId41"/>
    <p:sldId id="297" r:id="rId42"/>
    <p:sldId id="298" r:id="rId43"/>
    <p:sldId id="299" r:id="rId44"/>
    <p:sldId id="300" r:id="rId45"/>
    <p:sldId id="301" r:id="rId46"/>
    <p:sldId id="302" r:id="rId47"/>
    <p:sldId id="303" r:id="rId48"/>
    <p:sldId id="304" r:id="rId49"/>
    <p:sldId id="290" r:id="rId50"/>
    <p:sldId id="330" r:id="rId51"/>
  </p:sldIdLst>
  <p:sldSz cx="12192000" cy="6858000"/>
  <p:notesSz cx="6858000" cy="9144000"/>
  <p:defaultTextStyle>
    <a:defPPr>
      <a:defRPr lang="en-GB"/>
    </a:defPPr>
    <a:lvl1pPr algn="l" rtl="0" fontAlgn="base">
      <a:spcBef>
        <a:spcPct val="0"/>
      </a:spcBef>
      <a:spcAft>
        <a:spcPct val="0"/>
      </a:spcAft>
      <a:defRPr sz="2400" kern="1200">
        <a:solidFill>
          <a:schemeClr val="tx1"/>
        </a:solidFill>
        <a:latin typeface="Calibri" panose="020F0502020204030204" pitchFamily="34" charset="0"/>
        <a:ea typeface="+mn-ea"/>
        <a:cs typeface="+mn-cs"/>
      </a:defRPr>
    </a:lvl1pPr>
    <a:lvl2pPr marL="457200" algn="l" rtl="0" fontAlgn="base">
      <a:spcBef>
        <a:spcPct val="0"/>
      </a:spcBef>
      <a:spcAft>
        <a:spcPct val="0"/>
      </a:spcAft>
      <a:defRPr sz="2400" kern="1200">
        <a:solidFill>
          <a:schemeClr val="tx1"/>
        </a:solidFill>
        <a:latin typeface="Calibri" panose="020F0502020204030204" pitchFamily="34" charset="0"/>
        <a:ea typeface="+mn-ea"/>
        <a:cs typeface="+mn-cs"/>
      </a:defRPr>
    </a:lvl2pPr>
    <a:lvl3pPr marL="914400" algn="l" rtl="0" fontAlgn="base">
      <a:spcBef>
        <a:spcPct val="0"/>
      </a:spcBef>
      <a:spcAft>
        <a:spcPct val="0"/>
      </a:spcAft>
      <a:defRPr sz="2400" kern="1200">
        <a:solidFill>
          <a:schemeClr val="tx1"/>
        </a:solidFill>
        <a:latin typeface="Calibri" panose="020F0502020204030204" pitchFamily="34" charset="0"/>
        <a:ea typeface="+mn-ea"/>
        <a:cs typeface="+mn-cs"/>
      </a:defRPr>
    </a:lvl3pPr>
    <a:lvl4pPr marL="1371600" algn="l" rtl="0" fontAlgn="base">
      <a:spcBef>
        <a:spcPct val="0"/>
      </a:spcBef>
      <a:spcAft>
        <a:spcPct val="0"/>
      </a:spcAft>
      <a:defRPr sz="2400" kern="1200">
        <a:solidFill>
          <a:schemeClr val="tx1"/>
        </a:solidFill>
        <a:latin typeface="Calibri" panose="020F0502020204030204" pitchFamily="34" charset="0"/>
        <a:ea typeface="+mn-ea"/>
        <a:cs typeface="+mn-cs"/>
      </a:defRPr>
    </a:lvl4pPr>
    <a:lvl5pPr marL="1828800" algn="l" rtl="0" fontAlgn="base">
      <a:spcBef>
        <a:spcPct val="0"/>
      </a:spcBef>
      <a:spcAft>
        <a:spcPct val="0"/>
      </a:spcAft>
      <a:defRPr sz="2400" kern="1200">
        <a:solidFill>
          <a:schemeClr val="tx1"/>
        </a:solidFill>
        <a:latin typeface="Calibri" panose="020F0502020204030204" pitchFamily="34" charset="0"/>
        <a:ea typeface="+mn-ea"/>
        <a:cs typeface="+mn-cs"/>
      </a:defRPr>
    </a:lvl5pPr>
    <a:lvl6pPr marL="2286000" algn="l" defTabSz="914400" rtl="0" eaLnBrk="1" latinLnBrk="0" hangingPunct="1">
      <a:defRPr sz="2400" kern="1200">
        <a:solidFill>
          <a:schemeClr val="tx1"/>
        </a:solidFill>
        <a:latin typeface="Calibri" panose="020F0502020204030204" pitchFamily="34" charset="0"/>
        <a:ea typeface="+mn-ea"/>
        <a:cs typeface="+mn-cs"/>
      </a:defRPr>
    </a:lvl6pPr>
    <a:lvl7pPr marL="2743200" algn="l" defTabSz="914400" rtl="0" eaLnBrk="1" latinLnBrk="0" hangingPunct="1">
      <a:defRPr sz="2400" kern="1200">
        <a:solidFill>
          <a:schemeClr val="tx1"/>
        </a:solidFill>
        <a:latin typeface="Calibri" panose="020F0502020204030204" pitchFamily="34" charset="0"/>
        <a:ea typeface="+mn-ea"/>
        <a:cs typeface="+mn-cs"/>
      </a:defRPr>
    </a:lvl7pPr>
    <a:lvl8pPr marL="3200400" algn="l" defTabSz="914400" rtl="0" eaLnBrk="1" latinLnBrk="0" hangingPunct="1">
      <a:defRPr sz="2400" kern="1200">
        <a:solidFill>
          <a:schemeClr val="tx1"/>
        </a:solidFill>
        <a:latin typeface="Calibri" panose="020F0502020204030204" pitchFamily="34" charset="0"/>
        <a:ea typeface="+mn-ea"/>
        <a:cs typeface="+mn-cs"/>
      </a:defRPr>
    </a:lvl8pPr>
    <a:lvl9pPr marL="3657600" algn="l" defTabSz="914400" rtl="0" eaLnBrk="1" latinLnBrk="0" hangingPunct="1">
      <a:defRPr sz="24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p:restoredLeft sz="15619" autoAdjust="0"/>
    <p:restoredTop sz="93538" autoAdjust="0"/>
  </p:normalViewPr>
  <p:slideViewPr>
    <p:cSldViewPr>
      <p:cViewPr varScale="1">
        <p:scale>
          <a:sx n="82" d="100"/>
          <a:sy n="82" d="100"/>
        </p:scale>
        <p:origin x="691" y="5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a:extLst>
              <a:ext uri="{FF2B5EF4-FFF2-40B4-BE49-F238E27FC236}">
                <a16:creationId xmlns:a16="http://schemas.microsoft.com/office/drawing/2014/main" id="{7832049A-26CD-4AD4-B5DB-D1599DB855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F991B9C-2F7D-4AB2-A026-5647D3A0973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05863594-975F-4794-9AD4-DDDC3C16D2DE}"/>
              </a:ext>
            </a:extLst>
          </p:cNvPr>
          <p:cNvSpPr>
            <a:spLocks noGrp="1" noChangeArrowheads="1"/>
          </p:cNvSpPr>
          <p:nvPr>
            <p:ph type="sldNum" sz="quarter" idx="12"/>
          </p:nvPr>
        </p:nvSpPr>
        <p:spPr>
          <a:ln/>
        </p:spPr>
        <p:txBody>
          <a:bodyPr/>
          <a:lstStyle>
            <a:lvl1pPr>
              <a:defRPr/>
            </a:lvl1pPr>
          </a:lstStyle>
          <a:p>
            <a:fld id="{8DD1952F-278F-486B-866F-4854609811C2}" type="slidenum">
              <a:rPr lang="en-GB" altLang="en-US"/>
              <a:pPr/>
              <a:t>‹#›</a:t>
            </a:fld>
            <a:endParaRPr lang="en-GB" altLang="en-US"/>
          </a:p>
        </p:txBody>
      </p:sp>
    </p:spTree>
    <p:extLst>
      <p:ext uri="{BB962C8B-B14F-4D97-AF65-F5344CB8AC3E}">
        <p14:creationId xmlns:p14="http://schemas.microsoft.com/office/powerpoint/2010/main" val="3817464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1902FAC0-D5DB-4AF1-8651-637116320CF5}"/>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2DA00CB7-7995-47E3-A29F-DBD4DB9B2E5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1F7E7C6F-A4E3-411C-80F5-A95443E2B259}"/>
              </a:ext>
            </a:extLst>
          </p:cNvPr>
          <p:cNvSpPr>
            <a:spLocks noGrp="1" noChangeArrowheads="1"/>
          </p:cNvSpPr>
          <p:nvPr>
            <p:ph type="sldNum" sz="quarter" idx="12"/>
          </p:nvPr>
        </p:nvSpPr>
        <p:spPr>
          <a:ln/>
        </p:spPr>
        <p:txBody>
          <a:bodyPr/>
          <a:lstStyle>
            <a:lvl1pPr>
              <a:defRPr/>
            </a:lvl1pPr>
          </a:lstStyle>
          <a:p>
            <a:fld id="{8226B38C-4397-4FF1-A1E0-A76A2BA8A497}" type="slidenum">
              <a:rPr lang="en-GB" altLang="en-US"/>
              <a:pPr/>
              <a:t>‹#›</a:t>
            </a:fld>
            <a:endParaRPr lang="en-GB" altLang="en-US"/>
          </a:p>
        </p:txBody>
      </p:sp>
    </p:spTree>
    <p:extLst>
      <p:ext uri="{BB962C8B-B14F-4D97-AF65-F5344CB8AC3E}">
        <p14:creationId xmlns:p14="http://schemas.microsoft.com/office/powerpoint/2010/main" val="1287017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73FB7310-EA40-4B0D-B076-A95D6212C7E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3C6F717-9E58-403E-8C73-1FE5FD7C481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C5779D1E-C982-411C-ADFE-1F100647ACAB}"/>
              </a:ext>
            </a:extLst>
          </p:cNvPr>
          <p:cNvSpPr>
            <a:spLocks noGrp="1" noChangeArrowheads="1"/>
          </p:cNvSpPr>
          <p:nvPr>
            <p:ph type="sldNum" sz="quarter" idx="12"/>
          </p:nvPr>
        </p:nvSpPr>
        <p:spPr>
          <a:ln/>
        </p:spPr>
        <p:txBody>
          <a:bodyPr/>
          <a:lstStyle>
            <a:lvl1pPr>
              <a:defRPr/>
            </a:lvl1pPr>
          </a:lstStyle>
          <a:p>
            <a:fld id="{ADF7D10F-FD83-4AA0-9B3C-2CCF04B5D5F9}" type="slidenum">
              <a:rPr lang="en-GB" altLang="en-US"/>
              <a:pPr/>
              <a:t>‹#›</a:t>
            </a:fld>
            <a:endParaRPr lang="en-GB" altLang="en-US"/>
          </a:p>
        </p:txBody>
      </p:sp>
    </p:spTree>
    <p:extLst>
      <p:ext uri="{BB962C8B-B14F-4D97-AF65-F5344CB8AC3E}">
        <p14:creationId xmlns:p14="http://schemas.microsoft.com/office/powerpoint/2010/main" val="3019021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a:extLst>
              <a:ext uri="{FF2B5EF4-FFF2-40B4-BE49-F238E27FC236}">
                <a16:creationId xmlns:a16="http://schemas.microsoft.com/office/drawing/2014/main" id="{FA6333BE-9585-4584-A9E9-7A9E62981A1E}"/>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3946BD6B-082B-4628-A771-6A0988D0C8A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57BA5C41-8AEC-4007-934D-7017C703E43A}"/>
              </a:ext>
            </a:extLst>
          </p:cNvPr>
          <p:cNvSpPr>
            <a:spLocks noGrp="1" noChangeArrowheads="1"/>
          </p:cNvSpPr>
          <p:nvPr>
            <p:ph type="sldNum" sz="quarter" idx="12"/>
          </p:nvPr>
        </p:nvSpPr>
        <p:spPr>
          <a:ln/>
        </p:spPr>
        <p:txBody>
          <a:bodyPr/>
          <a:lstStyle>
            <a:lvl1pPr>
              <a:defRPr/>
            </a:lvl1pPr>
          </a:lstStyle>
          <a:p>
            <a:fld id="{BE0EF220-937D-4027-9E88-EE438EFF78B9}" type="slidenum">
              <a:rPr lang="en-GB" altLang="en-US"/>
              <a:pPr/>
              <a:t>‹#›</a:t>
            </a:fld>
            <a:endParaRPr lang="en-GB" altLang="en-US"/>
          </a:p>
        </p:txBody>
      </p:sp>
    </p:spTree>
    <p:extLst>
      <p:ext uri="{BB962C8B-B14F-4D97-AF65-F5344CB8AC3E}">
        <p14:creationId xmlns:p14="http://schemas.microsoft.com/office/powerpoint/2010/main" val="11469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2104BDB-E0A3-4E41-830B-07D84EDD04EC}"/>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02E4F67-D65D-4530-9038-95BC4F520FD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2B27519-7C30-45E0-9073-02C4CB0B1441}"/>
              </a:ext>
            </a:extLst>
          </p:cNvPr>
          <p:cNvSpPr>
            <a:spLocks noGrp="1" noChangeArrowheads="1"/>
          </p:cNvSpPr>
          <p:nvPr>
            <p:ph type="sldNum" sz="quarter" idx="12"/>
          </p:nvPr>
        </p:nvSpPr>
        <p:spPr>
          <a:ln/>
        </p:spPr>
        <p:txBody>
          <a:bodyPr/>
          <a:lstStyle>
            <a:lvl1pPr>
              <a:defRPr/>
            </a:lvl1pPr>
          </a:lstStyle>
          <a:p>
            <a:fld id="{6DB68887-FA36-4278-BDAF-3EFFF2E6BF22}" type="slidenum">
              <a:rPr lang="en-GB" altLang="en-US"/>
              <a:pPr/>
              <a:t>‹#›</a:t>
            </a:fld>
            <a:endParaRPr lang="en-GB" altLang="en-US"/>
          </a:p>
        </p:txBody>
      </p:sp>
    </p:spTree>
    <p:extLst>
      <p:ext uri="{BB962C8B-B14F-4D97-AF65-F5344CB8AC3E}">
        <p14:creationId xmlns:p14="http://schemas.microsoft.com/office/powerpoint/2010/main" val="2453558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298AFD1A-1277-4729-8566-4B811D01510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17DDC5E2-C9C4-4534-BE2A-38BA81D2A704}"/>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92FD4214-1DCD-4904-B245-9E792067752C}"/>
              </a:ext>
            </a:extLst>
          </p:cNvPr>
          <p:cNvSpPr>
            <a:spLocks noGrp="1" noChangeArrowheads="1"/>
          </p:cNvSpPr>
          <p:nvPr>
            <p:ph type="sldNum" sz="quarter" idx="12"/>
          </p:nvPr>
        </p:nvSpPr>
        <p:spPr>
          <a:ln/>
        </p:spPr>
        <p:txBody>
          <a:bodyPr/>
          <a:lstStyle>
            <a:lvl1pPr>
              <a:defRPr/>
            </a:lvl1pPr>
          </a:lstStyle>
          <a:p>
            <a:fld id="{7063F90A-78EE-45C5-AFE7-D96744290252}" type="slidenum">
              <a:rPr lang="en-GB" altLang="en-US"/>
              <a:pPr/>
              <a:t>‹#›</a:t>
            </a:fld>
            <a:endParaRPr lang="en-GB" altLang="en-US"/>
          </a:p>
        </p:txBody>
      </p:sp>
    </p:spTree>
    <p:extLst>
      <p:ext uri="{BB962C8B-B14F-4D97-AF65-F5344CB8AC3E}">
        <p14:creationId xmlns:p14="http://schemas.microsoft.com/office/powerpoint/2010/main" val="238806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a:extLst>
              <a:ext uri="{FF2B5EF4-FFF2-40B4-BE49-F238E27FC236}">
                <a16:creationId xmlns:a16="http://schemas.microsoft.com/office/drawing/2014/main" id="{E1B85B18-B55F-47F2-8BA9-45AD35825210}"/>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CAA66EA7-57CA-4A41-9610-48E04179CF6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FE33924-F03A-4111-B420-3BD5218B2BE4}"/>
              </a:ext>
            </a:extLst>
          </p:cNvPr>
          <p:cNvSpPr>
            <a:spLocks noGrp="1" noChangeArrowheads="1"/>
          </p:cNvSpPr>
          <p:nvPr>
            <p:ph type="sldNum" sz="quarter" idx="12"/>
          </p:nvPr>
        </p:nvSpPr>
        <p:spPr>
          <a:ln/>
        </p:spPr>
        <p:txBody>
          <a:bodyPr/>
          <a:lstStyle>
            <a:lvl1pPr>
              <a:defRPr/>
            </a:lvl1pPr>
          </a:lstStyle>
          <a:p>
            <a:fld id="{6A2ACE62-B3E9-4EE4-AF71-7D02F26C9A0E}" type="slidenum">
              <a:rPr lang="en-GB" altLang="en-US"/>
              <a:pPr/>
              <a:t>‹#›</a:t>
            </a:fld>
            <a:endParaRPr lang="en-GB" altLang="en-US"/>
          </a:p>
        </p:txBody>
      </p:sp>
    </p:spTree>
    <p:extLst>
      <p:ext uri="{BB962C8B-B14F-4D97-AF65-F5344CB8AC3E}">
        <p14:creationId xmlns:p14="http://schemas.microsoft.com/office/powerpoint/2010/main" val="1582478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a:extLst>
              <a:ext uri="{FF2B5EF4-FFF2-40B4-BE49-F238E27FC236}">
                <a16:creationId xmlns:a16="http://schemas.microsoft.com/office/drawing/2014/main" id="{0936454B-C651-42FF-A6B6-9034A42DD8CF}"/>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0E561B16-759D-4D4A-A42C-C1BA815955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B19BC25A-8704-431E-B6BB-89AD9A993F62}"/>
              </a:ext>
            </a:extLst>
          </p:cNvPr>
          <p:cNvSpPr>
            <a:spLocks noGrp="1" noChangeArrowheads="1"/>
          </p:cNvSpPr>
          <p:nvPr>
            <p:ph type="sldNum" sz="quarter" idx="12"/>
          </p:nvPr>
        </p:nvSpPr>
        <p:spPr>
          <a:ln/>
        </p:spPr>
        <p:txBody>
          <a:bodyPr/>
          <a:lstStyle>
            <a:lvl1pPr>
              <a:defRPr/>
            </a:lvl1pPr>
          </a:lstStyle>
          <a:p>
            <a:fld id="{104A6C8B-7FA0-4CC3-B5CD-BD0457D01DCA}" type="slidenum">
              <a:rPr lang="en-GB" altLang="en-US"/>
              <a:pPr/>
              <a:t>‹#›</a:t>
            </a:fld>
            <a:endParaRPr lang="en-GB" altLang="en-US"/>
          </a:p>
        </p:txBody>
      </p:sp>
    </p:spTree>
    <p:extLst>
      <p:ext uri="{BB962C8B-B14F-4D97-AF65-F5344CB8AC3E}">
        <p14:creationId xmlns:p14="http://schemas.microsoft.com/office/powerpoint/2010/main" val="1321243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91707BB-A80E-4054-9558-B69A73DF6519}"/>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9CFB83E6-2936-4E6F-82C0-7EB5833E10D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40A4C708-FBD4-4DCD-9BC2-F826FBEF934D}"/>
              </a:ext>
            </a:extLst>
          </p:cNvPr>
          <p:cNvSpPr>
            <a:spLocks noGrp="1" noChangeArrowheads="1"/>
          </p:cNvSpPr>
          <p:nvPr>
            <p:ph type="sldNum" sz="quarter" idx="12"/>
          </p:nvPr>
        </p:nvSpPr>
        <p:spPr>
          <a:ln/>
        </p:spPr>
        <p:txBody>
          <a:bodyPr/>
          <a:lstStyle>
            <a:lvl1pPr>
              <a:defRPr/>
            </a:lvl1pPr>
          </a:lstStyle>
          <a:p>
            <a:fld id="{1ABEA790-14CE-4AEF-A827-EB19D8892597}" type="slidenum">
              <a:rPr lang="en-GB" altLang="en-US"/>
              <a:pPr/>
              <a:t>‹#›</a:t>
            </a:fld>
            <a:endParaRPr lang="en-GB" altLang="en-US"/>
          </a:p>
        </p:txBody>
      </p:sp>
    </p:spTree>
    <p:extLst>
      <p:ext uri="{BB962C8B-B14F-4D97-AF65-F5344CB8AC3E}">
        <p14:creationId xmlns:p14="http://schemas.microsoft.com/office/powerpoint/2010/main" val="144683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DF08F7E-E965-410C-B9FD-2E811B987F8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80125A86-4370-4DEF-9A98-06D9A232D5F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ED1B60A-969F-4246-842C-8E5F71AB28CC}"/>
              </a:ext>
            </a:extLst>
          </p:cNvPr>
          <p:cNvSpPr>
            <a:spLocks noGrp="1" noChangeArrowheads="1"/>
          </p:cNvSpPr>
          <p:nvPr>
            <p:ph type="sldNum" sz="quarter" idx="12"/>
          </p:nvPr>
        </p:nvSpPr>
        <p:spPr>
          <a:ln/>
        </p:spPr>
        <p:txBody>
          <a:bodyPr/>
          <a:lstStyle>
            <a:lvl1pPr>
              <a:defRPr/>
            </a:lvl1pPr>
          </a:lstStyle>
          <a:p>
            <a:fld id="{2FD477D5-47B7-4CF4-ABB3-C154D6F692FB}" type="slidenum">
              <a:rPr lang="en-GB" altLang="en-US"/>
              <a:pPr/>
              <a:t>‹#›</a:t>
            </a:fld>
            <a:endParaRPr lang="en-GB" altLang="en-US"/>
          </a:p>
        </p:txBody>
      </p:sp>
    </p:spTree>
    <p:extLst>
      <p:ext uri="{BB962C8B-B14F-4D97-AF65-F5344CB8AC3E}">
        <p14:creationId xmlns:p14="http://schemas.microsoft.com/office/powerpoint/2010/main" val="811943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1D194DE-D909-4232-94BD-A2BE2B1C1D7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5ACCEDA0-A014-41D3-ACE0-D8D0551ADCED}"/>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726F57CF-83BA-40E4-BAFB-30570E9E688D}"/>
              </a:ext>
            </a:extLst>
          </p:cNvPr>
          <p:cNvSpPr>
            <a:spLocks noGrp="1" noChangeArrowheads="1"/>
          </p:cNvSpPr>
          <p:nvPr>
            <p:ph type="sldNum" sz="quarter" idx="12"/>
          </p:nvPr>
        </p:nvSpPr>
        <p:spPr>
          <a:ln/>
        </p:spPr>
        <p:txBody>
          <a:bodyPr/>
          <a:lstStyle>
            <a:lvl1pPr>
              <a:defRPr/>
            </a:lvl1pPr>
          </a:lstStyle>
          <a:p>
            <a:fld id="{9E4DD4C2-FFD3-4E04-A314-D293E6CF2B54}" type="slidenum">
              <a:rPr lang="en-GB" altLang="en-US"/>
              <a:pPr/>
              <a:t>‹#›</a:t>
            </a:fld>
            <a:endParaRPr lang="en-GB" altLang="en-US"/>
          </a:p>
        </p:txBody>
      </p:sp>
    </p:spTree>
    <p:extLst>
      <p:ext uri="{BB962C8B-B14F-4D97-AF65-F5344CB8AC3E}">
        <p14:creationId xmlns:p14="http://schemas.microsoft.com/office/powerpoint/2010/main" val="639044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9B6ABA5-970F-4C71-BB0A-075427C768FC}"/>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AE4B0E52-F9D5-40AE-BC9C-EA5CABC7A48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B3F1648A-0B50-4900-9BD4-3015F0C2570A}"/>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a:extLst>
              <a:ext uri="{FF2B5EF4-FFF2-40B4-BE49-F238E27FC236}">
                <a16:creationId xmlns:a16="http://schemas.microsoft.com/office/drawing/2014/main" id="{0070311D-3798-4636-8DC1-3DAB962C398C}"/>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a:extLst>
              <a:ext uri="{FF2B5EF4-FFF2-40B4-BE49-F238E27FC236}">
                <a16:creationId xmlns:a16="http://schemas.microsoft.com/office/drawing/2014/main" id="{EE58C1A4-39F1-4C85-8155-749EB040D7B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64E22A4C-2B74-463E-A63E-330E8E1F0E99}"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infoamerica.org/teoria/imagenes/bernstein.jpg" TargetMode="External"/><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hyperlink" Target="http://images.google.co.uk/imgres?imgurl=http://helgo.net/barse/bilder/bourdieu_pierre.jpg&amp;imgrefurl=http://helgo.net/barse/archives/cat_topp_tre.html&amp;h=277&amp;w=227&amp;sz=19&amp;tbnid=BTmSaZKRvbq7eM:&amp;tbnh=109&amp;tbnw=89&amp;hl=en&amp;start=8&amp;prev=/images%3Fq%3Dpierre%2Bbourdieu%26svnum%3D10%26hl%3Den%26lr%3D" TargetMode="Externa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image" Target="../media/image42.png"/><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blazer.jpg">
            <a:extLst>
              <a:ext uri="{FF2B5EF4-FFF2-40B4-BE49-F238E27FC236}">
                <a16:creationId xmlns:a16="http://schemas.microsoft.com/office/drawing/2014/main" id="{ECFF9D98-3998-421E-9199-AAF5483CE4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24375" y="1214438"/>
            <a:ext cx="35623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205E797-AD77-4B40-ACEC-CA04779025B1}"/>
              </a:ext>
            </a:extLst>
          </p:cNvPr>
          <p:cNvSpPr/>
          <p:nvPr/>
        </p:nvSpPr>
        <p:spPr>
          <a:xfrm>
            <a:off x="1524000" y="214290"/>
            <a:ext cx="9174692" cy="923330"/>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Social class and education</a:t>
            </a:r>
          </a:p>
        </p:txBody>
      </p:sp>
      <p:sp>
        <p:nvSpPr>
          <p:cNvPr id="6" name="Rectangle 5">
            <a:extLst>
              <a:ext uri="{FF2B5EF4-FFF2-40B4-BE49-F238E27FC236}">
                <a16:creationId xmlns:a16="http://schemas.microsoft.com/office/drawing/2014/main" id="{77300B9B-567D-4198-BDDA-6183A670DCD8}"/>
              </a:ext>
            </a:extLst>
          </p:cNvPr>
          <p:cNvSpPr/>
          <p:nvPr/>
        </p:nvSpPr>
        <p:spPr>
          <a:xfrm>
            <a:off x="1515238" y="4929198"/>
            <a:ext cx="9152762" cy="1754326"/>
          </a:xfrm>
          <a:prstGeom prst="rect">
            <a:avLst/>
          </a:prstGeom>
          <a:noFill/>
        </p:spPr>
        <p:txBody>
          <a:bodyPr wrap="none">
            <a:spAutoFit/>
          </a:bodyPr>
          <a:lstStyle/>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Why what your parents do</a:t>
            </a:r>
          </a:p>
          <a:p>
            <a:pPr algn="ctr">
              <a:defRPr/>
            </a:pP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a living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0658" name="Picture 2" descr="278642">
            <a:extLst>
              <a:ext uri="{FF2B5EF4-FFF2-40B4-BE49-F238E27FC236}">
                <a16:creationId xmlns:a16="http://schemas.microsoft.com/office/drawing/2014/main" id="{3AF7877E-0A86-4B6C-B32D-D06BCB2EF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4425" y="1268413"/>
            <a:ext cx="28575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3">
            <a:extLst>
              <a:ext uri="{FF2B5EF4-FFF2-40B4-BE49-F238E27FC236}">
                <a16:creationId xmlns:a16="http://schemas.microsoft.com/office/drawing/2014/main" id="{E0EF5929-7B58-4719-990E-D00C0E4F2A82}"/>
              </a:ext>
            </a:extLst>
          </p:cNvPr>
          <p:cNvSpPr txBox="1">
            <a:spLocks noChangeArrowheads="1"/>
          </p:cNvSpPr>
          <p:nvPr/>
        </p:nvSpPr>
        <p:spPr bwMode="auto">
          <a:xfrm>
            <a:off x="191344" y="0"/>
            <a:ext cx="11809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While middle class speech is characterised by broader vocabulary, more detail and grammatically sound structure. </a:t>
            </a:r>
            <a:endParaRPr lang="en-GB" altLang="en-US" sz="2200" u="sng" dirty="0">
              <a:solidFill>
                <a:schemeClr val="bg1"/>
              </a:solidFill>
              <a:latin typeface="Comic Sans MS" panose="030F0702030302020204" pitchFamily="66" charset="0"/>
              <a:cs typeface="Arial" panose="020B0604020202020204" pitchFamily="34" charset="0"/>
            </a:endParaRPr>
          </a:p>
        </p:txBody>
      </p:sp>
      <p:sp>
        <p:nvSpPr>
          <p:cNvPr id="70660" name="AutoShape 4">
            <a:extLst>
              <a:ext uri="{FF2B5EF4-FFF2-40B4-BE49-F238E27FC236}">
                <a16:creationId xmlns:a16="http://schemas.microsoft.com/office/drawing/2014/main" id="{53A55A4B-42A8-4F52-B651-0F031D806E96}"/>
              </a:ext>
            </a:extLst>
          </p:cNvPr>
          <p:cNvSpPr>
            <a:spLocks noChangeArrowheads="1"/>
          </p:cNvSpPr>
          <p:nvPr/>
        </p:nvSpPr>
        <p:spPr bwMode="auto">
          <a:xfrm>
            <a:off x="2135189" y="765176"/>
            <a:ext cx="5113337" cy="4392613"/>
          </a:xfrm>
          <a:prstGeom prst="wedgeRoundRectCallout">
            <a:avLst>
              <a:gd name="adj1" fmla="val 71764"/>
              <a:gd name="adj2" fmla="val 16824"/>
              <a:gd name="adj3" fmla="val 16667"/>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2200">
                <a:latin typeface="Comic Sans MS" panose="030F0702030302020204" pitchFamily="66" charset="0"/>
                <a:cs typeface="Arial" panose="020B0604020202020204" pitchFamily="34" charset="0"/>
              </a:rPr>
              <a:t>Watching this now, I can understand why people complained so much. It isn't just one or two attacks - it's incessant. I still can't figure out what I did wrong. This is so petty, so juvenile, so nasty. There is hatred there and that hurts deeply. I am someone who has never been judgmental, but Jade's behaviour is obnoxious, very aggressive, nasty and suffocating. </a:t>
            </a:r>
          </a:p>
        </p:txBody>
      </p:sp>
      <p:sp>
        <p:nvSpPr>
          <p:cNvPr id="70661" name="Text Box 5">
            <a:extLst>
              <a:ext uri="{FF2B5EF4-FFF2-40B4-BE49-F238E27FC236}">
                <a16:creationId xmlns:a16="http://schemas.microsoft.com/office/drawing/2014/main" id="{36722324-3B41-460F-8224-A0F24B134E97}"/>
              </a:ext>
            </a:extLst>
          </p:cNvPr>
          <p:cNvSpPr txBox="1">
            <a:spLocks noChangeArrowheads="1"/>
          </p:cNvSpPr>
          <p:nvPr/>
        </p:nvSpPr>
        <p:spPr bwMode="auto">
          <a:xfrm>
            <a:off x="371364" y="5265740"/>
            <a:ext cx="1144927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Because teachers are educated at a higher level and middle class, in the main, it’s like middle class children speak the same language and are therefore at an advantage. Educational success is judged largely on the quality of communication skills and this disadvantages working class kids who speak restricted code. </a:t>
            </a:r>
            <a:endParaRPr lang="en-GB" altLang="en-US" sz="2200" u="sng" dirty="0">
              <a:solidFill>
                <a:schemeClr val="bg1"/>
              </a:solidFill>
              <a:latin typeface="Comic Sans MS" panose="030F0702030302020204" pitchFamily="66"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0659"/>
                                        </p:tgtEl>
                                        <p:attrNameLst>
                                          <p:attrName>style.visibility</p:attrName>
                                        </p:attrNameLst>
                                      </p:cBhvr>
                                      <p:to>
                                        <p:strVal val="visible"/>
                                      </p:to>
                                    </p:set>
                                    <p:anim calcmode="discrete" valueType="clr">
                                      <p:cBhvr override="childStyle">
                                        <p:cTn id="7" dur="80"/>
                                        <p:tgtEl>
                                          <p:spTgt spid="706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0659"/>
                                        </p:tgtEl>
                                        <p:attrNameLst>
                                          <p:attrName>fillcolor</p:attrName>
                                        </p:attrNameLst>
                                      </p:cBhvr>
                                      <p:tavLst>
                                        <p:tav tm="0">
                                          <p:val>
                                            <p:clrVal>
                                              <a:schemeClr val="accent2"/>
                                            </p:clrVal>
                                          </p:val>
                                        </p:tav>
                                        <p:tav tm="50000">
                                          <p:val>
                                            <p:clrVal>
                                              <a:schemeClr val="hlink"/>
                                            </p:clrVal>
                                          </p:val>
                                        </p:tav>
                                      </p:tavLst>
                                    </p:anim>
                                    <p:set>
                                      <p:cBhvr>
                                        <p:cTn id="9" dur="80"/>
                                        <p:tgtEl>
                                          <p:spTgt spid="7065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70660"/>
                                        </p:tgtEl>
                                        <p:attrNameLst>
                                          <p:attrName>style.visibility</p:attrName>
                                        </p:attrNameLst>
                                      </p:cBhvr>
                                      <p:to>
                                        <p:strVal val="visible"/>
                                      </p:to>
                                    </p:set>
                                    <p:anim by="(-#ppt_w*2)" calcmode="lin" valueType="num">
                                      <p:cBhvr rctx="PPT">
                                        <p:cTn id="14" dur="500" autoRev="1" fill="hold">
                                          <p:stCondLst>
                                            <p:cond delay="0"/>
                                          </p:stCondLst>
                                        </p:cTn>
                                        <p:tgtEl>
                                          <p:spTgt spid="70660"/>
                                        </p:tgtEl>
                                        <p:attrNameLst>
                                          <p:attrName>ppt_w</p:attrName>
                                        </p:attrNameLst>
                                      </p:cBhvr>
                                    </p:anim>
                                    <p:anim by="(#ppt_w*0.50)" calcmode="lin" valueType="num">
                                      <p:cBhvr>
                                        <p:cTn id="15" dur="500" decel="50000" autoRev="1" fill="hold">
                                          <p:stCondLst>
                                            <p:cond delay="0"/>
                                          </p:stCondLst>
                                        </p:cTn>
                                        <p:tgtEl>
                                          <p:spTgt spid="70660"/>
                                        </p:tgtEl>
                                        <p:attrNameLst>
                                          <p:attrName>ppt_x</p:attrName>
                                        </p:attrNameLst>
                                      </p:cBhvr>
                                    </p:anim>
                                    <p:anim from="(-#ppt_h/2)" to="(#ppt_y)" calcmode="lin" valueType="num">
                                      <p:cBhvr>
                                        <p:cTn id="16" dur="1000" fill="hold">
                                          <p:stCondLst>
                                            <p:cond delay="0"/>
                                          </p:stCondLst>
                                        </p:cTn>
                                        <p:tgtEl>
                                          <p:spTgt spid="70660"/>
                                        </p:tgtEl>
                                        <p:attrNameLst>
                                          <p:attrName>ppt_y</p:attrName>
                                        </p:attrNameLst>
                                      </p:cBhvr>
                                    </p:anim>
                                    <p:animRot by="21600000">
                                      <p:cBhvr>
                                        <p:cTn id="17" dur="1000" fill="hold">
                                          <p:stCondLst>
                                            <p:cond delay="0"/>
                                          </p:stCondLst>
                                        </p:cTn>
                                        <p:tgtEl>
                                          <p:spTgt spid="70660"/>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0658"/>
                                        </p:tgtEl>
                                        <p:attrNameLst>
                                          <p:attrName>style.visibility</p:attrName>
                                        </p:attrNameLst>
                                      </p:cBhvr>
                                      <p:to>
                                        <p:strVal val="visible"/>
                                      </p:to>
                                    </p:set>
                                    <p:animEffect transition="in" filter="fade">
                                      <p:cBhvr>
                                        <p:cTn id="22" dur="2000"/>
                                        <p:tgtEl>
                                          <p:spTgt spid="7065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70661"/>
                                        </p:tgtEl>
                                        <p:attrNameLst>
                                          <p:attrName>style.visibility</p:attrName>
                                        </p:attrNameLst>
                                      </p:cBhvr>
                                      <p:to>
                                        <p:strVal val="visible"/>
                                      </p:to>
                                    </p:set>
                                    <p:anim calcmode="discrete" valueType="clr">
                                      <p:cBhvr override="childStyle">
                                        <p:cTn id="27" dur="80"/>
                                        <p:tgtEl>
                                          <p:spTgt spid="70661"/>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70661"/>
                                        </p:tgtEl>
                                        <p:attrNameLst>
                                          <p:attrName>fillcolor</p:attrName>
                                        </p:attrNameLst>
                                      </p:cBhvr>
                                      <p:tavLst>
                                        <p:tav tm="0">
                                          <p:val>
                                            <p:clrVal>
                                              <a:schemeClr val="accent2"/>
                                            </p:clrVal>
                                          </p:val>
                                        </p:tav>
                                        <p:tav tm="50000">
                                          <p:val>
                                            <p:clrVal>
                                              <a:schemeClr val="hlink"/>
                                            </p:clrVal>
                                          </p:val>
                                        </p:tav>
                                      </p:tavLst>
                                    </p:anim>
                                    <p:set>
                                      <p:cBhvr>
                                        <p:cTn id="29" dur="80"/>
                                        <p:tgtEl>
                                          <p:spTgt spid="7066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p:bldP spid="70660" grpId="0" animBg="1"/>
      <p:bldP spid="706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682" name="Picture 2" descr="0000b9710b2">
            <a:extLst>
              <a:ext uri="{FF2B5EF4-FFF2-40B4-BE49-F238E27FC236}">
                <a16:creationId xmlns:a16="http://schemas.microsoft.com/office/drawing/2014/main" id="{805A6FB0-816A-45EE-AFB9-8035B4B79E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8214" y="2060575"/>
            <a:ext cx="35845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Text Box 3">
            <a:extLst>
              <a:ext uri="{FF2B5EF4-FFF2-40B4-BE49-F238E27FC236}">
                <a16:creationId xmlns:a16="http://schemas.microsoft.com/office/drawing/2014/main" id="{9B74D740-847B-4FD3-921E-EB4054E5407A}"/>
              </a:ext>
            </a:extLst>
          </p:cNvPr>
          <p:cNvSpPr txBox="1">
            <a:spLocks noChangeArrowheads="1"/>
          </p:cNvSpPr>
          <p:nvPr/>
        </p:nvSpPr>
        <p:spPr bwMode="auto">
          <a:xfrm>
            <a:off x="407368" y="0"/>
            <a:ext cx="1137726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The </a:t>
            </a:r>
            <a:r>
              <a:rPr lang="en-GB" altLang="en-US" sz="2200" b="1" u="sng" dirty="0">
                <a:solidFill>
                  <a:schemeClr val="bg1"/>
                </a:solidFill>
                <a:latin typeface="Comic Sans MS" panose="030F0702030302020204" pitchFamily="66" charset="0"/>
                <a:cs typeface="Arial" panose="020B0604020202020204" pitchFamily="34" charset="0"/>
              </a:rPr>
              <a:t>restricted code</a:t>
            </a:r>
            <a:r>
              <a:rPr lang="en-GB" altLang="en-US" sz="2200" dirty="0">
                <a:solidFill>
                  <a:schemeClr val="bg1"/>
                </a:solidFill>
                <a:latin typeface="Comic Sans MS" panose="030F0702030302020204" pitchFamily="66" charset="0"/>
                <a:cs typeface="Arial" panose="020B0604020202020204" pitchFamily="34" charset="0"/>
              </a:rPr>
              <a:t>, spoken mainly by working class children, lacks vocabulary, detail and grammatical structure…</a:t>
            </a:r>
            <a:endParaRPr lang="en-GB" altLang="en-US" sz="2200" u="sng" dirty="0">
              <a:solidFill>
                <a:schemeClr val="bg1"/>
              </a:solidFill>
              <a:latin typeface="Comic Sans MS" panose="030F0702030302020204" pitchFamily="66" charset="0"/>
              <a:cs typeface="Arial" panose="020B0604020202020204" pitchFamily="34" charset="0"/>
            </a:endParaRPr>
          </a:p>
        </p:txBody>
      </p:sp>
      <p:sp>
        <p:nvSpPr>
          <p:cNvPr id="71684" name="AutoShape 4">
            <a:extLst>
              <a:ext uri="{FF2B5EF4-FFF2-40B4-BE49-F238E27FC236}">
                <a16:creationId xmlns:a16="http://schemas.microsoft.com/office/drawing/2014/main" id="{2EFA62A7-683D-43FC-AC69-59534CB9AFA2}"/>
              </a:ext>
            </a:extLst>
          </p:cNvPr>
          <p:cNvSpPr>
            <a:spLocks noChangeArrowheads="1"/>
          </p:cNvSpPr>
          <p:nvPr/>
        </p:nvSpPr>
        <p:spPr bwMode="auto">
          <a:xfrm>
            <a:off x="6167439" y="1196976"/>
            <a:ext cx="4249737" cy="1223963"/>
          </a:xfrm>
          <a:prstGeom prst="wedgeRoundRectCallout">
            <a:avLst>
              <a:gd name="adj1" fmla="val -102370"/>
              <a:gd name="adj2" fmla="val 116667"/>
              <a:gd name="adj3" fmla="val 16667"/>
            </a:avLst>
          </a:prstGeom>
          <a:solidFill>
            <a:srgbClr val="FFFF00"/>
          </a:solidFill>
          <a:ln w="9525">
            <a:solidFill>
              <a:schemeClr val="tx1"/>
            </a:solidFill>
            <a:miter lim="800000"/>
            <a:headEnd/>
            <a:tailEnd/>
          </a:ln>
        </p:spPr>
        <p:txBody>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2600">
                <a:latin typeface="Comic Sans MS" panose="030F0702030302020204" pitchFamily="66" charset="0"/>
                <a:cs typeface="Arial" panose="020B0604020202020204" pitchFamily="34" charset="0"/>
              </a:rPr>
              <a:t>*&amp;^$$%$(*&amp;**! I’m not a *&amp;^$$£%$”** racist!!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683"/>
                                        </p:tgtEl>
                                        <p:attrNameLst>
                                          <p:attrName>style.visibility</p:attrName>
                                        </p:attrNameLst>
                                      </p:cBhvr>
                                      <p:to>
                                        <p:strVal val="visible"/>
                                      </p:to>
                                    </p:set>
                                    <p:anim calcmode="discrete" valueType="clr">
                                      <p:cBhvr override="childStyle">
                                        <p:cTn id="7" dur="80"/>
                                        <p:tgtEl>
                                          <p:spTgt spid="7168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683"/>
                                        </p:tgtEl>
                                        <p:attrNameLst>
                                          <p:attrName>fillcolor</p:attrName>
                                        </p:attrNameLst>
                                      </p:cBhvr>
                                      <p:tavLst>
                                        <p:tav tm="0">
                                          <p:val>
                                            <p:clrVal>
                                              <a:schemeClr val="accent2"/>
                                            </p:clrVal>
                                          </p:val>
                                        </p:tav>
                                        <p:tav tm="50000">
                                          <p:val>
                                            <p:clrVal>
                                              <a:schemeClr val="hlink"/>
                                            </p:clrVal>
                                          </p:val>
                                        </p:tav>
                                      </p:tavLst>
                                    </p:anim>
                                    <p:set>
                                      <p:cBhvr>
                                        <p:cTn id="9" dur="80"/>
                                        <p:tgtEl>
                                          <p:spTgt spid="7168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71684"/>
                                        </p:tgtEl>
                                        <p:attrNameLst>
                                          <p:attrName>style.visibility</p:attrName>
                                        </p:attrNameLst>
                                      </p:cBhvr>
                                      <p:to>
                                        <p:strVal val="visible"/>
                                      </p:to>
                                    </p:set>
                                    <p:anim by="(-#ppt_w*2)" calcmode="lin" valueType="num">
                                      <p:cBhvr rctx="PPT">
                                        <p:cTn id="14" dur="500" autoRev="1" fill="hold">
                                          <p:stCondLst>
                                            <p:cond delay="0"/>
                                          </p:stCondLst>
                                        </p:cTn>
                                        <p:tgtEl>
                                          <p:spTgt spid="71684"/>
                                        </p:tgtEl>
                                        <p:attrNameLst>
                                          <p:attrName>ppt_w</p:attrName>
                                        </p:attrNameLst>
                                      </p:cBhvr>
                                    </p:anim>
                                    <p:anim by="(#ppt_w*0.50)" calcmode="lin" valueType="num">
                                      <p:cBhvr>
                                        <p:cTn id="15" dur="500" decel="50000" autoRev="1" fill="hold">
                                          <p:stCondLst>
                                            <p:cond delay="0"/>
                                          </p:stCondLst>
                                        </p:cTn>
                                        <p:tgtEl>
                                          <p:spTgt spid="71684"/>
                                        </p:tgtEl>
                                        <p:attrNameLst>
                                          <p:attrName>ppt_x</p:attrName>
                                        </p:attrNameLst>
                                      </p:cBhvr>
                                    </p:anim>
                                    <p:anim from="(-#ppt_h/2)" to="(#ppt_y)" calcmode="lin" valueType="num">
                                      <p:cBhvr>
                                        <p:cTn id="16" dur="1000" fill="hold">
                                          <p:stCondLst>
                                            <p:cond delay="0"/>
                                          </p:stCondLst>
                                        </p:cTn>
                                        <p:tgtEl>
                                          <p:spTgt spid="71684"/>
                                        </p:tgtEl>
                                        <p:attrNameLst>
                                          <p:attrName>ppt_y</p:attrName>
                                        </p:attrNameLst>
                                      </p:cBhvr>
                                    </p:anim>
                                    <p:animRot by="21600000">
                                      <p:cBhvr>
                                        <p:cTn id="17" dur="1000" fill="hold">
                                          <p:stCondLst>
                                            <p:cond delay="0"/>
                                          </p:stCondLst>
                                        </p:cTn>
                                        <p:tgtEl>
                                          <p:spTgt spid="71684"/>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1682"/>
                                        </p:tgtEl>
                                        <p:attrNameLst>
                                          <p:attrName>style.visibility</p:attrName>
                                        </p:attrNameLst>
                                      </p:cBhvr>
                                      <p:to>
                                        <p:strVal val="visible"/>
                                      </p:to>
                                    </p:set>
                                    <p:animEffect transition="in" filter="fade">
                                      <p:cBhvr>
                                        <p:cTn id="22" dur="2000"/>
                                        <p:tgtEl>
                                          <p:spTgt spid="716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p:bldP spid="7168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2706" name="Text Box 2">
            <a:extLst>
              <a:ext uri="{FF2B5EF4-FFF2-40B4-BE49-F238E27FC236}">
                <a16:creationId xmlns:a16="http://schemas.microsoft.com/office/drawing/2014/main" id="{610BD34F-7F2D-4F94-A49D-98F92CED15BA}"/>
              </a:ext>
            </a:extLst>
          </p:cNvPr>
          <p:cNvSpPr txBox="1">
            <a:spLocks noChangeArrowheads="1"/>
          </p:cNvSpPr>
          <p:nvPr/>
        </p:nvSpPr>
        <p:spPr bwMode="auto">
          <a:xfrm>
            <a:off x="191344" y="0"/>
            <a:ext cx="1180931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Working class kids are more likely to suffer from </a:t>
            </a:r>
            <a:r>
              <a:rPr lang="en-GB" altLang="en-US" sz="2200" b="1" u="sng" dirty="0">
                <a:solidFill>
                  <a:schemeClr val="bg1"/>
                </a:solidFill>
                <a:latin typeface="Comic Sans MS" panose="030F0702030302020204" pitchFamily="66" charset="0"/>
                <a:cs typeface="Arial" panose="020B0604020202020204" pitchFamily="34" charset="0"/>
              </a:rPr>
              <a:t>material deprivation</a:t>
            </a:r>
            <a:r>
              <a:rPr lang="en-GB" altLang="en-US" sz="2200" dirty="0">
                <a:solidFill>
                  <a:schemeClr val="bg1"/>
                </a:solidFill>
                <a:latin typeface="Comic Sans MS" panose="030F0702030302020204" pitchFamily="66" charset="0"/>
                <a:cs typeface="Arial" panose="020B0604020202020204" pitchFamily="34" charset="0"/>
              </a:rPr>
              <a:t> which means that they lack the money to have the best chance of succeeding in education because they cannot afford the extras. Middle class kids’ parents can afford to move into catchment areas of ‘good’ schools, pay for their children to have private tuition, go on school trips, buy equipment, books etc.  </a:t>
            </a:r>
            <a:endParaRPr lang="en-GB" altLang="en-US" sz="2200" u="sng" dirty="0">
              <a:solidFill>
                <a:schemeClr val="bg1"/>
              </a:solidFill>
              <a:latin typeface="Comic Sans MS" panose="030F0702030302020204" pitchFamily="66" charset="0"/>
              <a:cs typeface="Arial" panose="020B0604020202020204" pitchFamily="34" charset="0"/>
            </a:endParaRPr>
          </a:p>
        </p:txBody>
      </p:sp>
      <p:pic>
        <p:nvPicPr>
          <p:cNvPr id="72707" name="Picture 3" descr="msg-1118206806-14618-008062005001">
            <a:extLst>
              <a:ext uri="{FF2B5EF4-FFF2-40B4-BE49-F238E27FC236}">
                <a16:creationId xmlns:a16="http://schemas.microsoft.com/office/drawing/2014/main" id="{031A8EF5-31FA-40DF-9669-CAECF96B9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1" y="2420938"/>
            <a:ext cx="5351463" cy="401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8" name="Picture 4" descr="Crumpled%20Tenner%20Ball">
            <a:extLst>
              <a:ext uri="{FF2B5EF4-FFF2-40B4-BE49-F238E27FC236}">
                <a16:creationId xmlns:a16="http://schemas.microsoft.com/office/drawing/2014/main" id="{B9CE852B-4D35-40F7-A598-A9D40F786C5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4724400"/>
            <a:ext cx="198596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09" name="Picture 5" descr="Crumpled%20Tenner%20Ball">
            <a:extLst>
              <a:ext uri="{FF2B5EF4-FFF2-40B4-BE49-F238E27FC236}">
                <a16:creationId xmlns:a16="http://schemas.microsoft.com/office/drawing/2014/main" id="{D594AC64-B8C9-4959-B13E-E84D1A87A1C3}"/>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82038" y="4724400"/>
            <a:ext cx="198596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wipe(down)">
                                      <p:cBhvr>
                                        <p:cTn id="7" dur="580">
                                          <p:stCondLst>
                                            <p:cond delay="0"/>
                                          </p:stCondLst>
                                        </p:cTn>
                                        <p:tgtEl>
                                          <p:spTgt spid="72708"/>
                                        </p:tgtEl>
                                      </p:cBhvr>
                                    </p:animEffect>
                                    <p:anim calcmode="lin" valueType="num">
                                      <p:cBhvr>
                                        <p:cTn id="8" dur="1822" tmFilter="0,0; 0.14,0.36; 0.43,0.73; 0.71,0.91; 1.0,1.0">
                                          <p:stCondLst>
                                            <p:cond delay="0"/>
                                          </p:stCondLst>
                                        </p:cTn>
                                        <p:tgtEl>
                                          <p:spTgt spid="7270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270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270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270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2708"/>
                                        </p:tgtEl>
                                        <p:attrNameLst>
                                          <p:attrName>ppt_y</p:attrName>
                                        </p:attrNameLst>
                                      </p:cBhvr>
                                      <p:tavLst>
                                        <p:tav tm="0" fmla="#ppt_y-sin(pi*$)/81">
                                          <p:val>
                                            <p:fltVal val="0"/>
                                          </p:val>
                                        </p:tav>
                                        <p:tav tm="100000">
                                          <p:val>
                                            <p:fltVal val="1"/>
                                          </p:val>
                                        </p:tav>
                                      </p:tavLst>
                                    </p:anim>
                                    <p:animScale>
                                      <p:cBhvr>
                                        <p:cTn id="13" dur="26">
                                          <p:stCondLst>
                                            <p:cond delay="650"/>
                                          </p:stCondLst>
                                        </p:cTn>
                                        <p:tgtEl>
                                          <p:spTgt spid="72708"/>
                                        </p:tgtEl>
                                      </p:cBhvr>
                                      <p:to x="100000" y="60000"/>
                                    </p:animScale>
                                    <p:animScale>
                                      <p:cBhvr>
                                        <p:cTn id="14" dur="166" decel="50000">
                                          <p:stCondLst>
                                            <p:cond delay="676"/>
                                          </p:stCondLst>
                                        </p:cTn>
                                        <p:tgtEl>
                                          <p:spTgt spid="72708"/>
                                        </p:tgtEl>
                                      </p:cBhvr>
                                      <p:to x="100000" y="100000"/>
                                    </p:animScale>
                                    <p:animScale>
                                      <p:cBhvr>
                                        <p:cTn id="15" dur="26">
                                          <p:stCondLst>
                                            <p:cond delay="1312"/>
                                          </p:stCondLst>
                                        </p:cTn>
                                        <p:tgtEl>
                                          <p:spTgt spid="72708"/>
                                        </p:tgtEl>
                                      </p:cBhvr>
                                      <p:to x="100000" y="80000"/>
                                    </p:animScale>
                                    <p:animScale>
                                      <p:cBhvr>
                                        <p:cTn id="16" dur="166" decel="50000">
                                          <p:stCondLst>
                                            <p:cond delay="1338"/>
                                          </p:stCondLst>
                                        </p:cTn>
                                        <p:tgtEl>
                                          <p:spTgt spid="72708"/>
                                        </p:tgtEl>
                                      </p:cBhvr>
                                      <p:to x="100000" y="100000"/>
                                    </p:animScale>
                                    <p:animScale>
                                      <p:cBhvr>
                                        <p:cTn id="17" dur="26">
                                          <p:stCondLst>
                                            <p:cond delay="1642"/>
                                          </p:stCondLst>
                                        </p:cTn>
                                        <p:tgtEl>
                                          <p:spTgt spid="72708"/>
                                        </p:tgtEl>
                                      </p:cBhvr>
                                      <p:to x="100000" y="90000"/>
                                    </p:animScale>
                                    <p:animScale>
                                      <p:cBhvr>
                                        <p:cTn id="18" dur="166" decel="50000">
                                          <p:stCondLst>
                                            <p:cond delay="1668"/>
                                          </p:stCondLst>
                                        </p:cTn>
                                        <p:tgtEl>
                                          <p:spTgt spid="72708"/>
                                        </p:tgtEl>
                                      </p:cBhvr>
                                      <p:to x="100000" y="100000"/>
                                    </p:animScale>
                                    <p:animScale>
                                      <p:cBhvr>
                                        <p:cTn id="19" dur="26">
                                          <p:stCondLst>
                                            <p:cond delay="1808"/>
                                          </p:stCondLst>
                                        </p:cTn>
                                        <p:tgtEl>
                                          <p:spTgt spid="72708"/>
                                        </p:tgtEl>
                                      </p:cBhvr>
                                      <p:to x="100000" y="95000"/>
                                    </p:animScale>
                                    <p:animScale>
                                      <p:cBhvr>
                                        <p:cTn id="20" dur="166" decel="50000">
                                          <p:stCondLst>
                                            <p:cond delay="1834"/>
                                          </p:stCondLst>
                                        </p:cTn>
                                        <p:tgtEl>
                                          <p:spTgt spid="72708"/>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72709"/>
                                        </p:tgtEl>
                                        <p:attrNameLst>
                                          <p:attrName>style.visibility</p:attrName>
                                        </p:attrNameLst>
                                      </p:cBhvr>
                                      <p:to>
                                        <p:strVal val="visible"/>
                                      </p:to>
                                    </p:set>
                                    <p:animEffect transition="in" filter="wipe(down)">
                                      <p:cBhvr>
                                        <p:cTn id="25" dur="580">
                                          <p:stCondLst>
                                            <p:cond delay="0"/>
                                          </p:stCondLst>
                                        </p:cTn>
                                        <p:tgtEl>
                                          <p:spTgt spid="72709"/>
                                        </p:tgtEl>
                                      </p:cBhvr>
                                    </p:animEffect>
                                    <p:anim calcmode="lin" valueType="num">
                                      <p:cBhvr>
                                        <p:cTn id="26" dur="1822" tmFilter="0,0; 0.14,0.36; 0.43,0.73; 0.71,0.91; 1.0,1.0">
                                          <p:stCondLst>
                                            <p:cond delay="0"/>
                                          </p:stCondLst>
                                        </p:cTn>
                                        <p:tgtEl>
                                          <p:spTgt spid="72709"/>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2709"/>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2709"/>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2709"/>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2709"/>
                                        </p:tgtEl>
                                        <p:attrNameLst>
                                          <p:attrName>ppt_y</p:attrName>
                                        </p:attrNameLst>
                                      </p:cBhvr>
                                      <p:tavLst>
                                        <p:tav tm="0" fmla="#ppt_y-sin(pi*$)/81">
                                          <p:val>
                                            <p:fltVal val="0"/>
                                          </p:val>
                                        </p:tav>
                                        <p:tav tm="100000">
                                          <p:val>
                                            <p:fltVal val="1"/>
                                          </p:val>
                                        </p:tav>
                                      </p:tavLst>
                                    </p:anim>
                                    <p:animScale>
                                      <p:cBhvr>
                                        <p:cTn id="31" dur="26">
                                          <p:stCondLst>
                                            <p:cond delay="650"/>
                                          </p:stCondLst>
                                        </p:cTn>
                                        <p:tgtEl>
                                          <p:spTgt spid="72709"/>
                                        </p:tgtEl>
                                      </p:cBhvr>
                                      <p:to x="100000" y="60000"/>
                                    </p:animScale>
                                    <p:animScale>
                                      <p:cBhvr>
                                        <p:cTn id="32" dur="166" decel="50000">
                                          <p:stCondLst>
                                            <p:cond delay="676"/>
                                          </p:stCondLst>
                                        </p:cTn>
                                        <p:tgtEl>
                                          <p:spTgt spid="72709"/>
                                        </p:tgtEl>
                                      </p:cBhvr>
                                      <p:to x="100000" y="100000"/>
                                    </p:animScale>
                                    <p:animScale>
                                      <p:cBhvr>
                                        <p:cTn id="33" dur="26">
                                          <p:stCondLst>
                                            <p:cond delay="1312"/>
                                          </p:stCondLst>
                                        </p:cTn>
                                        <p:tgtEl>
                                          <p:spTgt spid="72709"/>
                                        </p:tgtEl>
                                      </p:cBhvr>
                                      <p:to x="100000" y="80000"/>
                                    </p:animScale>
                                    <p:animScale>
                                      <p:cBhvr>
                                        <p:cTn id="34" dur="166" decel="50000">
                                          <p:stCondLst>
                                            <p:cond delay="1338"/>
                                          </p:stCondLst>
                                        </p:cTn>
                                        <p:tgtEl>
                                          <p:spTgt spid="72709"/>
                                        </p:tgtEl>
                                      </p:cBhvr>
                                      <p:to x="100000" y="100000"/>
                                    </p:animScale>
                                    <p:animScale>
                                      <p:cBhvr>
                                        <p:cTn id="35" dur="26">
                                          <p:stCondLst>
                                            <p:cond delay="1642"/>
                                          </p:stCondLst>
                                        </p:cTn>
                                        <p:tgtEl>
                                          <p:spTgt spid="72709"/>
                                        </p:tgtEl>
                                      </p:cBhvr>
                                      <p:to x="100000" y="90000"/>
                                    </p:animScale>
                                    <p:animScale>
                                      <p:cBhvr>
                                        <p:cTn id="36" dur="166" decel="50000">
                                          <p:stCondLst>
                                            <p:cond delay="1668"/>
                                          </p:stCondLst>
                                        </p:cTn>
                                        <p:tgtEl>
                                          <p:spTgt spid="72709"/>
                                        </p:tgtEl>
                                      </p:cBhvr>
                                      <p:to x="100000" y="100000"/>
                                    </p:animScale>
                                    <p:animScale>
                                      <p:cBhvr>
                                        <p:cTn id="37" dur="26">
                                          <p:stCondLst>
                                            <p:cond delay="1808"/>
                                          </p:stCondLst>
                                        </p:cTn>
                                        <p:tgtEl>
                                          <p:spTgt spid="72709"/>
                                        </p:tgtEl>
                                      </p:cBhvr>
                                      <p:to x="100000" y="95000"/>
                                    </p:animScale>
                                    <p:animScale>
                                      <p:cBhvr>
                                        <p:cTn id="38" dur="166" decel="50000">
                                          <p:stCondLst>
                                            <p:cond delay="1834"/>
                                          </p:stCondLst>
                                        </p:cTn>
                                        <p:tgtEl>
                                          <p:spTgt spid="72709"/>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72706"/>
                                        </p:tgtEl>
                                        <p:attrNameLst>
                                          <p:attrName>style.visibility</p:attrName>
                                        </p:attrNameLst>
                                      </p:cBhvr>
                                      <p:to>
                                        <p:strVal val="visible"/>
                                      </p:to>
                                    </p:set>
                                    <p:anim calcmode="discrete" valueType="clr">
                                      <p:cBhvr override="childStyle">
                                        <p:cTn id="43" dur="80"/>
                                        <p:tgtEl>
                                          <p:spTgt spid="72706"/>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72706"/>
                                        </p:tgtEl>
                                        <p:attrNameLst>
                                          <p:attrName>fillcolor</p:attrName>
                                        </p:attrNameLst>
                                      </p:cBhvr>
                                      <p:tavLst>
                                        <p:tav tm="0">
                                          <p:val>
                                            <p:clrVal>
                                              <a:schemeClr val="accent2"/>
                                            </p:clrVal>
                                          </p:val>
                                        </p:tav>
                                        <p:tav tm="50000">
                                          <p:val>
                                            <p:clrVal>
                                              <a:schemeClr val="hlink"/>
                                            </p:clrVal>
                                          </p:val>
                                        </p:tav>
                                      </p:tavLst>
                                    </p:anim>
                                    <p:set>
                                      <p:cBhvr>
                                        <p:cTn id="45" dur="80"/>
                                        <p:tgtEl>
                                          <p:spTgt spid="72706"/>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72707"/>
                                        </p:tgtEl>
                                        <p:attrNameLst>
                                          <p:attrName>style.visibility</p:attrName>
                                        </p:attrNameLst>
                                      </p:cBhvr>
                                      <p:to>
                                        <p:strVal val="visible"/>
                                      </p:to>
                                    </p:set>
                                    <p:animEffect transition="in" filter="fade">
                                      <p:cBhvr>
                                        <p:cTn id="50" dur="2000"/>
                                        <p:tgtEl>
                                          <p:spTgt spid="72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Text Box 2">
            <a:extLst>
              <a:ext uri="{FF2B5EF4-FFF2-40B4-BE49-F238E27FC236}">
                <a16:creationId xmlns:a16="http://schemas.microsoft.com/office/drawing/2014/main" id="{B4B75E72-C4AC-4624-BB17-C23D43D8A4AD}"/>
              </a:ext>
            </a:extLst>
          </p:cNvPr>
          <p:cNvSpPr txBox="1">
            <a:spLocks noChangeArrowheads="1"/>
          </p:cNvSpPr>
          <p:nvPr/>
        </p:nvSpPr>
        <p:spPr bwMode="auto">
          <a:xfrm>
            <a:off x="263352" y="0"/>
            <a:ext cx="11665296"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Working class kids, on the other hand, will have none of these privileges and are more likely to live in socially deprived areas with social problems, no facilities and over-crowded housing that gives them no space or peace in which to do school work. </a:t>
            </a:r>
            <a:endParaRPr lang="en-GB" altLang="en-US" sz="2200" u="sng" dirty="0">
              <a:solidFill>
                <a:schemeClr val="bg1"/>
              </a:solidFill>
              <a:latin typeface="Comic Sans MS" panose="030F0702030302020204" pitchFamily="66" charset="0"/>
              <a:cs typeface="Arial" panose="020B0604020202020204" pitchFamily="34" charset="0"/>
            </a:endParaRPr>
          </a:p>
        </p:txBody>
      </p:sp>
      <p:pic>
        <p:nvPicPr>
          <p:cNvPr id="73731" name="Picture 3" descr="A0ECD535">
            <a:extLst>
              <a:ext uri="{FF2B5EF4-FFF2-40B4-BE49-F238E27FC236}">
                <a16:creationId xmlns:a16="http://schemas.microsoft.com/office/drawing/2014/main" id="{663D82FF-CF70-44D2-BE24-11D4CFC92D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346"/>
          <a:stretch>
            <a:fillRect/>
          </a:stretch>
        </p:blipFill>
        <p:spPr bwMode="auto">
          <a:xfrm>
            <a:off x="1919288" y="1628775"/>
            <a:ext cx="849630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3730"/>
                                        </p:tgtEl>
                                        <p:attrNameLst>
                                          <p:attrName>style.visibility</p:attrName>
                                        </p:attrNameLst>
                                      </p:cBhvr>
                                      <p:to>
                                        <p:strVal val="visible"/>
                                      </p:to>
                                    </p:set>
                                    <p:anim calcmode="discrete" valueType="clr">
                                      <p:cBhvr override="childStyle">
                                        <p:cTn id="12" dur="80"/>
                                        <p:tgtEl>
                                          <p:spTgt spid="7373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3730"/>
                                        </p:tgtEl>
                                        <p:attrNameLst>
                                          <p:attrName>fillcolor</p:attrName>
                                        </p:attrNameLst>
                                      </p:cBhvr>
                                      <p:tavLst>
                                        <p:tav tm="0">
                                          <p:val>
                                            <p:clrVal>
                                              <a:schemeClr val="accent2"/>
                                            </p:clrVal>
                                          </p:val>
                                        </p:tav>
                                        <p:tav tm="50000">
                                          <p:val>
                                            <p:clrVal>
                                              <a:schemeClr val="hlink"/>
                                            </p:clrVal>
                                          </p:val>
                                        </p:tav>
                                      </p:tavLst>
                                    </p:anim>
                                    <p:set>
                                      <p:cBhvr>
                                        <p:cTn id="14" dur="80"/>
                                        <p:tgtEl>
                                          <p:spTgt spid="7373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WordArt 4">
            <a:extLst>
              <a:ext uri="{FF2B5EF4-FFF2-40B4-BE49-F238E27FC236}">
                <a16:creationId xmlns:a16="http://schemas.microsoft.com/office/drawing/2014/main" id="{77498776-AFE6-4679-B0E3-69C894A32D39}"/>
              </a:ext>
            </a:extLst>
          </p:cNvPr>
          <p:cNvSpPr>
            <a:spLocks noChangeArrowheads="1" noChangeShapeType="1" noTextEdit="1"/>
          </p:cNvSpPr>
          <p:nvPr/>
        </p:nvSpPr>
        <p:spPr bwMode="auto">
          <a:xfrm>
            <a:off x="3152776" y="200026"/>
            <a:ext cx="5032375"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Arial" panose="020B0604020202020204" pitchFamily="34" charset="0"/>
                <a:cs typeface="Arial" panose="020B0604020202020204" pitchFamily="34" charset="0"/>
              </a:rPr>
              <a:t>JWB Douglas</a:t>
            </a:r>
          </a:p>
        </p:txBody>
      </p:sp>
      <p:sp>
        <p:nvSpPr>
          <p:cNvPr id="36867" name="Text Box 8">
            <a:extLst>
              <a:ext uri="{FF2B5EF4-FFF2-40B4-BE49-F238E27FC236}">
                <a16:creationId xmlns:a16="http://schemas.microsoft.com/office/drawing/2014/main" id="{395251F2-BBB1-48CA-96DA-968BF30DCDF4}"/>
              </a:ext>
            </a:extLst>
          </p:cNvPr>
          <p:cNvSpPr txBox="1">
            <a:spLocks noChangeArrowheads="1"/>
          </p:cNvSpPr>
          <p:nvPr/>
        </p:nvSpPr>
        <p:spPr bwMode="auto">
          <a:xfrm>
            <a:off x="2279650" y="3644900"/>
            <a:ext cx="68580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rPr>
              <a:t>KEY CONCEPTS: Parental interest.</a:t>
            </a:r>
          </a:p>
        </p:txBody>
      </p:sp>
      <p:pic>
        <p:nvPicPr>
          <p:cNvPr id="19460" name="Picture 9" descr="book_open">
            <a:extLst>
              <a:ext uri="{FF2B5EF4-FFF2-40B4-BE49-F238E27FC236}">
                <a16:creationId xmlns:a16="http://schemas.microsoft.com/office/drawing/2014/main" id="{2CB94D0E-207D-4985-BA4E-F30A933B2AE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1" y="920750"/>
            <a:ext cx="292417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1" descr="captain-c">
            <a:extLst>
              <a:ext uri="{FF2B5EF4-FFF2-40B4-BE49-F238E27FC236}">
                <a16:creationId xmlns:a16="http://schemas.microsoft.com/office/drawing/2014/main" id="{77A2C28E-B0B3-41E2-BF39-66F6B6FB2F4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7375" y="1423988"/>
            <a:ext cx="1079500" cy="86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descr="school">
            <a:extLst>
              <a:ext uri="{FF2B5EF4-FFF2-40B4-BE49-F238E27FC236}">
                <a16:creationId xmlns:a16="http://schemas.microsoft.com/office/drawing/2014/main" id="{44459740-B853-4FCE-8D99-DAAA7FC04E1A}"/>
              </a:ext>
            </a:extLst>
          </p:cNvPr>
          <p:cNvPicPr>
            <a:picLocks noChangeAspect="1" noChangeArrowheads="1"/>
          </p:cNvPicPr>
          <p:nvPr/>
        </p:nvPicPr>
        <p:blipFill>
          <a:blip r:embed="rId4">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3008314" y="1423988"/>
            <a:ext cx="115093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Text Box 14">
            <a:extLst>
              <a:ext uri="{FF2B5EF4-FFF2-40B4-BE49-F238E27FC236}">
                <a16:creationId xmlns:a16="http://schemas.microsoft.com/office/drawing/2014/main" id="{A4CEF03C-BE98-4D65-9F62-E0203302BE28}"/>
              </a:ext>
            </a:extLst>
          </p:cNvPr>
          <p:cNvSpPr txBox="1">
            <a:spLocks noChangeArrowheads="1"/>
          </p:cNvSpPr>
          <p:nvPr/>
        </p:nvSpPr>
        <p:spPr bwMode="auto">
          <a:xfrm>
            <a:off x="4394200" y="920751"/>
            <a:ext cx="3987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rPr>
              <a:t>He wrote                                           </a:t>
            </a:r>
            <a:r>
              <a:rPr lang="en-GB" altLang="en-US" sz="1800">
                <a:latin typeface="Goudy Stout" pitchFamily="18" charset="0"/>
              </a:rPr>
              <a:t>the home and the school. 1964.</a:t>
            </a:r>
          </a:p>
        </p:txBody>
      </p:sp>
      <p:pic>
        <p:nvPicPr>
          <p:cNvPr id="19464" name="Picture 15" descr="B000051ZOA">
            <a:extLst>
              <a:ext uri="{FF2B5EF4-FFF2-40B4-BE49-F238E27FC236}">
                <a16:creationId xmlns:a16="http://schemas.microsoft.com/office/drawing/2014/main" id="{064F836B-5223-472E-86E7-5CF1ECC08E3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05300" y="2216150"/>
            <a:ext cx="1150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5" name="WordArt 16">
            <a:extLst>
              <a:ext uri="{FF2B5EF4-FFF2-40B4-BE49-F238E27FC236}">
                <a16:creationId xmlns:a16="http://schemas.microsoft.com/office/drawing/2014/main" id="{9E2B4B65-B000-41E4-91F1-6B1B214650EE}"/>
              </a:ext>
            </a:extLst>
          </p:cNvPr>
          <p:cNvSpPr>
            <a:spLocks noChangeArrowheads="1" noChangeShapeType="1" noTextEdit="1"/>
          </p:cNvSpPr>
          <p:nvPr/>
        </p:nvSpPr>
        <p:spPr bwMode="auto">
          <a:xfrm rot="1482735">
            <a:off x="4448176" y="2216151"/>
            <a:ext cx="1484313" cy="576263"/>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Comic Sans MS" panose="030F0702030302020204" pitchFamily="66" charset="0"/>
              </a:rPr>
              <a:t>Perspective</a:t>
            </a:r>
          </a:p>
        </p:txBody>
      </p:sp>
      <p:sp>
        <p:nvSpPr>
          <p:cNvPr id="19466" name="WordArt 17">
            <a:extLst>
              <a:ext uri="{FF2B5EF4-FFF2-40B4-BE49-F238E27FC236}">
                <a16:creationId xmlns:a16="http://schemas.microsoft.com/office/drawing/2014/main" id="{9191672B-091E-4AF3-AC94-98EE0E536658}"/>
              </a:ext>
            </a:extLst>
          </p:cNvPr>
          <p:cNvSpPr>
            <a:spLocks noChangeArrowheads="1" noChangeShapeType="1" noTextEdit="1"/>
          </p:cNvSpPr>
          <p:nvPr/>
        </p:nvSpPr>
        <p:spPr bwMode="auto">
          <a:xfrm>
            <a:off x="5889625" y="1784350"/>
            <a:ext cx="2376488"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FF"/>
                </a:solidFill>
                <a:latin typeface="STALKER2"/>
              </a:rPr>
              <a:t>Longitudinal</a:t>
            </a:r>
          </a:p>
        </p:txBody>
      </p:sp>
      <p:sp>
        <p:nvSpPr>
          <p:cNvPr id="36875" name="Text Box 18">
            <a:extLst>
              <a:ext uri="{FF2B5EF4-FFF2-40B4-BE49-F238E27FC236}">
                <a16:creationId xmlns:a16="http://schemas.microsoft.com/office/drawing/2014/main" id="{430B7AE0-E942-46E1-A77A-11C594FE8A0B}"/>
              </a:ext>
            </a:extLst>
          </p:cNvPr>
          <p:cNvSpPr txBox="1">
            <a:spLocks noChangeArrowheads="1"/>
          </p:cNvSpPr>
          <p:nvPr/>
        </p:nvSpPr>
        <p:spPr bwMode="auto">
          <a:xfrm>
            <a:off x="8391526" y="981075"/>
            <a:ext cx="2276475" cy="22923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JWB Douglas was interested in the effect of social class on educational attainment.</a:t>
            </a:r>
            <a:endParaRPr lang="en-US" altLang="en-US">
              <a:latin typeface="Trebuchet MS" panose="020B0603020202020204" pitchFamily="34" charset="0"/>
            </a:endParaRPr>
          </a:p>
        </p:txBody>
      </p:sp>
      <p:sp>
        <p:nvSpPr>
          <p:cNvPr id="19468" name="AutoShape 19">
            <a:extLst>
              <a:ext uri="{FF2B5EF4-FFF2-40B4-BE49-F238E27FC236}">
                <a16:creationId xmlns:a16="http://schemas.microsoft.com/office/drawing/2014/main" id="{7E6E8C4A-3261-4770-91CE-FCFEA317EA0C}"/>
              </a:ext>
            </a:extLst>
          </p:cNvPr>
          <p:cNvSpPr>
            <a:spLocks noChangeArrowheads="1"/>
          </p:cNvSpPr>
          <p:nvPr/>
        </p:nvSpPr>
        <p:spPr bwMode="auto">
          <a:xfrm rot="-5723156">
            <a:off x="2864644" y="777082"/>
            <a:ext cx="323850" cy="900112"/>
          </a:xfrm>
          <a:prstGeom prst="curvedLeftArrow">
            <a:avLst>
              <a:gd name="adj1" fmla="val 55588"/>
              <a:gd name="adj2" fmla="val 111176"/>
              <a:gd name="adj3" fmla="val 33333"/>
            </a:avLst>
          </a:prstGeom>
          <a:solidFill>
            <a:schemeClr val="tx1"/>
          </a:solidFill>
          <a:ln w="9525">
            <a:solidFill>
              <a:schemeClr val="tx1"/>
            </a:solidFill>
            <a:miter lim="800000"/>
            <a:headEnd/>
            <a:tailEnd/>
          </a:ln>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6875"/>
                                        </p:tgtEl>
                                        <p:attrNameLst>
                                          <p:attrName>style.visibility</p:attrName>
                                        </p:attrNameLst>
                                      </p:cBhvr>
                                      <p:to>
                                        <p:strVal val="visible"/>
                                      </p:to>
                                    </p:set>
                                    <p:anim calcmode="discrete" valueType="clr">
                                      <p:cBhvr override="childStyle">
                                        <p:cTn id="7" dur="80"/>
                                        <p:tgtEl>
                                          <p:spTgt spid="3687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6875"/>
                                        </p:tgtEl>
                                        <p:attrNameLst>
                                          <p:attrName>fillcolor</p:attrName>
                                        </p:attrNameLst>
                                      </p:cBhvr>
                                      <p:tavLst>
                                        <p:tav tm="0">
                                          <p:val>
                                            <p:clrVal>
                                              <a:schemeClr val="accent2"/>
                                            </p:clrVal>
                                          </p:val>
                                        </p:tav>
                                        <p:tav tm="50000">
                                          <p:val>
                                            <p:clrVal>
                                              <a:schemeClr val="hlink"/>
                                            </p:clrVal>
                                          </p:val>
                                        </p:tav>
                                      </p:tavLst>
                                    </p:anim>
                                    <p:set>
                                      <p:cBhvr>
                                        <p:cTn id="9" dur="80"/>
                                        <p:tgtEl>
                                          <p:spTgt spid="3687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6867"/>
                                        </p:tgtEl>
                                        <p:attrNameLst>
                                          <p:attrName>style.visibility</p:attrName>
                                        </p:attrNameLst>
                                      </p:cBhvr>
                                      <p:to>
                                        <p:strVal val="visible"/>
                                      </p:to>
                                    </p:set>
                                    <p:anim calcmode="discrete" valueType="clr">
                                      <p:cBhvr override="childStyle">
                                        <p:cTn id="14" dur="80"/>
                                        <p:tgtEl>
                                          <p:spTgt spid="3686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6867"/>
                                        </p:tgtEl>
                                        <p:attrNameLst>
                                          <p:attrName>fillcolor</p:attrName>
                                        </p:attrNameLst>
                                      </p:cBhvr>
                                      <p:tavLst>
                                        <p:tav tm="0">
                                          <p:val>
                                            <p:clrVal>
                                              <a:schemeClr val="accent2"/>
                                            </p:clrVal>
                                          </p:val>
                                        </p:tav>
                                        <p:tav tm="50000">
                                          <p:val>
                                            <p:clrVal>
                                              <a:schemeClr val="hlink"/>
                                            </p:clrVal>
                                          </p:val>
                                        </p:tav>
                                      </p:tavLst>
                                    </p:anim>
                                    <p:set>
                                      <p:cBhvr>
                                        <p:cTn id="16" dur="80"/>
                                        <p:tgtEl>
                                          <p:spTgt spid="3686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nimBg="1"/>
      <p:bldP spid="3687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a:extLst>
              <a:ext uri="{FF2B5EF4-FFF2-40B4-BE49-F238E27FC236}">
                <a16:creationId xmlns:a16="http://schemas.microsoft.com/office/drawing/2014/main" id="{B3360693-7FF0-46CF-ABF8-28C6D1ECE55A}"/>
              </a:ext>
            </a:extLst>
          </p:cNvPr>
          <p:cNvSpPr txBox="1">
            <a:spLocks noChangeArrowheads="1"/>
          </p:cNvSpPr>
          <p:nvPr/>
        </p:nvSpPr>
        <p:spPr bwMode="auto">
          <a:xfrm>
            <a:off x="1524000" y="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SUMMARY OF THEORY:                                      </a:t>
            </a:r>
          </a:p>
          <a:p>
            <a:pPr eaLnBrk="1" hangingPunct="1"/>
            <a:r>
              <a:rPr lang="en-GB" altLang="en-US"/>
              <a:t>* He found that children from lower working class backgrounds were less likely to stay on at school while more affluent children were more likely to take their A levels.                                                                                               </a:t>
            </a:r>
          </a:p>
        </p:txBody>
      </p:sp>
      <p:pic>
        <p:nvPicPr>
          <p:cNvPr id="35845" name="Picture 5" descr="article-1084639-01F2FBCE00000578-802_233x395">
            <a:extLst>
              <a:ext uri="{FF2B5EF4-FFF2-40B4-BE49-F238E27FC236}">
                <a16:creationId xmlns:a16="http://schemas.microsoft.com/office/drawing/2014/main" id="{7DC15213-1B89-4346-A530-03A623A73D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557339"/>
            <a:ext cx="2219325"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8" name="Picture 18" descr="uniform_415x275">
            <a:extLst>
              <a:ext uri="{FF2B5EF4-FFF2-40B4-BE49-F238E27FC236}">
                <a16:creationId xmlns:a16="http://schemas.microsoft.com/office/drawing/2014/main" id="{1218B611-7421-4ED9-9A7D-FC316CCC6F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1" y="3857626"/>
            <a:ext cx="39528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a:extLst>
              <a:ext uri="{FF2B5EF4-FFF2-40B4-BE49-F238E27FC236}">
                <a16:creationId xmlns:a16="http://schemas.microsoft.com/office/drawing/2014/main" id="{29AD45BE-4156-41AC-836B-3B17CFF2AFEC}"/>
              </a:ext>
            </a:extLst>
          </p:cNvPr>
          <p:cNvSpPr/>
          <p:nvPr/>
        </p:nvSpPr>
        <p:spPr>
          <a:xfrm>
            <a:off x="4667251" y="1500188"/>
            <a:ext cx="3000375" cy="1143000"/>
          </a:xfrm>
          <a:prstGeom prst="wedgeRoundRectCallout">
            <a:avLst>
              <a:gd name="adj1" fmla="val -62629"/>
              <a:gd name="adj2" fmla="val 22500"/>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School’s dull, we’re getting out as soon as we can.</a:t>
            </a:r>
          </a:p>
        </p:txBody>
      </p:sp>
      <p:sp>
        <p:nvSpPr>
          <p:cNvPr id="8" name="Rounded Rectangular Callout 7">
            <a:extLst>
              <a:ext uri="{FF2B5EF4-FFF2-40B4-BE49-F238E27FC236}">
                <a16:creationId xmlns:a16="http://schemas.microsoft.com/office/drawing/2014/main" id="{C9FC3EC2-37AC-4589-956A-2EC2F8BE3914}"/>
              </a:ext>
            </a:extLst>
          </p:cNvPr>
          <p:cNvSpPr/>
          <p:nvPr/>
        </p:nvSpPr>
        <p:spPr>
          <a:xfrm>
            <a:off x="7310439" y="2428875"/>
            <a:ext cx="3000375" cy="1143000"/>
          </a:xfrm>
          <a:prstGeom prst="wedgeRoundRectCallout">
            <a:avLst>
              <a:gd name="adj1" fmla="val 3983"/>
              <a:gd name="adj2" fmla="val 99071"/>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 need A levels to be a gynaecologist.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5842"/>
                                        </p:tgtEl>
                                        <p:attrNameLst>
                                          <p:attrName>style.visibility</p:attrName>
                                        </p:attrNameLst>
                                      </p:cBhvr>
                                      <p:to>
                                        <p:strVal val="visible"/>
                                      </p:to>
                                    </p:set>
                                    <p:anim calcmode="discrete" valueType="clr">
                                      <p:cBhvr override="childStyle">
                                        <p:cTn id="7" dur="80"/>
                                        <p:tgtEl>
                                          <p:spTgt spid="358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5842"/>
                                        </p:tgtEl>
                                        <p:attrNameLst>
                                          <p:attrName>fillcolor</p:attrName>
                                        </p:attrNameLst>
                                      </p:cBhvr>
                                      <p:tavLst>
                                        <p:tav tm="0">
                                          <p:val>
                                            <p:clrVal>
                                              <a:schemeClr val="accent2"/>
                                            </p:clrVal>
                                          </p:val>
                                        </p:tav>
                                        <p:tav tm="50000">
                                          <p:val>
                                            <p:clrVal>
                                              <a:schemeClr val="hlink"/>
                                            </p:clrVal>
                                          </p:val>
                                        </p:tav>
                                      </p:tavLst>
                                    </p:anim>
                                    <p:set>
                                      <p:cBhvr>
                                        <p:cTn id="9" dur="80"/>
                                        <p:tgtEl>
                                          <p:spTgt spid="3584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5845"/>
                                        </p:tgtEl>
                                        <p:attrNameLst>
                                          <p:attrName>style.visibility</p:attrName>
                                        </p:attrNameLst>
                                      </p:cBhvr>
                                      <p:to>
                                        <p:strVal val="visible"/>
                                      </p:to>
                                    </p:set>
                                    <p:animEffect transition="in" filter="fade">
                                      <p:cBhvr>
                                        <p:cTn id="14" dur="2000"/>
                                        <p:tgtEl>
                                          <p:spTgt spid="3584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5858"/>
                                        </p:tgtEl>
                                        <p:attrNameLst>
                                          <p:attrName>style.visibility</p:attrName>
                                        </p:attrNameLst>
                                      </p:cBhvr>
                                      <p:to>
                                        <p:strVal val="visible"/>
                                      </p:to>
                                    </p:set>
                                    <p:animEffect transition="in" filter="fade">
                                      <p:cBhvr>
                                        <p:cTn id="22" dur="2000"/>
                                        <p:tgtEl>
                                          <p:spTgt spid="3585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Text Box 3">
            <a:extLst>
              <a:ext uri="{FF2B5EF4-FFF2-40B4-BE49-F238E27FC236}">
                <a16:creationId xmlns:a16="http://schemas.microsoft.com/office/drawing/2014/main" id="{3355D2FE-3F82-417B-8866-2677EA732796}"/>
              </a:ext>
            </a:extLst>
          </p:cNvPr>
          <p:cNvSpPr txBox="1">
            <a:spLocks noChangeArrowheads="1"/>
          </p:cNvSpPr>
          <p:nvPr/>
        </p:nvSpPr>
        <p:spPr bwMode="auto">
          <a:xfrm>
            <a:off x="1524000" y="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 He related educational success to student’s health, size of family and quality of the school. Poorer children are more likely to come from big families, attend poorer schools and to be less healthy.                                                                         </a:t>
            </a:r>
            <a:endParaRPr lang="en-GB" altLang="en-US">
              <a:solidFill>
                <a:srgbClr val="FF0000"/>
              </a:solidFill>
            </a:endParaRPr>
          </a:p>
          <a:p>
            <a:pPr eaLnBrk="1" hangingPunct="1">
              <a:spcBef>
                <a:spcPct val="50000"/>
              </a:spcBef>
            </a:pPr>
            <a:endParaRPr lang="en-GB" altLang="en-US"/>
          </a:p>
        </p:txBody>
      </p:sp>
      <p:pic>
        <p:nvPicPr>
          <p:cNvPr id="34822" name="Picture 6" descr="alfie">
            <a:extLst>
              <a:ext uri="{FF2B5EF4-FFF2-40B4-BE49-F238E27FC236}">
                <a16:creationId xmlns:a16="http://schemas.microsoft.com/office/drawing/2014/main" id="{D4548079-AAF5-4F4E-9638-FBF0040397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839" y="1524000"/>
            <a:ext cx="33623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191170F5-5A12-4514-833E-5EC92705D2A9}"/>
              </a:ext>
            </a:extLst>
          </p:cNvPr>
          <p:cNvSpPr/>
          <p:nvPr/>
        </p:nvSpPr>
        <p:spPr>
          <a:xfrm>
            <a:off x="1738314" y="1500188"/>
            <a:ext cx="3000375" cy="1143000"/>
          </a:xfrm>
          <a:prstGeom prst="wedgeRoundRectCallout">
            <a:avLst>
              <a:gd name="adj1" fmla="val 60581"/>
              <a:gd name="adj2" fmla="val 65928"/>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I’m nearly as small as the baby.</a:t>
            </a:r>
          </a:p>
        </p:txBody>
      </p:sp>
      <p:sp>
        <p:nvSpPr>
          <p:cNvPr id="7" name="Rounded Rectangular Callout 6">
            <a:extLst>
              <a:ext uri="{FF2B5EF4-FFF2-40B4-BE49-F238E27FC236}">
                <a16:creationId xmlns:a16="http://schemas.microsoft.com/office/drawing/2014/main" id="{EFAD8A34-7B20-40AC-B1DA-42E545AF99D9}"/>
              </a:ext>
            </a:extLst>
          </p:cNvPr>
          <p:cNvSpPr/>
          <p:nvPr/>
        </p:nvSpPr>
        <p:spPr>
          <a:xfrm>
            <a:off x="7524751" y="1500188"/>
            <a:ext cx="3000375" cy="1928812"/>
          </a:xfrm>
          <a:prstGeom prst="wedgeRoundRectCallout">
            <a:avLst>
              <a:gd name="adj1" fmla="val -98070"/>
              <a:gd name="adj2" fmla="val 4131"/>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Cos your mum has to shop at cheap places where they only sell rubbish food.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4819"/>
                                        </p:tgtEl>
                                        <p:attrNameLst>
                                          <p:attrName>style.visibility</p:attrName>
                                        </p:attrNameLst>
                                      </p:cBhvr>
                                      <p:to>
                                        <p:strVal val="visible"/>
                                      </p:to>
                                    </p:set>
                                    <p:anim calcmode="discrete" valueType="clr">
                                      <p:cBhvr override="childStyle">
                                        <p:cTn id="7" dur="80"/>
                                        <p:tgtEl>
                                          <p:spTgt spid="348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4819"/>
                                        </p:tgtEl>
                                        <p:attrNameLst>
                                          <p:attrName>fillcolor</p:attrName>
                                        </p:attrNameLst>
                                      </p:cBhvr>
                                      <p:tavLst>
                                        <p:tav tm="0">
                                          <p:val>
                                            <p:clrVal>
                                              <a:schemeClr val="accent2"/>
                                            </p:clrVal>
                                          </p:val>
                                        </p:tav>
                                        <p:tav tm="50000">
                                          <p:val>
                                            <p:clrVal>
                                              <a:schemeClr val="hlink"/>
                                            </p:clrVal>
                                          </p:val>
                                        </p:tav>
                                      </p:tavLst>
                                    </p:anim>
                                    <p:set>
                                      <p:cBhvr>
                                        <p:cTn id="9" dur="80"/>
                                        <p:tgtEl>
                                          <p:spTgt spid="3481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2000"/>
                                        <p:tgtEl>
                                          <p:spTgt spid="348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7" presetClass="entr" presetSubtype="0" fill="hold" grpId="0" nodeType="clickEffect">
                                  <p:stCondLst>
                                    <p:cond delay="0"/>
                                  </p:stCondLst>
                                  <p:iterate type="lt">
                                    <p:tmPct val="50000"/>
                                  </p:iterate>
                                  <p:childTnLst>
                                    <p:set>
                                      <p:cBhvr>
                                        <p:cTn id="23" dur="1" fill="hold">
                                          <p:stCondLst>
                                            <p:cond delay="0"/>
                                          </p:stCondLst>
                                        </p:cTn>
                                        <p:tgtEl>
                                          <p:spTgt spid="7"/>
                                        </p:tgtEl>
                                        <p:attrNameLst>
                                          <p:attrName>style.visibility</p:attrName>
                                        </p:attrNameLst>
                                      </p:cBhvr>
                                      <p:to>
                                        <p:strVal val="visible"/>
                                      </p:to>
                                    </p:set>
                                    <p:anim calcmode="discrete" valueType="clr">
                                      <p:cBhvr override="childStyle">
                                        <p:cTn id="2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7"/>
                                        </p:tgtEl>
                                        <p:attrNameLst>
                                          <p:attrName>fillcolor</p:attrName>
                                        </p:attrNameLst>
                                      </p:cBhvr>
                                      <p:tavLst>
                                        <p:tav tm="0">
                                          <p:val>
                                            <p:clrVal>
                                              <a:schemeClr val="accent2"/>
                                            </p:clrVal>
                                          </p:val>
                                        </p:tav>
                                        <p:tav tm="50000">
                                          <p:val>
                                            <p:clrVal>
                                              <a:schemeClr val="hlink"/>
                                            </p:clrVal>
                                          </p:val>
                                        </p:tav>
                                      </p:tavLst>
                                    </p:anim>
                                    <p:set>
                                      <p:cBhvr>
                                        <p:cTn id="26"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a:extLst>
              <a:ext uri="{FF2B5EF4-FFF2-40B4-BE49-F238E27FC236}">
                <a16:creationId xmlns:a16="http://schemas.microsoft.com/office/drawing/2014/main" id="{44475935-5352-4948-9F0C-553F5E283C84}"/>
              </a:ext>
            </a:extLst>
          </p:cNvPr>
          <p:cNvSpPr txBox="1">
            <a:spLocks noChangeArrowheads="1"/>
          </p:cNvSpPr>
          <p:nvPr/>
        </p:nvSpPr>
        <p:spPr bwMode="auto">
          <a:xfrm>
            <a:off x="1524000" y="1"/>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 Middle class parents were  more likely to encourage their children to succeed and socialize them more effectively to achieve in education. </a:t>
            </a:r>
          </a:p>
        </p:txBody>
      </p:sp>
      <p:pic>
        <p:nvPicPr>
          <p:cNvPr id="33798" name="Picture 6" descr="article-1082062-0224E6D9000005DC-120_468x286">
            <a:extLst>
              <a:ext uri="{FF2B5EF4-FFF2-40B4-BE49-F238E27FC236}">
                <a16:creationId xmlns:a16="http://schemas.microsoft.com/office/drawing/2014/main" id="{229F5A40-915F-4C0C-8E5A-EE16AECA5D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7150" y="2066925"/>
            <a:ext cx="44577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A0B75F91-5161-4275-8B1E-9AF045F5735F}"/>
              </a:ext>
            </a:extLst>
          </p:cNvPr>
          <p:cNvSpPr/>
          <p:nvPr/>
        </p:nvSpPr>
        <p:spPr>
          <a:xfrm>
            <a:off x="4452939" y="785813"/>
            <a:ext cx="3000375" cy="1143000"/>
          </a:xfrm>
          <a:prstGeom prst="wedgeRoundRectCallout">
            <a:avLst>
              <a:gd name="adj1" fmla="val -32588"/>
              <a:gd name="adj2" fmla="val 121928"/>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Let’s try that mock interview again.</a:t>
            </a:r>
          </a:p>
        </p:txBody>
      </p:sp>
      <p:sp>
        <p:nvSpPr>
          <p:cNvPr id="7" name="Rounded Rectangular Callout 6">
            <a:extLst>
              <a:ext uri="{FF2B5EF4-FFF2-40B4-BE49-F238E27FC236}">
                <a16:creationId xmlns:a16="http://schemas.microsoft.com/office/drawing/2014/main" id="{0D2E1555-4D5F-444E-92E7-61F28EF1FEEE}"/>
              </a:ext>
            </a:extLst>
          </p:cNvPr>
          <p:cNvSpPr/>
          <p:nvPr/>
        </p:nvSpPr>
        <p:spPr>
          <a:xfrm>
            <a:off x="7453314" y="1143000"/>
            <a:ext cx="3000375" cy="1143000"/>
          </a:xfrm>
          <a:prstGeom prst="wedgeRoundRectCallout">
            <a:avLst>
              <a:gd name="adj1" fmla="val -44779"/>
              <a:gd name="adj2" fmla="val 10821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Why do you want to be an accountant?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3794"/>
                                        </p:tgtEl>
                                        <p:attrNameLst>
                                          <p:attrName>style.visibility</p:attrName>
                                        </p:attrNameLst>
                                      </p:cBhvr>
                                      <p:to>
                                        <p:strVal val="visible"/>
                                      </p:to>
                                    </p:set>
                                    <p:anim calcmode="discrete" valueType="clr">
                                      <p:cBhvr override="childStyle">
                                        <p:cTn id="7" dur="80"/>
                                        <p:tgtEl>
                                          <p:spTgt spid="337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3794"/>
                                        </p:tgtEl>
                                        <p:attrNameLst>
                                          <p:attrName>fillcolor</p:attrName>
                                        </p:attrNameLst>
                                      </p:cBhvr>
                                      <p:tavLst>
                                        <p:tav tm="0">
                                          <p:val>
                                            <p:clrVal>
                                              <a:schemeClr val="accent2"/>
                                            </p:clrVal>
                                          </p:val>
                                        </p:tav>
                                        <p:tav tm="50000">
                                          <p:val>
                                            <p:clrVal>
                                              <a:schemeClr val="hlink"/>
                                            </p:clrVal>
                                          </p:val>
                                        </p:tav>
                                      </p:tavLst>
                                    </p:anim>
                                    <p:set>
                                      <p:cBhvr>
                                        <p:cTn id="9" dur="80"/>
                                        <p:tgtEl>
                                          <p:spTgt spid="3379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3798"/>
                                        </p:tgtEl>
                                        <p:attrNameLst>
                                          <p:attrName>style.visibility</p:attrName>
                                        </p:attrNameLst>
                                      </p:cBhvr>
                                      <p:to>
                                        <p:strVal val="visible"/>
                                      </p:to>
                                    </p:set>
                                    <p:animEffect transition="in" filter="fade">
                                      <p:cBhvr>
                                        <p:cTn id="14" dur="2000"/>
                                        <p:tgtEl>
                                          <p:spTgt spid="3379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a:extLst>
              <a:ext uri="{FF2B5EF4-FFF2-40B4-BE49-F238E27FC236}">
                <a16:creationId xmlns:a16="http://schemas.microsoft.com/office/drawing/2014/main" id="{C4F331F8-3A65-4266-8C20-BAC8505B9E83}"/>
              </a:ext>
            </a:extLst>
          </p:cNvPr>
          <p:cNvSpPr txBox="1">
            <a:spLocks noChangeArrowheads="1"/>
          </p:cNvSpPr>
          <p:nvPr/>
        </p:nvSpPr>
        <p:spPr bwMode="auto">
          <a:xfrm>
            <a:off x="299356" y="215255"/>
            <a:ext cx="11593288"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 Longitudinal study of 5,362 children born in the first week of March 1946, which continued until they were 16 in 1962. Participants were divided into groups in terms of their ability which was measured by IQ tests. They were sub-divided into four social class groups.</a:t>
            </a:r>
          </a:p>
          <a:p>
            <a:pPr eaLnBrk="1" hangingPunct="1"/>
            <a:endParaRPr lang="en-GB" altLang="en-US" dirty="0">
              <a:solidFill>
                <a:srgbClr val="FF0000"/>
              </a:solidFill>
            </a:endParaRPr>
          </a:p>
          <a:p>
            <a:pPr eaLnBrk="1" hangingPunct="1"/>
            <a:r>
              <a:rPr lang="en-GB" altLang="en-US" dirty="0">
                <a:solidFill>
                  <a:srgbClr val="FF0000"/>
                </a:solidFill>
              </a:rPr>
              <a:t>WEAKNESSES: IQ tests are unreliable, cultural capital misrepresents ability of working class children, high drop out rate common in longitudinal studies.</a:t>
            </a:r>
          </a:p>
          <a:p>
            <a:pPr eaLnBrk="1" hangingPunct="1">
              <a:spcBef>
                <a:spcPct val="50000"/>
              </a:spcBef>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32770">
                                            <p:txEl>
                                              <p:pRg st="0" end="0"/>
                                            </p:txEl>
                                          </p:spTgt>
                                        </p:tgtEl>
                                        <p:attrNameLst>
                                          <p:attrName>style.visibility</p:attrName>
                                        </p:attrNameLst>
                                      </p:cBhvr>
                                      <p:to>
                                        <p:strVal val="visible"/>
                                      </p:to>
                                    </p:set>
                                    <p:anim calcmode="discrete" valueType="clr">
                                      <p:cBhvr override="childStyle">
                                        <p:cTn id="7" dur="80"/>
                                        <p:tgtEl>
                                          <p:spTgt spid="3277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3277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32770">
                                            <p:txEl>
                                              <p:pRg st="2" end="2"/>
                                            </p:txEl>
                                          </p:spTgt>
                                        </p:tgtEl>
                                        <p:attrNameLst>
                                          <p:attrName>style.visibility</p:attrName>
                                        </p:attrNameLst>
                                      </p:cBhvr>
                                      <p:to>
                                        <p:strVal val="visible"/>
                                      </p:to>
                                    </p:set>
                                    <p:anim calcmode="discrete" valueType="clr">
                                      <p:cBhvr override="childStyle">
                                        <p:cTn id="14" dur="80"/>
                                        <p:tgtEl>
                                          <p:spTgt spid="3277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277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3277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WordArt 4">
            <a:extLst>
              <a:ext uri="{FF2B5EF4-FFF2-40B4-BE49-F238E27FC236}">
                <a16:creationId xmlns:a16="http://schemas.microsoft.com/office/drawing/2014/main" id="{E4F26511-F0F5-4094-ADEA-7A233F11F2FB}"/>
              </a:ext>
            </a:extLst>
          </p:cNvPr>
          <p:cNvSpPr>
            <a:spLocks noChangeArrowheads="1" noChangeShapeType="1" noTextEdit="1"/>
          </p:cNvSpPr>
          <p:nvPr/>
        </p:nvSpPr>
        <p:spPr bwMode="auto">
          <a:xfrm>
            <a:off x="3152776" y="128589"/>
            <a:ext cx="5032375"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Arial" panose="020B0604020202020204" pitchFamily="34" charset="0"/>
                <a:cs typeface="Arial" panose="020B0604020202020204" pitchFamily="34" charset="0"/>
              </a:rPr>
              <a:t>Barry Sugarman</a:t>
            </a:r>
          </a:p>
        </p:txBody>
      </p:sp>
      <p:sp>
        <p:nvSpPr>
          <p:cNvPr id="31747" name="Text Box 6">
            <a:extLst>
              <a:ext uri="{FF2B5EF4-FFF2-40B4-BE49-F238E27FC236}">
                <a16:creationId xmlns:a16="http://schemas.microsoft.com/office/drawing/2014/main" id="{37A16BFA-BB4E-40EE-A526-102A0174F5DC}"/>
              </a:ext>
            </a:extLst>
          </p:cNvPr>
          <p:cNvSpPr txBox="1">
            <a:spLocks noChangeArrowheads="1"/>
          </p:cNvSpPr>
          <p:nvPr/>
        </p:nvSpPr>
        <p:spPr bwMode="auto">
          <a:xfrm>
            <a:off x="2063751" y="4365625"/>
            <a:ext cx="8101013" cy="2308324"/>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latin typeface="Comic Sans MS" panose="030F0702030302020204" pitchFamily="66" charset="0"/>
              </a:rPr>
              <a:t>KEY CONCEPTS:                                                           fatalism;                                                                   immediate gratification;                                                present-time orientation;                                           deferred gratification;                                            collectivism.</a:t>
            </a:r>
          </a:p>
        </p:txBody>
      </p:sp>
      <p:pic>
        <p:nvPicPr>
          <p:cNvPr id="24580" name="Picture 8" descr="sugarman">
            <a:extLst>
              <a:ext uri="{FF2B5EF4-FFF2-40B4-BE49-F238E27FC236}">
                <a16:creationId xmlns:a16="http://schemas.microsoft.com/office/drawing/2014/main" id="{62B28D6B-ABC6-4F25-97C7-32103BFD7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909"/>
          <a:stretch>
            <a:fillRect/>
          </a:stretch>
        </p:blipFill>
        <p:spPr bwMode="auto">
          <a:xfrm>
            <a:off x="1639889" y="849314"/>
            <a:ext cx="2084387" cy="275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9">
            <a:extLst>
              <a:ext uri="{FF2B5EF4-FFF2-40B4-BE49-F238E27FC236}">
                <a16:creationId xmlns:a16="http://schemas.microsoft.com/office/drawing/2014/main" id="{9763B6F3-6B03-41B1-A352-924AAAE2E98A}"/>
              </a:ext>
            </a:extLst>
          </p:cNvPr>
          <p:cNvSpPr txBox="1">
            <a:spLocks noChangeArrowheads="1"/>
          </p:cNvSpPr>
          <p:nvPr/>
        </p:nvSpPr>
        <p:spPr bwMode="auto">
          <a:xfrm>
            <a:off x="3729038" y="849313"/>
            <a:ext cx="504031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rPr>
              <a:t>He wrote                                           </a:t>
            </a:r>
            <a:r>
              <a:rPr lang="en-GB" altLang="en-US" sz="1700">
                <a:latin typeface="Goudy Stout" pitchFamily="18" charset="0"/>
              </a:rPr>
              <a:t>social class, values and behaviour in schools. 1970.</a:t>
            </a:r>
          </a:p>
        </p:txBody>
      </p:sp>
      <p:pic>
        <p:nvPicPr>
          <p:cNvPr id="24582" name="Picture 10" descr="B000051ZOA">
            <a:extLst>
              <a:ext uri="{FF2B5EF4-FFF2-40B4-BE49-F238E27FC236}">
                <a16:creationId xmlns:a16="http://schemas.microsoft.com/office/drawing/2014/main" id="{7B4FCD8A-C17E-4ACA-A1CA-94F92BD9AF38}"/>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29039" y="2360613"/>
            <a:ext cx="1150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WordArt 11">
            <a:extLst>
              <a:ext uri="{FF2B5EF4-FFF2-40B4-BE49-F238E27FC236}">
                <a16:creationId xmlns:a16="http://schemas.microsoft.com/office/drawing/2014/main" id="{2EE8266D-6705-40A7-85C4-B113768C508A}"/>
              </a:ext>
            </a:extLst>
          </p:cNvPr>
          <p:cNvSpPr>
            <a:spLocks noChangeArrowheads="1" noChangeShapeType="1" noTextEdit="1"/>
          </p:cNvSpPr>
          <p:nvPr/>
        </p:nvSpPr>
        <p:spPr bwMode="auto">
          <a:xfrm rot="1482735">
            <a:off x="3800476" y="2360613"/>
            <a:ext cx="1484313" cy="576262"/>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Comic Sans MS" panose="030F0702030302020204" pitchFamily="66" charset="0"/>
              </a:rPr>
              <a:t>Perspective</a:t>
            </a:r>
          </a:p>
        </p:txBody>
      </p:sp>
      <p:sp>
        <p:nvSpPr>
          <p:cNvPr id="24584" name="WordArt 12">
            <a:extLst>
              <a:ext uri="{FF2B5EF4-FFF2-40B4-BE49-F238E27FC236}">
                <a16:creationId xmlns:a16="http://schemas.microsoft.com/office/drawing/2014/main" id="{A8961350-E49C-4947-B252-DB6F2F933C6F}"/>
              </a:ext>
            </a:extLst>
          </p:cNvPr>
          <p:cNvSpPr>
            <a:spLocks noChangeArrowheads="1" noChangeShapeType="1" noTextEdit="1"/>
          </p:cNvSpPr>
          <p:nvPr/>
        </p:nvSpPr>
        <p:spPr bwMode="auto">
          <a:xfrm>
            <a:off x="5673725" y="1928813"/>
            <a:ext cx="2376488" cy="431800"/>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FFFF"/>
                </a:solidFill>
                <a:latin typeface="STALKER2"/>
              </a:rPr>
              <a:t>Longitudinal</a:t>
            </a:r>
          </a:p>
        </p:txBody>
      </p:sp>
      <p:sp>
        <p:nvSpPr>
          <p:cNvPr id="31753" name="Text Box 13">
            <a:extLst>
              <a:ext uri="{FF2B5EF4-FFF2-40B4-BE49-F238E27FC236}">
                <a16:creationId xmlns:a16="http://schemas.microsoft.com/office/drawing/2014/main" id="{2BDB0E1A-5BF8-4FB8-9D18-98DE0B9955E8}"/>
              </a:ext>
            </a:extLst>
          </p:cNvPr>
          <p:cNvSpPr txBox="1">
            <a:spLocks noChangeArrowheads="1"/>
          </p:cNvSpPr>
          <p:nvPr/>
        </p:nvSpPr>
        <p:spPr bwMode="auto">
          <a:xfrm>
            <a:off x="5591175" y="2420938"/>
            <a:ext cx="4465638" cy="1562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Barry Sugarman took a sub-cultural approach to the study of the relationship between class and education.</a:t>
            </a:r>
            <a:endParaRPr lang="en-US" altLang="en-US">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3"/>
                                        </p:tgtEl>
                                        <p:attrNameLst>
                                          <p:attrName>style.visibility</p:attrName>
                                        </p:attrNameLst>
                                      </p:cBhvr>
                                      <p:to>
                                        <p:strVal val="visible"/>
                                      </p:to>
                                    </p:set>
                                    <p:anim calcmode="discrete" valueType="clr">
                                      <p:cBhvr override="childStyle">
                                        <p:cTn id="7" dur="80"/>
                                        <p:tgtEl>
                                          <p:spTgt spid="317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3"/>
                                        </p:tgtEl>
                                        <p:attrNameLst>
                                          <p:attrName>fillcolor</p:attrName>
                                        </p:attrNameLst>
                                      </p:cBhvr>
                                      <p:tavLst>
                                        <p:tav tm="0">
                                          <p:val>
                                            <p:clrVal>
                                              <a:schemeClr val="accent2"/>
                                            </p:clrVal>
                                          </p:val>
                                        </p:tav>
                                        <p:tav tm="50000">
                                          <p:val>
                                            <p:clrVal>
                                              <a:schemeClr val="hlink"/>
                                            </p:clrVal>
                                          </p:val>
                                        </p:tav>
                                      </p:tavLst>
                                    </p:anim>
                                    <p:set>
                                      <p:cBhvr>
                                        <p:cTn id="9" dur="80"/>
                                        <p:tgtEl>
                                          <p:spTgt spid="3175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31747"/>
                                        </p:tgtEl>
                                        <p:attrNameLst>
                                          <p:attrName>style.visibility</p:attrName>
                                        </p:attrNameLst>
                                      </p:cBhvr>
                                      <p:to>
                                        <p:strVal val="visible"/>
                                      </p:to>
                                    </p:set>
                                    <p:anim calcmode="discrete" valueType="clr">
                                      <p:cBhvr override="childStyle">
                                        <p:cTn id="14" dur="80"/>
                                        <p:tgtEl>
                                          <p:spTgt spid="3174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31747"/>
                                        </p:tgtEl>
                                        <p:attrNameLst>
                                          <p:attrName>fillcolor</p:attrName>
                                        </p:attrNameLst>
                                      </p:cBhvr>
                                      <p:tavLst>
                                        <p:tav tm="0">
                                          <p:val>
                                            <p:clrVal>
                                              <a:schemeClr val="accent2"/>
                                            </p:clrVal>
                                          </p:val>
                                        </p:tav>
                                        <p:tav tm="50000">
                                          <p:val>
                                            <p:clrVal>
                                              <a:schemeClr val="hlink"/>
                                            </p:clrVal>
                                          </p:val>
                                        </p:tav>
                                      </p:tavLst>
                                    </p:anim>
                                    <p:set>
                                      <p:cBhvr>
                                        <p:cTn id="16" dur="80"/>
                                        <p:tgtEl>
                                          <p:spTgt spid="317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animBg="1"/>
      <p:bldP spid="317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4757" name="Picture 5" descr="vacant-chav-boy">
            <a:extLst>
              <a:ext uri="{FF2B5EF4-FFF2-40B4-BE49-F238E27FC236}">
                <a16:creationId xmlns:a16="http://schemas.microsoft.com/office/drawing/2014/main" id="{88B412F3-EA12-44D4-96A8-0FAF9817C1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1088" y="1700213"/>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59" name="Picture 7" descr="george190707_228x378">
            <a:extLst>
              <a:ext uri="{FF2B5EF4-FFF2-40B4-BE49-F238E27FC236}">
                <a16:creationId xmlns:a16="http://schemas.microsoft.com/office/drawing/2014/main" id="{FEBC239D-0091-43FE-963A-07073C4093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5500" y="1700213"/>
            <a:ext cx="21717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60" name="Text Box 8">
            <a:extLst>
              <a:ext uri="{FF2B5EF4-FFF2-40B4-BE49-F238E27FC236}">
                <a16:creationId xmlns:a16="http://schemas.microsoft.com/office/drawing/2014/main" id="{0C9EA7BF-375D-4395-AC93-A05B0B8CFE78}"/>
              </a:ext>
            </a:extLst>
          </p:cNvPr>
          <p:cNvSpPr txBox="1">
            <a:spLocks noChangeArrowheads="1"/>
          </p:cNvSpPr>
          <p:nvPr/>
        </p:nvSpPr>
        <p:spPr bwMode="auto">
          <a:xfrm>
            <a:off x="1524000" y="1"/>
            <a:ext cx="91440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4800">
                <a:solidFill>
                  <a:schemeClr val="bg1"/>
                </a:solidFill>
              </a:rPr>
              <a:t>Why is </a:t>
            </a:r>
            <a:r>
              <a:rPr lang="en-GB" altLang="en-US" sz="4800" i="1" u="sng">
                <a:solidFill>
                  <a:schemeClr val="bg1"/>
                </a:solidFill>
              </a:rPr>
              <a:t>he</a:t>
            </a:r>
          </a:p>
        </p:txBody>
      </p:sp>
      <p:sp>
        <p:nvSpPr>
          <p:cNvPr id="74761" name="Line 9">
            <a:extLst>
              <a:ext uri="{FF2B5EF4-FFF2-40B4-BE49-F238E27FC236}">
                <a16:creationId xmlns:a16="http://schemas.microsoft.com/office/drawing/2014/main" id="{D3915846-8772-423C-81D7-10277703B8FD}"/>
              </a:ext>
            </a:extLst>
          </p:cNvPr>
          <p:cNvSpPr>
            <a:spLocks noChangeShapeType="1"/>
          </p:cNvSpPr>
          <p:nvPr/>
        </p:nvSpPr>
        <p:spPr bwMode="auto">
          <a:xfrm>
            <a:off x="3719513" y="836613"/>
            <a:ext cx="647700" cy="1008062"/>
          </a:xfrm>
          <a:prstGeom prst="line">
            <a:avLst/>
          </a:prstGeom>
          <a:noFill/>
          <a:ln w="889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62" name="Text Box 10">
            <a:extLst>
              <a:ext uri="{FF2B5EF4-FFF2-40B4-BE49-F238E27FC236}">
                <a16:creationId xmlns:a16="http://schemas.microsoft.com/office/drawing/2014/main" id="{9EE1C0C8-EA7A-4305-8F71-218E79D46F56}"/>
              </a:ext>
            </a:extLst>
          </p:cNvPr>
          <p:cNvSpPr txBox="1">
            <a:spLocks noChangeArrowheads="1"/>
          </p:cNvSpPr>
          <p:nvPr/>
        </p:nvSpPr>
        <p:spPr bwMode="auto">
          <a:xfrm>
            <a:off x="4079876" y="0"/>
            <a:ext cx="6588125"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4800">
                <a:solidFill>
                  <a:schemeClr val="bg1"/>
                </a:solidFill>
              </a:rPr>
              <a:t>more likely to fail his education than </a:t>
            </a:r>
            <a:r>
              <a:rPr lang="en-GB" altLang="en-US" sz="4800" i="1" u="sng">
                <a:solidFill>
                  <a:schemeClr val="bg1"/>
                </a:solidFill>
              </a:rPr>
              <a:t>him</a:t>
            </a:r>
            <a:r>
              <a:rPr lang="en-GB" altLang="en-US" sz="4800">
                <a:solidFill>
                  <a:schemeClr val="bg1"/>
                </a:solidFill>
              </a:rPr>
              <a:t>?</a:t>
            </a:r>
          </a:p>
        </p:txBody>
      </p:sp>
      <p:sp>
        <p:nvSpPr>
          <p:cNvPr id="74763" name="Line 11">
            <a:extLst>
              <a:ext uri="{FF2B5EF4-FFF2-40B4-BE49-F238E27FC236}">
                <a16:creationId xmlns:a16="http://schemas.microsoft.com/office/drawing/2014/main" id="{8E309B45-876E-4632-BF17-3E7256DA4642}"/>
              </a:ext>
            </a:extLst>
          </p:cNvPr>
          <p:cNvSpPr>
            <a:spLocks noChangeShapeType="1"/>
          </p:cNvSpPr>
          <p:nvPr/>
        </p:nvSpPr>
        <p:spPr bwMode="auto">
          <a:xfrm flipH="1">
            <a:off x="8688389" y="1557338"/>
            <a:ext cx="287337" cy="431800"/>
          </a:xfrm>
          <a:prstGeom prst="line">
            <a:avLst/>
          </a:prstGeom>
          <a:noFill/>
          <a:ln w="889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64" name="Text Box 12">
            <a:extLst>
              <a:ext uri="{FF2B5EF4-FFF2-40B4-BE49-F238E27FC236}">
                <a16:creationId xmlns:a16="http://schemas.microsoft.com/office/drawing/2014/main" id="{BEBC8554-8A96-4731-A042-1C23F8B55E09}"/>
              </a:ext>
            </a:extLst>
          </p:cNvPr>
          <p:cNvSpPr txBox="1">
            <a:spLocks noChangeArrowheads="1"/>
          </p:cNvSpPr>
          <p:nvPr/>
        </p:nvSpPr>
        <p:spPr bwMode="auto">
          <a:xfrm>
            <a:off x="1524000" y="5805488"/>
            <a:ext cx="914400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4800">
                <a:solidFill>
                  <a:schemeClr val="bg1"/>
                </a:solidFill>
              </a:rPr>
              <a:t>Is </a:t>
            </a:r>
            <a:r>
              <a:rPr lang="en-GB" altLang="en-US" sz="4800" i="1" u="sng">
                <a:solidFill>
                  <a:schemeClr val="bg1"/>
                </a:solidFill>
              </a:rPr>
              <a:t>he</a:t>
            </a:r>
            <a:r>
              <a:rPr lang="en-GB" altLang="en-US" sz="4800">
                <a:solidFill>
                  <a:schemeClr val="bg1"/>
                </a:solidFill>
              </a:rPr>
              <a:t> less intelligent than </a:t>
            </a:r>
            <a:r>
              <a:rPr lang="en-GB" altLang="en-US" sz="4800" i="1" u="sng">
                <a:solidFill>
                  <a:schemeClr val="bg1"/>
                </a:solidFill>
              </a:rPr>
              <a:t>him</a:t>
            </a:r>
            <a:r>
              <a:rPr lang="en-GB" altLang="en-US" sz="4800">
                <a:solidFill>
                  <a:schemeClr val="bg1"/>
                </a:solidFill>
              </a:rPr>
              <a:t>?</a:t>
            </a:r>
            <a:endParaRPr lang="en-GB" altLang="en-US" sz="4800" i="1" u="sng">
              <a:solidFill>
                <a:schemeClr val="bg1"/>
              </a:solidFill>
            </a:endParaRPr>
          </a:p>
        </p:txBody>
      </p:sp>
      <p:sp>
        <p:nvSpPr>
          <p:cNvPr id="74765" name="Line 13">
            <a:extLst>
              <a:ext uri="{FF2B5EF4-FFF2-40B4-BE49-F238E27FC236}">
                <a16:creationId xmlns:a16="http://schemas.microsoft.com/office/drawing/2014/main" id="{DB07E976-D34C-40B9-95DE-E3110321BFF9}"/>
              </a:ext>
            </a:extLst>
          </p:cNvPr>
          <p:cNvSpPr>
            <a:spLocks noChangeShapeType="1"/>
          </p:cNvSpPr>
          <p:nvPr/>
        </p:nvSpPr>
        <p:spPr bwMode="auto">
          <a:xfrm flipV="1">
            <a:off x="2566989" y="4941888"/>
            <a:ext cx="790575" cy="1008062"/>
          </a:xfrm>
          <a:prstGeom prst="line">
            <a:avLst/>
          </a:prstGeom>
          <a:noFill/>
          <a:ln w="889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74766" name="Line 14">
            <a:extLst>
              <a:ext uri="{FF2B5EF4-FFF2-40B4-BE49-F238E27FC236}">
                <a16:creationId xmlns:a16="http://schemas.microsoft.com/office/drawing/2014/main" id="{D4167605-84E2-4C1F-890C-E91972756219}"/>
              </a:ext>
            </a:extLst>
          </p:cNvPr>
          <p:cNvSpPr>
            <a:spLocks noChangeShapeType="1"/>
          </p:cNvSpPr>
          <p:nvPr/>
        </p:nvSpPr>
        <p:spPr bwMode="auto">
          <a:xfrm flipV="1">
            <a:off x="8616951" y="4941888"/>
            <a:ext cx="142875" cy="1079500"/>
          </a:xfrm>
          <a:prstGeom prst="line">
            <a:avLst/>
          </a:prstGeom>
          <a:noFill/>
          <a:ln w="889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4757"/>
                                        </p:tgtEl>
                                        <p:attrNameLst>
                                          <p:attrName>style.visibility</p:attrName>
                                        </p:attrNameLst>
                                      </p:cBhvr>
                                      <p:to>
                                        <p:strVal val="visible"/>
                                      </p:to>
                                    </p:set>
                                    <p:animEffect transition="in" filter="fade">
                                      <p:cBhvr>
                                        <p:cTn id="7" dur="2000"/>
                                        <p:tgtEl>
                                          <p:spTgt spid="74757"/>
                                        </p:tgtEl>
                                      </p:cBhvr>
                                    </p:animEffect>
                                  </p:childTnLst>
                                </p:cTn>
                              </p:par>
                              <p:par>
                                <p:cTn id="8" presetID="10" presetClass="entr" presetSubtype="0" fill="hold" nodeType="withEffect">
                                  <p:stCondLst>
                                    <p:cond delay="0"/>
                                  </p:stCondLst>
                                  <p:childTnLst>
                                    <p:set>
                                      <p:cBhvr>
                                        <p:cTn id="9" dur="1" fill="hold">
                                          <p:stCondLst>
                                            <p:cond delay="0"/>
                                          </p:stCondLst>
                                        </p:cTn>
                                        <p:tgtEl>
                                          <p:spTgt spid="74759"/>
                                        </p:tgtEl>
                                        <p:attrNameLst>
                                          <p:attrName>style.visibility</p:attrName>
                                        </p:attrNameLst>
                                      </p:cBhvr>
                                      <p:to>
                                        <p:strVal val="visible"/>
                                      </p:to>
                                    </p:set>
                                    <p:animEffect transition="in" filter="fade">
                                      <p:cBhvr>
                                        <p:cTn id="10" dur="2000"/>
                                        <p:tgtEl>
                                          <p:spTgt spid="7475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7" presetClass="entr" presetSubtype="0" fill="hold" grpId="0" nodeType="clickEffect">
                                  <p:stCondLst>
                                    <p:cond delay="0"/>
                                  </p:stCondLst>
                                  <p:iterate type="lt">
                                    <p:tmPct val="50000"/>
                                  </p:iterate>
                                  <p:childTnLst>
                                    <p:set>
                                      <p:cBhvr>
                                        <p:cTn id="14" dur="1" fill="hold">
                                          <p:stCondLst>
                                            <p:cond delay="0"/>
                                          </p:stCondLst>
                                        </p:cTn>
                                        <p:tgtEl>
                                          <p:spTgt spid="74760"/>
                                        </p:tgtEl>
                                        <p:attrNameLst>
                                          <p:attrName>style.visibility</p:attrName>
                                        </p:attrNameLst>
                                      </p:cBhvr>
                                      <p:to>
                                        <p:strVal val="visible"/>
                                      </p:to>
                                    </p:set>
                                    <p:anim calcmode="discrete" valueType="clr">
                                      <p:cBhvr override="childStyle">
                                        <p:cTn id="15" dur="80"/>
                                        <p:tgtEl>
                                          <p:spTgt spid="74760"/>
                                        </p:tgtEl>
                                        <p:attrNameLst>
                                          <p:attrName>style.color</p:attrName>
                                        </p:attrNameLst>
                                      </p:cBhvr>
                                      <p:tavLst>
                                        <p:tav tm="0">
                                          <p:val>
                                            <p:clrVal>
                                              <a:schemeClr val="accent2"/>
                                            </p:clrVal>
                                          </p:val>
                                        </p:tav>
                                        <p:tav tm="50000">
                                          <p:val>
                                            <p:clrVal>
                                              <a:schemeClr val="hlink"/>
                                            </p:clrVal>
                                          </p:val>
                                        </p:tav>
                                      </p:tavLst>
                                    </p:anim>
                                    <p:anim calcmode="discrete" valueType="clr">
                                      <p:cBhvr>
                                        <p:cTn id="16" dur="80"/>
                                        <p:tgtEl>
                                          <p:spTgt spid="74760"/>
                                        </p:tgtEl>
                                        <p:attrNameLst>
                                          <p:attrName>fillcolor</p:attrName>
                                        </p:attrNameLst>
                                      </p:cBhvr>
                                      <p:tavLst>
                                        <p:tav tm="0">
                                          <p:val>
                                            <p:clrVal>
                                              <a:schemeClr val="accent2"/>
                                            </p:clrVal>
                                          </p:val>
                                        </p:tav>
                                        <p:tav tm="50000">
                                          <p:val>
                                            <p:clrVal>
                                              <a:schemeClr val="hlink"/>
                                            </p:clrVal>
                                          </p:val>
                                        </p:tav>
                                      </p:tavLst>
                                    </p:anim>
                                    <p:set>
                                      <p:cBhvr>
                                        <p:cTn id="17" dur="80"/>
                                        <p:tgtEl>
                                          <p:spTgt spid="74760"/>
                                        </p:tgtEl>
                                        <p:attrNameLst>
                                          <p:attrName>fill.type</p:attrName>
                                        </p:attrNameLst>
                                      </p:cBhvr>
                                      <p:to>
                                        <p:strVal val="solid"/>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ntr" presetSubtype="0" fill="hold" nodeType="clickEffect">
                                  <p:stCondLst>
                                    <p:cond delay="0"/>
                                  </p:stCondLst>
                                  <p:childTnLst>
                                    <p:set>
                                      <p:cBhvr>
                                        <p:cTn id="21" dur="1" fill="hold">
                                          <p:stCondLst>
                                            <p:cond delay="0"/>
                                          </p:stCondLst>
                                        </p:cTn>
                                        <p:tgtEl>
                                          <p:spTgt spid="74761"/>
                                        </p:tgtEl>
                                        <p:attrNameLst>
                                          <p:attrName>style.visibility</p:attrName>
                                        </p:attrNameLst>
                                      </p:cBhvr>
                                      <p:to>
                                        <p:strVal val="visible"/>
                                      </p:to>
                                    </p:set>
                                    <p:animEffect transition="in" filter="wipe(down)">
                                      <p:cBhvr>
                                        <p:cTn id="22" dur="580">
                                          <p:stCondLst>
                                            <p:cond delay="0"/>
                                          </p:stCondLst>
                                        </p:cTn>
                                        <p:tgtEl>
                                          <p:spTgt spid="74761"/>
                                        </p:tgtEl>
                                      </p:cBhvr>
                                    </p:animEffect>
                                    <p:anim calcmode="lin" valueType="num">
                                      <p:cBhvr>
                                        <p:cTn id="23" dur="1822" tmFilter="0,0; 0.14,0.36; 0.43,0.73; 0.71,0.91; 1.0,1.0">
                                          <p:stCondLst>
                                            <p:cond delay="0"/>
                                          </p:stCondLst>
                                        </p:cTn>
                                        <p:tgtEl>
                                          <p:spTgt spid="74761"/>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74761"/>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74761"/>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74761"/>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74761"/>
                                        </p:tgtEl>
                                        <p:attrNameLst>
                                          <p:attrName>ppt_y</p:attrName>
                                        </p:attrNameLst>
                                      </p:cBhvr>
                                      <p:tavLst>
                                        <p:tav tm="0" fmla="#ppt_y-sin(pi*$)/81">
                                          <p:val>
                                            <p:fltVal val="0"/>
                                          </p:val>
                                        </p:tav>
                                        <p:tav tm="100000">
                                          <p:val>
                                            <p:fltVal val="1"/>
                                          </p:val>
                                        </p:tav>
                                      </p:tavLst>
                                    </p:anim>
                                    <p:animScale>
                                      <p:cBhvr>
                                        <p:cTn id="28" dur="26">
                                          <p:stCondLst>
                                            <p:cond delay="650"/>
                                          </p:stCondLst>
                                        </p:cTn>
                                        <p:tgtEl>
                                          <p:spTgt spid="74761"/>
                                        </p:tgtEl>
                                      </p:cBhvr>
                                      <p:to x="100000" y="60000"/>
                                    </p:animScale>
                                    <p:animScale>
                                      <p:cBhvr>
                                        <p:cTn id="29" dur="166" decel="50000">
                                          <p:stCondLst>
                                            <p:cond delay="676"/>
                                          </p:stCondLst>
                                        </p:cTn>
                                        <p:tgtEl>
                                          <p:spTgt spid="74761"/>
                                        </p:tgtEl>
                                      </p:cBhvr>
                                      <p:to x="100000" y="100000"/>
                                    </p:animScale>
                                    <p:animScale>
                                      <p:cBhvr>
                                        <p:cTn id="30" dur="26">
                                          <p:stCondLst>
                                            <p:cond delay="1312"/>
                                          </p:stCondLst>
                                        </p:cTn>
                                        <p:tgtEl>
                                          <p:spTgt spid="74761"/>
                                        </p:tgtEl>
                                      </p:cBhvr>
                                      <p:to x="100000" y="80000"/>
                                    </p:animScale>
                                    <p:animScale>
                                      <p:cBhvr>
                                        <p:cTn id="31" dur="166" decel="50000">
                                          <p:stCondLst>
                                            <p:cond delay="1338"/>
                                          </p:stCondLst>
                                        </p:cTn>
                                        <p:tgtEl>
                                          <p:spTgt spid="74761"/>
                                        </p:tgtEl>
                                      </p:cBhvr>
                                      <p:to x="100000" y="100000"/>
                                    </p:animScale>
                                    <p:animScale>
                                      <p:cBhvr>
                                        <p:cTn id="32" dur="26">
                                          <p:stCondLst>
                                            <p:cond delay="1642"/>
                                          </p:stCondLst>
                                        </p:cTn>
                                        <p:tgtEl>
                                          <p:spTgt spid="74761"/>
                                        </p:tgtEl>
                                      </p:cBhvr>
                                      <p:to x="100000" y="90000"/>
                                    </p:animScale>
                                    <p:animScale>
                                      <p:cBhvr>
                                        <p:cTn id="33" dur="166" decel="50000">
                                          <p:stCondLst>
                                            <p:cond delay="1668"/>
                                          </p:stCondLst>
                                        </p:cTn>
                                        <p:tgtEl>
                                          <p:spTgt spid="74761"/>
                                        </p:tgtEl>
                                      </p:cBhvr>
                                      <p:to x="100000" y="100000"/>
                                    </p:animScale>
                                    <p:animScale>
                                      <p:cBhvr>
                                        <p:cTn id="34" dur="26">
                                          <p:stCondLst>
                                            <p:cond delay="1808"/>
                                          </p:stCondLst>
                                        </p:cTn>
                                        <p:tgtEl>
                                          <p:spTgt spid="74761"/>
                                        </p:tgtEl>
                                      </p:cBhvr>
                                      <p:to x="100000" y="95000"/>
                                    </p:animScale>
                                    <p:animScale>
                                      <p:cBhvr>
                                        <p:cTn id="35" dur="166" decel="50000">
                                          <p:stCondLst>
                                            <p:cond delay="1834"/>
                                          </p:stCondLst>
                                        </p:cTn>
                                        <p:tgtEl>
                                          <p:spTgt spid="74761"/>
                                        </p:tgtEl>
                                      </p:cBhvr>
                                      <p:to x="100000" y="100000"/>
                                    </p:animScale>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74762"/>
                                        </p:tgtEl>
                                        <p:attrNameLst>
                                          <p:attrName>style.visibility</p:attrName>
                                        </p:attrNameLst>
                                      </p:cBhvr>
                                      <p:to>
                                        <p:strVal val="visible"/>
                                      </p:to>
                                    </p:set>
                                    <p:anim calcmode="discrete" valueType="clr">
                                      <p:cBhvr override="childStyle">
                                        <p:cTn id="40" dur="80"/>
                                        <p:tgtEl>
                                          <p:spTgt spid="74762"/>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74762"/>
                                        </p:tgtEl>
                                        <p:attrNameLst>
                                          <p:attrName>fillcolor</p:attrName>
                                        </p:attrNameLst>
                                      </p:cBhvr>
                                      <p:tavLst>
                                        <p:tav tm="0">
                                          <p:val>
                                            <p:clrVal>
                                              <a:schemeClr val="accent2"/>
                                            </p:clrVal>
                                          </p:val>
                                        </p:tav>
                                        <p:tav tm="50000">
                                          <p:val>
                                            <p:clrVal>
                                              <a:schemeClr val="hlink"/>
                                            </p:clrVal>
                                          </p:val>
                                        </p:tav>
                                      </p:tavLst>
                                    </p:anim>
                                    <p:set>
                                      <p:cBhvr>
                                        <p:cTn id="42" dur="80"/>
                                        <p:tgtEl>
                                          <p:spTgt spid="74762"/>
                                        </p:tgtEl>
                                        <p:attrNameLst>
                                          <p:attrName>fill.type</p:attrName>
                                        </p:attrNameLst>
                                      </p:cBhvr>
                                      <p:to>
                                        <p:strVal val="solid"/>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6" presetClass="entr" presetSubtype="0" fill="hold" nodeType="clickEffect">
                                  <p:stCondLst>
                                    <p:cond delay="0"/>
                                  </p:stCondLst>
                                  <p:childTnLst>
                                    <p:set>
                                      <p:cBhvr>
                                        <p:cTn id="46" dur="1" fill="hold">
                                          <p:stCondLst>
                                            <p:cond delay="0"/>
                                          </p:stCondLst>
                                        </p:cTn>
                                        <p:tgtEl>
                                          <p:spTgt spid="74763"/>
                                        </p:tgtEl>
                                        <p:attrNameLst>
                                          <p:attrName>style.visibility</p:attrName>
                                        </p:attrNameLst>
                                      </p:cBhvr>
                                      <p:to>
                                        <p:strVal val="visible"/>
                                      </p:to>
                                    </p:set>
                                    <p:animEffect transition="in" filter="wipe(down)">
                                      <p:cBhvr>
                                        <p:cTn id="47" dur="580">
                                          <p:stCondLst>
                                            <p:cond delay="0"/>
                                          </p:stCondLst>
                                        </p:cTn>
                                        <p:tgtEl>
                                          <p:spTgt spid="74763"/>
                                        </p:tgtEl>
                                      </p:cBhvr>
                                    </p:animEffect>
                                    <p:anim calcmode="lin" valueType="num">
                                      <p:cBhvr>
                                        <p:cTn id="48" dur="1822" tmFilter="0,0; 0.14,0.36; 0.43,0.73; 0.71,0.91; 1.0,1.0">
                                          <p:stCondLst>
                                            <p:cond delay="0"/>
                                          </p:stCondLst>
                                        </p:cTn>
                                        <p:tgtEl>
                                          <p:spTgt spid="7476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476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476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476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4763"/>
                                        </p:tgtEl>
                                        <p:attrNameLst>
                                          <p:attrName>ppt_y</p:attrName>
                                        </p:attrNameLst>
                                      </p:cBhvr>
                                      <p:tavLst>
                                        <p:tav tm="0" fmla="#ppt_y-sin(pi*$)/81">
                                          <p:val>
                                            <p:fltVal val="0"/>
                                          </p:val>
                                        </p:tav>
                                        <p:tav tm="100000">
                                          <p:val>
                                            <p:fltVal val="1"/>
                                          </p:val>
                                        </p:tav>
                                      </p:tavLst>
                                    </p:anim>
                                    <p:animScale>
                                      <p:cBhvr>
                                        <p:cTn id="53" dur="26">
                                          <p:stCondLst>
                                            <p:cond delay="650"/>
                                          </p:stCondLst>
                                        </p:cTn>
                                        <p:tgtEl>
                                          <p:spTgt spid="74763"/>
                                        </p:tgtEl>
                                      </p:cBhvr>
                                      <p:to x="100000" y="60000"/>
                                    </p:animScale>
                                    <p:animScale>
                                      <p:cBhvr>
                                        <p:cTn id="54" dur="166" decel="50000">
                                          <p:stCondLst>
                                            <p:cond delay="676"/>
                                          </p:stCondLst>
                                        </p:cTn>
                                        <p:tgtEl>
                                          <p:spTgt spid="74763"/>
                                        </p:tgtEl>
                                      </p:cBhvr>
                                      <p:to x="100000" y="100000"/>
                                    </p:animScale>
                                    <p:animScale>
                                      <p:cBhvr>
                                        <p:cTn id="55" dur="26">
                                          <p:stCondLst>
                                            <p:cond delay="1312"/>
                                          </p:stCondLst>
                                        </p:cTn>
                                        <p:tgtEl>
                                          <p:spTgt spid="74763"/>
                                        </p:tgtEl>
                                      </p:cBhvr>
                                      <p:to x="100000" y="80000"/>
                                    </p:animScale>
                                    <p:animScale>
                                      <p:cBhvr>
                                        <p:cTn id="56" dur="166" decel="50000">
                                          <p:stCondLst>
                                            <p:cond delay="1338"/>
                                          </p:stCondLst>
                                        </p:cTn>
                                        <p:tgtEl>
                                          <p:spTgt spid="74763"/>
                                        </p:tgtEl>
                                      </p:cBhvr>
                                      <p:to x="100000" y="100000"/>
                                    </p:animScale>
                                    <p:animScale>
                                      <p:cBhvr>
                                        <p:cTn id="57" dur="26">
                                          <p:stCondLst>
                                            <p:cond delay="1642"/>
                                          </p:stCondLst>
                                        </p:cTn>
                                        <p:tgtEl>
                                          <p:spTgt spid="74763"/>
                                        </p:tgtEl>
                                      </p:cBhvr>
                                      <p:to x="100000" y="90000"/>
                                    </p:animScale>
                                    <p:animScale>
                                      <p:cBhvr>
                                        <p:cTn id="58" dur="166" decel="50000">
                                          <p:stCondLst>
                                            <p:cond delay="1668"/>
                                          </p:stCondLst>
                                        </p:cTn>
                                        <p:tgtEl>
                                          <p:spTgt spid="74763"/>
                                        </p:tgtEl>
                                      </p:cBhvr>
                                      <p:to x="100000" y="100000"/>
                                    </p:animScale>
                                    <p:animScale>
                                      <p:cBhvr>
                                        <p:cTn id="59" dur="26">
                                          <p:stCondLst>
                                            <p:cond delay="1808"/>
                                          </p:stCondLst>
                                        </p:cTn>
                                        <p:tgtEl>
                                          <p:spTgt spid="74763"/>
                                        </p:tgtEl>
                                      </p:cBhvr>
                                      <p:to x="100000" y="95000"/>
                                    </p:animScale>
                                    <p:animScale>
                                      <p:cBhvr>
                                        <p:cTn id="60" dur="166" decel="50000">
                                          <p:stCondLst>
                                            <p:cond delay="1834"/>
                                          </p:stCondLst>
                                        </p:cTn>
                                        <p:tgtEl>
                                          <p:spTgt spid="74763"/>
                                        </p:tgtEl>
                                      </p:cBhvr>
                                      <p:to x="100000" y="100000"/>
                                    </p:animScale>
                                  </p:childTnLst>
                                </p:cTn>
                              </p:par>
                            </p:childTnLst>
                          </p:cTn>
                        </p:par>
                      </p:childTnLst>
                    </p:cTn>
                  </p:par>
                  <p:par>
                    <p:cTn id="61" fill="hold" nodeType="clickPar">
                      <p:stCondLst>
                        <p:cond delay="indefinite"/>
                      </p:stCondLst>
                      <p:childTnLst>
                        <p:par>
                          <p:cTn id="62" fill="hold" nodeType="withGroup">
                            <p:stCondLst>
                              <p:cond delay="0"/>
                            </p:stCondLst>
                            <p:childTnLst>
                              <p:par>
                                <p:cTn id="63" presetID="31" presetClass="entr" presetSubtype="0" fill="hold" grpId="0" nodeType="clickEffect">
                                  <p:stCondLst>
                                    <p:cond delay="0"/>
                                  </p:stCondLst>
                                  <p:iterate type="lt">
                                    <p:tmPct val="5000"/>
                                  </p:iterate>
                                  <p:childTnLst>
                                    <p:set>
                                      <p:cBhvr>
                                        <p:cTn id="64" dur="1" fill="hold">
                                          <p:stCondLst>
                                            <p:cond delay="0"/>
                                          </p:stCondLst>
                                        </p:cTn>
                                        <p:tgtEl>
                                          <p:spTgt spid="74764"/>
                                        </p:tgtEl>
                                        <p:attrNameLst>
                                          <p:attrName>style.visibility</p:attrName>
                                        </p:attrNameLst>
                                      </p:cBhvr>
                                      <p:to>
                                        <p:strVal val="visible"/>
                                      </p:to>
                                    </p:set>
                                    <p:anim calcmode="lin" valueType="num">
                                      <p:cBhvr>
                                        <p:cTn id="65" dur="1000" fill="hold"/>
                                        <p:tgtEl>
                                          <p:spTgt spid="74764"/>
                                        </p:tgtEl>
                                        <p:attrNameLst>
                                          <p:attrName>ppt_w</p:attrName>
                                        </p:attrNameLst>
                                      </p:cBhvr>
                                      <p:tavLst>
                                        <p:tav tm="0">
                                          <p:val>
                                            <p:fltVal val="0"/>
                                          </p:val>
                                        </p:tav>
                                        <p:tav tm="100000">
                                          <p:val>
                                            <p:strVal val="#ppt_w"/>
                                          </p:val>
                                        </p:tav>
                                      </p:tavLst>
                                    </p:anim>
                                    <p:anim calcmode="lin" valueType="num">
                                      <p:cBhvr>
                                        <p:cTn id="66" dur="1000" fill="hold"/>
                                        <p:tgtEl>
                                          <p:spTgt spid="74764"/>
                                        </p:tgtEl>
                                        <p:attrNameLst>
                                          <p:attrName>ppt_h</p:attrName>
                                        </p:attrNameLst>
                                      </p:cBhvr>
                                      <p:tavLst>
                                        <p:tav tm="0">
                                          <p:val>
                                            <p:fltVal val="0"/>
                                          </p:val>
                                        </p:tav>
                                        <p:tav tm="100000">
                                          <p:val>
                                            <p:strVal val="#ppt_h"/>
                                          </p:val>
                                        </p:tav>
                                      </p:tavLst>
                                    </p:anim>
                                    <p:anim calcmode="lin" valueType="num">
                                      <p:cBhvr>
                                        <p:cTn id="67" dur="1000" fill="hold"/>
                                        <p:tgtEl>
                                          <p:spTgt spid="74764"/>
                                        </p:tgtEl>
                                        <p:attrNameLst>
                                          <p:attrName>style.rotation</p:attrName>
                                        </p:attrNameLst>
                                      </p:cBhvr>
                                      <p:tavLst>
                                        <p:tav tm="0">
                                          <p:val>
                                            <p:fltVal val="90"/>
                                          </p:val>
                                        </p:tav>
                                        <p:tav tm="100000">
                                          <p:val>
                                            <p:fltVal val="0"/>
                                          </p:val>
                                        </p:tav>
                                      </p:tavLst>
                                    </p:anim>
                                    <p:animEffect transition="in" filter="fade">
                                      <p:cBhvr>
                                        <p:cTn id="68" dur="1000"/>
                                        <p:tgtEl>
                                          <p:spTgt spid="74764"/>
                                        </p:tgtEl>
                                      </p:cBhvr>
                                    </p:animEffect>
                                  </p:childTnLst>
                                </p:cTn>
                              </p:par>
                              <p:par>
                                <p:cTn id="69" presetID="31" presetClass="entr" presetSubtype="0" fill="hold" nodeType="withEffect">
                                  <p:stCondLst>
                                    <p:cond delay="0"/>
                                  </p:stCondLst>
                                  <p:iterate type="lt">
                                    <p:tmPct val="5000"/>
                                  </p:iterate>
                                  <p:childTnLst>
                                    <p:set>
                                      <p:cBhvr>
                                        <p:cTn id="70" dur="1" fill="hold">
                                          <p:stCondLst>
                                            <p:cond delay="0"/>
                                          </p:stCondLst>
                                        </p:cTn>
                                        <p:tgtEl>
                                          <p:spTgt spid="74765"/>
                                        </p:tgtEl>
                                        <p:attrNameLst>
                                          <p:attrName>style.visibility</p:attrName>
                                        </p:attrNameLst>
                                      </p:cBhvr>
                                      <p:to>
                                        <p:strVal val="visible"/>
                                      </p:to>
                                    </p:set>
                                    <p:anim calcmode="lin" valueType="num">
                                      <p:cBhvr>
                                        <p:cTn id="71" dur="1000" fill="hold"/>
                                        <p:tgtEl>
                                          <p:spTgt spid="74765"/>
                                        </p:tgtEl>
                                        <p:attrNameLst>
                                          <p:attrName>ppt_w</p:attrName>
                                        </p:attrNameLst>
                                      </p:cBhvr>
                                      <p:tavLst>
                                        <p:tav tm="0">
                                          <p:val>
                                            <p:fltVal val="0"/>
                                          </p:val>
                                        </p:tav>
                                        <p:tav tm="100000">
                                          <p:val>
                                            <p:strVal val="#ppt_w"/>
                                          </p:val>
                                        </p:tav>
                                      </p:tavLst>
                                    </p:anim>
                                    <p:anim calcmode="lin" valueType="num">
                                      <p:cBhvr>
                                        <p:cTn id="72" dur="1000" fill="hold"/>
                                        <p:tgtEl>
                                          <p:spTgt spid="74765"/>
                                        </p:tgtEl>
                                        <p:attrNameLst>
                                          <p:attrName>ppt_h</p:attrName>
                                        </p:attrNameLst>
                                      </p:cBhvr>
                                      <p:tavLst>
                                        <p:tav tm="0">
                                          <p:val>
                                            <p:fltVal val="0"/>
                                          </p:val>
                                        </p:tav>
                                        <p:tav tm="100000">
                                          <p:val>
                                            <p:strVal val="#ppt_h"/>
                                          </p:val>
                                        </p:tav>
                                      </p:tavLst>
                                    </p:anim>
                                    <p:anim calcmode="lin" valueType="num">
                                      <p:cBhvr>
                                        <p:cTn id="73" dur="1000" fill="hold"/>
                                        <p:tgtEl>
                                          <p:spTgt spid="74765"/>
                                        </p:tgtEl>
                                        <p:attrNameLst>
                                          <p:attrName>style.rotation</p:attrName>
                                        </p:attrNameLst>
                                      </p:cBhvr>
                                      <p:tavLst>
                                        <p:tav tm="0">
                                          <p:val>
                                            <p:fltVal val="90"/>
                                          </p:val>
                                        </p:tav>
                                        <p:tav tm="100000">
                                          <p:val>
                                            <p:fltVal val="0"/>
                                          </p:val>
                                        </p:tav>
                                      </p:tavLst>
                                    </p:anim>
                                    <p:animEffect transition="in" filter="fade">
                                      <p:cBhvr>
                                        <p:cTn id="74" dur="1000"/>
                                        <p:tgtEl>
                                          <p:spTgt spid="74765"/>
                                        </p:tgtEl>
                                      </p:cBhvr>
                                    </p:animEffect>
                                  </p:childTnLst>
                                </p:cTn>
                              </p:par>
                              <p:par>
                                <p:cTn id="75" presetID="31" presetClass="entr" presetSubtype="0" fill="hold" nodeType="withEffect">
                                  <p:stCondLst>
                                    <p:cond delay="0"/>
                                  </p:stCondLst>
                                  <p:iterate type="lt">
                                    <p:tmPct val="5000"/>
                                  </p:iterate>
                                  <p:childTnLst>
                                    <p:set>
                                      <p:cBhvr>
                                        <p:cTn id="76" dur="1" fill="hold">
                                          <p:stCondLst>
                                            <p:cond delay="0"/>
                                          </p:stCondLst>
                                        </p:cTn>
                                        <p:tgtEl>
                                          <p:spTgt spid="74766"/>
                                        </p:tgtEl>
                                        <p:attrNameLst>
                                          <p:attrName>style.visibility</p:attrName>
                                        </p:attrNameLst>
                                      </p:cBhvr>
                                      <p:to>
                                        <p:strVal val="visible"/>
                                      </p:to>
                                    </p:set>
                                    <p:anim calcmode="lin" valueType="num">
                                      <p:cBhvr>
                                        <p:cTn id="77" dur="1000" fill="hold"/>
                                        <p:tgtEl>
                                          <p:spTgt spid="74766"/>
                                        </p:tgtEl>
                                        <p:attrNameLst>
                                          <p:attrName>ppt_w</p:attrName>
                                        </p:attrNameLst>
                                      </p:cBhvr>
                                      <p:tavLst>
                                        <p:tav tm="0">
                                          <p:val>
                                            <p:fltVal val="0"/>
                                          </p:val>
                                        </p:tav>
                                        <p:tav tm="100000">
                                          <p:val>
                                            <p:strVal val="#ppt_w"/>
                                          </p:val>
                                        </p:tav>
                                      </p:tavLst>
                                    </p:anim>
                                    <p:anim calcmode="lin" valueType="num">
                                      <p:cBhvr>
                                        <p:cTn id="78" dur="1000" fill="hold"/>
                                        <p:tgtEl>
                                          <p:spTgt spid="74766"/>
                                        </p:tgtEl>
                                        <p:attrNameLst>
                                          <p:attrName>ppt_h</p:attrName>
                                        </p:attrNameLst>
                                      </p:cBhvr>
                                      <p:tavLst>
                                        <p:tav tm="0">
                                          <p:val>
                                            <p:fltVal val="0"/>
                                          </p:val>
                                        </p:tav>
                                        <p:tav tm="100000">
                                          <p:val>
                                            <p:strVal val="#ppt_h"/>
                                          </p:val>
                                        </p:tav>
                                      </p:tavLst>
                                    </p:anim>
                                    <p:anim calcmode="lin" valueType="num">
                                      <p:cBhvr>
                                        <p:cTn id="79" dur="1000" fill="hold"/>
                                        <p:tgtEl>
                                          <p:spTgt spid="74766"/>
                                        </p:tgtEl>
                                        <p:attrNameLst>
                                          <p:attrName>style.rotation</p:attrName>
                                        </p:attrNameLst>
                                      </p:cBhvr>
                                      <p:tavLst>
                                        <p:tav tm="0">
                                          <p:val>
                                            <p:fltVal val="90"/>
                                          </p:val>
                                        </p:tav>
                                        <p:tav tm="100000">
                                          <p:val>
                                            <p:fltVal val="0"/>
                                          </p:val>
                                        </p:tav>
                                      </p:tavLst>
                                    </p:anim>
                                    <p:animEffect transition="in" filter="fade">
                                      <p:cBhvr>
                                        <p:cTn id="80" dur="1000"/>
                                        <p:tgtEl>
                                          <p:spTgt spid="747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60" grpId="0"/>
      <p:bldP spid="74762" grpId="0"/>
      <p:bldP spid="747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a:extLst>
              <a:ext uri="{FF2B5EF4-FFF2-40B4-BE49-F238E27FC236}">
                <a16:creationId xmlns:a16="http://schemas.microsoft.com/office/drawing/2014/main" id="{4BC44388-6294-48DC-BA0E-30D0EEA52893}"/>
              </a:ext>
            </a:extLst>
          </p:cNvPr>
          <p:cNvSpPr txBox="1">
            <a:spLocks noChangeArrowheads="1"/>
          </p:cNvSpPr>
          <p:nvPr/>
        </p:nvSpPr>
        <p:spPr bwMode="auto">
          <a:xfrm>
            <a:off x="263352" y="0"/>
            <a:ext cx="119286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SUMMARY OF THEORY: </a:t>
            </a:r>
          </a:p>
          <a:p>
            <a:pPr eaLnBrk="1" hangingPunct="1"/>
            <a:r>
              <a:rPr lang="en-GB" altLang="en-US" dirty="0"/>
              <a:t>* Because middle class occupations provided more opportunity for advancement (promotion), such families had an attitude of deferred gratification. Their children were therefore socialized into these values and did better in school as they valued long-term goals.                                                                        </a:t>
            </a:r>
          </a:p>
        </p:txBody>
      </p:sp>
      <p:pic>
        <p:nvPicPr>
          <p:cNvPr id="30724" name="Picture 4" descr="medical_doctor">
            <a:extLst>
              <a:ext uri="{FF2B5EF4-FFF2-40B4-BE49-F238E27FC236}">
                <a16:creationId xmlns:a16="http://schemas.microsoft.com/office/drawing/2014/main" id="{49BADD16-95F9-47EB-A53B-5FA04F5D492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412876"/>
            <a:ext cx="3627438"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doctor90030">
            <a:extLst>
              <a:ext uri="{FF2B5EF4-FFF2-40B4-BE49-F238E27FC236}">
                <a16:creationId xmlns:a16="http://schemas.microsoft.com/office/drawing/2014/main" id="{8E84A6EE-40AC-42C5-9DDA-048C38DB4A19}"/>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964488" y="908050"/>
            <a:ext cx="2703512" cy="594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a:extLst>
              <a:ext uri="{FF2B5EF4-FFF2-40B4-BE49-F238E27FC236}">
                <a16:creationId xmlns:a16="http://schemas.microsoft.com/office/drawing/2014/main" id="{B6D2EC25-537C-4D4A-9D9F-AC242CC7C3D0}"/>
              </a:ext>
            </a:extLst>
          </p:cNvPr>
          <p:cNvSpPr/>
          <p:nvPr/>
        </p:nvSpPr>
        <p:spPr>
          <a:xfrm>
            <a:off x="4095751" y="1928814"/>
            <a:ext cx="3000375" cy="2143125"/>
          </a:xfrm>
          <a:prstGeom prst="wedgeRoundRectCallout">
            <a:avLst>
              <a:gd name="adj1" fmla="val -64806"/>
              <a:gd name="adj2" fmla="val 580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My son knows it took four years at uni to become a doctor. He’s well motivated to achieve.</a:t>
            </a:r>
          </a:p>
        </p:txBody>
      </p:sp>
      <p:sp>
        <p:nvSpPr>
          <p:cNvPr id="8" name="Rounded Rectangular Callout 7">
            <a:extLst>
              <a:ext uri="{FF2B5EF4-FFF2-40B4-BE49-F238E27FC236}">
                <a16:creationId xmlns:a16="http://schemas.microsoft.com/office/drawing/2014/main" id="{4D610849-9043-446C-A616-42E59A5C7BF0}"/>
              </a:ext>
            </a:extLst>
          </p:cNvPr>
          <p:cNvSpPr/>
          <p:nvPr/>
        </p:nvSpPr>
        <p:spPr>
          <a:xfrm>
            <a:off x="7167564" y="2428875"/>
            <a:ext cx="1785937" cy="2643188"/>
          </a:xfrm>
          <a:prstGeom prst="wedgeRoundRectCallout">
            <a:avLst>
              <a:gd name="adj1" fmla="val 55163"/>
              <a:gd name="adj2" fmla="val -6083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So I accept ploughing through school for seven years.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722"/>
                                        </p:tgtEl>
                                        <p:attrNameLst>
                                          <p:attrName>style.visibility</p:attrName>
                                        </p:attrNameLst>
                                      </p:cBhvr>
                                      <p:to>
                                        <p:strVal val="visible"/>
                                      </p:to>
                                    </p:set>
                                    <p:anim calcmode="discrete" valueType="clr">
                                      <p:cBhvr override="childStyle">
                                        <p:cTn id="7" dur="80"/>
                                        <p:tgtEl>
                                          <p:spTgt spid="307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722"/>
                                        </p:tgtEl>
                                        <p:attrNameLst>
                                          <p:attrName>fillcolor</p:attrName>
                                        </p:attrNameLst>
                                      </p:cBhvr>
                                      <p:tavLst>
                                        <p:tav tm="0">
                                          <p:val>
                                            <p:clrVal>
                                              <a:schemeClr val="accent2"/>
                                            </p:clrVal>
                                          </p:val>
                                        </p:tav>
                                        <p:tav tm="50000">
                                          <p:val>
                                            <p:clrVal>
                                              <a:schemeClr val="hlink"/>
                                            </p:clrVal>
                                          </p:val>
                                        </p:tav>
                                      </p:tavLst>
                                    </p:anim>
                                    <p:set>
                                      <p:cBhvr>
                                        <p:cTn id="9" dur="80"/>
                                        <p:tgtEl>
                                          <p:spTgt spid="307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30724"/>
                                        </p:tgtEl>
                                        <p:attrNameLst>
                                          <p:attrName>style.visibility</p:attrName>
                                        </p:attrNameLst>
                                      </p:cBhvr>
                                      <p:to>
                                        <p:strVal val="visible"/>
                                      </p:to>
                                    </p:set>
                                    <p:animEffect transition="in" filter="fade">
                                      <p:cBhvr>
                                        <p:cTn id="14" dur="2000"/>
                                        <p:tgtEl>
                                          <p:spTgt spid="3072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0726"/>
                                        </p:tgtEl>
                                        <p:attrNameLst>
                                          <p:attrName>style.visibility</p:attrName>
                                        </p:attrNameLst>
                                      </p:cBhvr>
                                      <p:to>
                                        <p:strVal val="visible"/>
                                      </p:to>
                                    </p:set>
                                    <p:animEffect transition="in" filter="fade">
                                      <p:cBhvr>
                                        <p:cTn id="22" dur="2000"/>
                                        <p:tgtEl>
                                          <p:spTgt spid="307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a:extLst>
              <a:ext uri="{FF2B5EF4-FFF2-40B4-BE49-F238E27FC236}">
                <a16:creationId xmlns:a16="http://schemas.microsoft.com/office/drawing/2014/main" id="{B5ED4B1D-DE82-40D8-AC6B-3EDEDA95F689}"/>
              </a:ext>
            </a:extLst>
          </p:cNvPr>
          <p:cNvSpPr txBox="1">
            <a:spLocks noChangeArrowheads="1"/>
          </p:cNvSpPr>
          <p:nvPr/>
        </p:nvSpPr>
        <p:spPr bwMode="auto">
          <a:xfrm>
            <a:off x="1524000" y="0"/>
            <a:ext cx="9144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 Working class socialization emphasised present-time orientation and immediate gratification as their work did not allow the same opportunities for advancement. </a:t>
            </a:r>
          </a:p>
          <a:p>
            <a:pPr eaLnBrk="1" hangingPunct="1">
              <a:spcBef>
                <a:spcPct val="50000"/>
              </a:spcBef>
            </a:pPr>
            <a:endParaRPr lang="en-GB" altLang="en-US"/>
          </a:p>
        </p:txBody>
      </p:sp>
      <p:pic>
        <p:nvPicPr>
          <p:cNvPr id="29707" name="Picture 11" descr="juvenile-delinquency-unit-2">
            <a:extLst>
              <a:ext uri="{FF2B5EF4-FFF2-40B4-BE49-F238E27FC236}">
                <a16:creationId xmlns:a16="http://schemas.microsoft.com/office/drawing/2014/main" id="{332A91AB-8764-45F7-938F-C05489B98E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1675" y="1341439"/>
            <a:ext cx="3365500" cy="515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8008309E-A87C-411E-A2E1-C2D20E8A4290}"/>
              </a:ext>
            </a:extLst>
          </p:cNvPr>
          <p:cNvSpPr/>
          <p:nvPr/>
        </p:nvSpPr>
        <p:spPr>
          <a:xfrm>
            <a:off x="1524001" y="1285876"/>
            <a:ext cx="3000375" cy="3571875"/>
          </a:xfrm>
          <a:prstGeom prst="wedgeRoundRectCallout">
            <a:avLst>
              <a:gd name="adj1" fmla="val 74513"/>
              <a:gd name="adj2" fmla="val -1425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We live to get our weekly wages. They’re not much but we just use them to get battered at the weekend. </a:t>
            </a:r>
          </a:p>
        </p:txBody>
      </p:sp>
      <p:sp>
        <p:nvSpPr>
          <p:cNvPr id="7" name="Rounded Rectangular Callout 6">
            <a:extLst>
              <a:ext uri="{FF2B5EF4-FFF2-40B4-BE49-F238E27FC236}">
                <a16:creationId xmlns:a16="http://schemas.microsoft.com/office/drawing/2014/main" id="{CE5609EE-FEA0-4EC6-AC4E-F75B5CFFAA87}"/>
              </a:ext>
            </a:extLst>
          </p:cNvPr>
          <p:cNvSpPr/>
          <p:nvPr/>
        </p:nvSpPr>
        <p:spPr>
          <a:xfrm>
            <a:off x="7381876" y="1500189"/>
            <a:ext cx="3000375" cy="2428875"/>
          </a:xfrm>
          <a:prstGeom prst="wedgeRoundRectCallout">
            <a:avLst>
              <a:gd name="adj1" fmla="val -101812"/>
              <a:gd name="adj2" fmla="val -546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So I’m not used to waiting for my rewards; school doesn’t keep me motivated.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9698"/>
                                        </p:tgtEl>
                                        <p:attrNameLst>
                                          <p:attrName>style.visibility</p:attrName>
                                        </p:attrNameLst>
                                      </p:cBhvr>
                                      <p:to>
                                        <p:strVal val="visible"/>
                                      </p:to>
                                    </p:set>
                                    <p:anim calcmode="discrete" valueType="clr">
                                      <p:cBhvr override="childStyle">
                                        <p:cTn id="7" dur="80"/>
                                        <p:tgtEl>
                                          <p:spTgt spid="2969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9698"/>
                                        </p:tgtEl>
                                        <p:attrNameLst>
                                          <p:attrName>fillcolor</p:attrName>
                                        </p:attrNameLst>
                                      </p:cBhvr>
                                      <p:tavLst>
                                        <p:tav tm="0">
                                          <p:val>
                                            <p:clrVal>
                                              <a:schemeClr val="accent2"/>
                                            </p:clrVal>
                                          </p:val>
                                        </p:tav>
                                        <p:tav tm="50000">
                                          <p:val>
                                            <p:clrVal>
                                              <a:schemeClr val="hlink"/>
                                            </p:clrVal>
                                          </p:val>
                                        </p:tav>
                                      </p:tavLst>
                                    </p:anim>
                                    <p:set>
                                      <p:cBhvr>
                                        <p:cTn id="9" dur="80"/>
                                        <p:tgtEl>
                                          <p:spTgt spid="2969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9707"/>
                                        </p:tgtEl>
                                        <p:attrNameLst>
                                          <p:attrName>style.visibility</p:attrName>
                                        </p:attrNameLst>
                                      </p:cBhvr>
                                      <p:to>
                                        <p:strVal val="visible"/>
                                      </p:to>
                                    </p:set>
                                    <p:animEffect transition="in" filter="fade">
                                      <p:cBhvr>
                                        <p:cTn id="14" dur="2000"/>
                                        <p:tgtEl>
                                          <p:spTgt spid="29707"/>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a:extLst>
              <a:ext uri="{FF2B5EF4-FFF2-40B4-BE49-F238E27FC236}">
                <a16:creationId xmlns:a16="http://schemas.microsoft.com/office/drawing/2014/main" id="{2C56D7ED-E5E3-4140-BD7E-AEBB371265BE}"/>
              </a:ext>
            </a:extLst>
          </p:cNvPr>
          <p:cNvSpPr txBox="1">
            <a:spLocks noChangeArrowheads="1"/>
          </p:cNvSpPr>
          <p:nvPr/>
        </p:nvSpPr>
        <p:spPr bwMode="auto">
          <a:xfrm>
            <a:off x="1524000" y="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 Therefore working class children didn’t have the attitude to stick with education and wanted to earn money instead. They were more focused on collectivism (through parents’ Trade Union involvement), than individual achievement. </a:t>
            </a:r>
          </a:p>
          <a:p>
            <a:pPr eaLnBrk="1" hangingPunct="1">
              <a:spcBef>
                <a:spcPct val="50000"/>
              </a:spcBef>
            </a:pPr>
            <a:endParaRPr lang="en-GB" altLang="en-US"/>
          </a:p>
        </p:txBody>
      </p:sp>
      <p:pic>
        <p:nvPicPr>
          <p:cNvPr id="28676" name="Picture 4" descr="82E1986D-FED0-330B-845AACC648B61C40">
            <a:extLst>
              <a:ext uri="{FF2B5EF4-FFF2-40B4-BE49-F238E27FC236}">
                <a16:creationId xmlns:a16="http://schemas.microsoft.com/office/drawing/2014/main" id="{DC8AE124-2268-414D-A38B-DD0A5FDBE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4" y="2060576"/>
            <a:ext cx="6199187"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65C85926-FB37-4923-B8C0-6F94217C8B57}"/>
              </a:ext>
            </a:extLst>
          </p:cNvPr>
          <p:cNvSpPr/>
          <p:nvPr/>
        </p:nvSpPr>
        <p:spPr>
          <a:xfrm>
            <a:off x="1738314" y="1643063"/>
            <a:ext cx="3000375" cy="1143000"/>
          </a:xfrm>
          <a:prstGeom prst="wedgeRoundRectCallout">
            <a:avLst>
              <a:gd name="adj1" fmla="val 31847"/>
              <a:gd name="adj2" fmla="val 69357"/>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The community’s more important...</a:t>
            </a:r>
          </a:p>
        </p:txBody>
      </p:sp>
      <p:sp>
        <p:nvSpPr>
          <p:cNvPr id="7" name="Rounded Rectangular Callout 6">
            <a:extLst>
              <a:ext uri="{FF2B5EF4-FFF2-40B4-BE49-F238E27FC236}">
                <a16:creationId xmlns:a16="http://schemas.microsoft.com/office/drawing/2014/main" id="{10A2DD5D-E420-4FEA-982D-1BFFA94E49D9}"/>
              </a:ext>
            </a:extLst>
          </p:cNvPr>
          <p:cNvSpPr/>
          <p:nvPr/>
        </p:nvSpPr>
        <p:spPr>
          <a:xfrm>
            <a:off x="7667626" y="1214438"/>
            <a:ext cx="2786063" cy="1143000"/>
          </a:xfrm>
          <a:prstGeom prst="wedgeRoundRectCallout">
            <a:avLst>
              <a:gd name="adj1" fmla="val -42602"/>
              <a:gd name="adj2" fmla="val 83071"/>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...than your own status.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8674"/>
                                        </p:tgtEl>
                                        <p:attrNameLst>
                                          <p:attrName>style.visibility</p:attrName>
                                        </p:attrNameLst>
                                      </p:cBhvr>
                                      <p:to>
                                        <p:strVal val="visible"/>
                                      </p:to>
                                    </p:set>
                                    <p:anim calcmode="discrete" valueType="clr">
                                      <p:cBhvr override="childStyle">
                                        <p:cTn id="7" dur="80"/>
                                        <p:tgtEl>
                                          <p:spTgt spid="286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674"/>
                                        </p:tgtEl>
                                        <p:attrNameLst>
                                          <p:attrName>fillcolor</p:attrName>
                                        </p:attrNameLst>
                                      </p:cBhvr>
                                      <p:tavLst>
                                        <p:tav tm="0">
                                          <p:val>
                                            <p:clrVal>
                                              <a:schemeClr val="accent2"/>
                                            </p:clrVal>
                                          </p:val>
                                        </p:tav>
                                        <p:tav tm="50000">
                                          <p:val>
                                            <p:clrVal>
                                              <a:schemeClr val="hlink"/>
                                            </p:clrVal>
                                          </p:val>
                                        </p:tav>
                                      </p:tavLst>
                                    </p:anim>
                                    <p:set>
                                      <p:cBhvr>
                                        <p:cTn id="9" dur="80"/>
                                        <p:tgtEl>
                                          <p:spTgt spid="2867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8676"/>
                                        </p:tgtEl>
                                        <p:attrNameLst>
                                          <p:attrName>style.visibility</p:attrName>
                                        </p:attrNameLst>
                                      </p:cBhvr>
                                      <p:to>
                                        <p:strVal val="visible"/>
                                      </p:to>
                                    </p:set>
                                    <p:animEffect transition="in" filter="fade">
                                      <p:cBhvr>
                                        <p:cTn id="14" dur="2000"/>
                                        <p:tgtEl>
                                          <p:spTgt spid="286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id="{ECF03C25-458B-4526-B0DB-C65779B3CA80}"/>
              </a:ext>
            </a:extLst>
          </p:cNvPr>
          <p:cNvSpPr txBox="1">
            <a:spLocks noChangeArrowheads="1"/>
          </p:cNvSpPr>
          <p:nvPr/>
        </p:nvSpPr>
        <p:spPr bwMode="auto">
          <a:xfrm>
            <a:off x="1524000" y="548680"/>
            <a:ext cx="9144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METHODS: used interviews &amp; questionnaires.  </a:t>
            </a:r>
          </a:p>
          <a:p>
            <a:pPr eaLnBrk="1" hangingPunct="1"/>
            <a:endParaRPr lang="en-GB" altLang="en-US" dirty="0">
              <a:solidFill>
                <a:srgbClr val="FF0000"/>
              </a:solidFill>
            </a:endParaRPr>
          </a:p>
          <a:p>
            <a:pPr eaLnBrk="1" hangingPunct="1"/>
            <a:r>
              <a:rPr lang="en-GB" altLang="en-US" dirty="0">
                <a:solidFill>
                  <a:srgbClr val="FF0000"/>
                </a:solidFill>
              </a:rPr>
              <a:t>WEAKNESSES: social class differences in response to interviews &amp; questionnaires may not reflect what happens in ‘real life’.</a:t>
            </a:r>
          </a:p>
          <a:p>
            <a:pPr eaLnBrk="1" hangingPunct="1">
              <a:spcBef>
                <a:spcPct val="50000"/>
              </a:spcBef>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7650">
                                            <p:txEl>
                                              <p:pRg st="0" end="0"/>
                                            </p:txEl>
                                          </p:spTgt>
                                        </p:tgtEl>
                                        <p:attrNameLst>
                                          <p:attrName>style.visibility</p:attrName>
                                        </p:attrNameLst>
                                      </p:cBhvr>
                                      <p:to>
                                        <p:strVal val="visible"/>
                                      </p:to>
                                    </p:set>
                                    <p:anim calcmode="discrete" valueType="clr">
                                      <p:cBhvr override="childStyle">
                                        <p:cTn id="7" dur="80"/>
                                        <p:tgtEl>
                                          <p:spTgt spid="2765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765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7650">
                                            <p:txEl>
                                              <p:pRg st="2" end="2"/>
                                            </p:txEl>
                                          </p:spTgt>
                                        </p:tgtEl>
                                        <p:attrNameLst>
                                          <p:attrName>style.visibility</p:attrName>
                                        </p:attrNameLst>
                                      </p:cBhvr>
                                      <p:to>
                                        <p:strVal val="visible"/>
                                      </p:to>
                                    </p:set>
                                    <p:anim calcmode="discrete" valueType="clr">
                                      <p:cBhvr override="childStyle">
                                        <p:cTn id="14" dur="80"/>
                                        <p:tgtEl>
                                          <p:spTgt spid="2765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765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7650">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WordArt 4">
            <a:extLst>
              <a:ext uri="{FF2B5EF4-FFF2-40B4-BE49-F238E27FC236}">
                <a16:creationId xmlns:a16="http://schemas.microsoft.com/office/drawing/2014/main" id="{000F6C57-1D2B-4DA8-B6AE-3E281AB4A39C}"/>
              </a:ext>
            </a:extLst>
          </p:cNvPr>
          <p:cNvSpPr>
            <a:spLocks noChangeArrowheads="1" noChangeShapeType="1" noTextEdit="1"/>
          </p:cNvSpPr>
          <p:nvPr/>
        </p:nvSpPr>
        <p:spPr bwMode="auto">
          <a:xfrm>
            <a:off x="3152776" y="200026"/>
            <a:ext cx="5032375"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Arial" panose="020B0604020202020204" pitchFamily="34" charset="0"/>
                <a:cs typeface="Arial" panose="020B0604020202020204" pitchFamily="34" charset="0"/>
              </a:rPr>
              <a:t>Basil Bernstein</a:t>
            </a:r>
          </a:p>
        </p:txBody>
      </p:sp>
      <p:pic>
        <p:nvPicPr>
          <p:cNvPr id="29699" name="Picture 7" descr="0415302889">
            <a:extLst>
              <a:ext uri="{FF2B5EF4-FFF2-40B4-BE49-F238E27FC236}">
                <a16:creationId xmlns:a16="http://schemas.microsoft.com/office/drawing/2014/main" id="{6D6C6624-4B5A-475C-88E9-6E5E95BF71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89" y="200025"/>
            <a:ext cx="1393825"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8">
            <a:extLst>
              <a:ext uri="{FF2B5EF4-FFF2-40B4-BE49-F238E27FC236}">
                <a16:creationId xmlns:a16="http://schemas.microsoft.com/office/drawing/2014/main" id="{F5229DD1-9AB4-4133-8DF8-6F1D8EA0B40B}"/>
              </a:ext>
            </a:extLst>
          </p:cNvPr>
          <p:cNvSpPr txBox="1">
            <a:spLocks noChangeArrowheads="1"/>
          </p:cNvSpPr>
          <p:nvPr/>
        </p:nvSpPr>
        <p:spPr bwMode="auto">
          <a:xfrm>
            <a:off x="2279650" y="4149726"/>
            <a:ext cx="68580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latin typeface="Comic Sans MS" panose="030F0702030302020204" pitchFamily="66" charset="0"/>
              </a:rPr>
              <a:t>KEY CONCEPTS:                                           elaborated code;                                          restricted code.</a:t>
            </a:r>
          </a:p>
        </p:txBody>
      </p:sp>
      <p:pic>
        <p:nvPicPr>
          <p:cNvPr id="29701" name="Picture 10" descr="bernstein">
            <a:hlinkClick r:id="rId3"/>
            <a:extLst>
              <a:ext uri="{FF2B5EF4-FFF2-40B4-BE49-F238E27FC236}">
                <a16:creationId xmlns:a16="http://schemas.microsoft.com/office/drawing/2014/main" id="{AEFFE206-317D-461A-9E43-678B444DDF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0564" y="1065213"/>
            <a:ext cx="11144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1">
            <a:extLst>
              <a:ext uri="{FF2B5EF4-FFF2-40B4-BE49-F238E27FC236}">
                <a16:creationId xmlns:a16="http://schemas.microsoft.com/office/drawing/2014/main" id="{15CEB3A9-7568-4826-9D3D-23F3B158771D}"/>
              </a:ext>
            </a:extLst>
          </p:cNvPr>
          <p:cNvSpPr txBox="1">
            <a:spLocks noChangeArrowheads="1"/>
          </p:cNvSpPr>
          <p:nvPr/>
        </p:nvSpPr>
        <p:spPr bwMode="auto">
          <a:xfrm>
            <a:off x="3008313" y="992188"/>
            <a:ext cx="5040312" cy="630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rPr>
              <a:t>He wrote                                           </a:t>
            </a:r>
            <a:r>
              <a:rPr lang="en-GB" altLang="en-US" sz="1700">
                <a:latin typeface="Goudy Stout" pitchFamily="18" charset="0"/>
              </a:rPr>
              <a:t>social class &amp; linguistic development. 1961.</a:t>
            </a:r>
          </a:p>
        </p:txBody>
      </p:sp>
      <p:pic>
        <p:nvPicPr>
          <p:cNvPr id="29703" name="Picture 12" descr="B000051ZOA">
            <a:extLst>
              <a:ext uri="{FF2B5EF4-FFF2-40B4-BE49-F238E27FC236}">
                <a16:creationId xmlns:a16="http://schemas.microsoft.com/office/drawing/2014/main" id="{2B6F10DB-3929-4432-B361-1786F1E8A34E}"/>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65439" y="2432050"/>
            <a:ext cx="1150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4" name="WordArt 13">
            <a:extLst>
              <a:ext uri="{FF2B5EF4-FFF2-40B4-BE49-F238E27FC236}">
                <a16:creationId xmlns:a16="http://schemas.microsoft.com/office/drawing/2014/main" id="{E29EC14E-9157-4F53-B060-27CCB20BC9C9}"/>
              </a:ext>
            </a:extLst>
          </p:cNvPr>
          <p:cNvSpPr>
            <a:spLocks noChangeArrowheads="1" noChangeShapeType="1" noTextEdit="1"/>
          </p:cNvSpPr>
          <p:nvPr/>
        </p:nvSpPr>
        <p:spPr bwMode="auto">
          <a:xfrm rot="1482735">
            <a:off x="3081338" y="2432051"/>
            <a:ext cx="1484312" cy="576263"/>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Comic Sans MS" panose="030F0702030302020204" pitchFamily="66" charset="0"/>
              </a:rPr>
              <a:t>Perspective</a:t>
            </a:r>
          </a:p>
        </p:txBody>
      </p:sp>
      <p:sp>
        <p:nvSpPr>
          <p:cNvPr id="26633" name="Text Box 14">
            <a:extLst>
              <a:ext uri="{FF2B5EF4-FFF2-40B4-BE49-F238E27FC236}">
                <a16:creationId xmlns:a16="http://schemas.microsoft.com/office/drawing/2014/main" id="{98A73FC5-218B-4138-B566-D2637ACD73AD}"/>
              </a:ext>
            </a:extLst>
          </p:cNvPr>
          <p:cNvSpPr txBox="1">
            <a:spLocks noChangeArrowheads="1"/>
          </p:cNvSpPr>
          <p:nvPr/>
        </p:nvSpPr>
        <p:spPr bwMode="auto">
          <a:xfrm>
            <a:off x="4727575" y="2420939"/>
            <a:ext cx="5329238" cy="1196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He used an experimental approach to make links between language and educational achievement.</a:t>
            </a:r>
            <a:endParaRPr lang="en-US" altLang="en-US">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6633"/>
                                        </p:tgtEl>
                                        <p:attrNameLst>
                                          <p:attrName>style.visibility</p:attrName>
                                        </p:attrNameLst>
                                      </p:cBhvr>
                                      <p:to>
                                        <p:strVal val="visible"/>
                                      </p:to>
                                    </p:set>
                                    <p:anim calcmode="discrete" valueType="clr">
                                      <p:cBhvr override="childStyle">
                                        <p:cTn id="7" dur="80"/>
                                        <p:tgtEl>
                                          <p:spTgt spid="2663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6633"/>
                                        </p:tgtEl>
                                        <p:attrNameLst>
                                          <p:attrName>fillcolor</p:attrName>
                                        </p:attrNameLst>
                                      </p:cBhvr>
                                      <p:tavLst>
                                        <p:tav tm="0">
                                          <p:val>
                                            <p:clrVal>
                                              <a:schemeClr val="accent2"/>
                                            </p:clrVal>
                                          </p:val>
                                        </p:tav>
                                        <p:tav tm="50000">
                                          <p:val>
                                            <p:clrVal>
                                              <a:schemeClr val="hlink"/>
                                            </p:clrVal>
                                          </p:val>
                                        </p:tav>
                                      </p:tavLst>
                                    </p:anim>
                                    <p:set>
                                      <p:cBhvr>
                                        <p:cTn id="9" dur="80"/>
                                        <p:tgtEl>
                                          <p:spTgt spid="2663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6628"/>
                                        </p:tgtEl>
                                        <p:attrNameLst>
                                          <p:attrName>style.visibility</p:attrName>
                                        </p:attrNameLst>
                                      </p:cBhvr>
                                      <p:to>
                                        <p:strVal val="visible"/>
                                      </p:to>
                                    </p:set>
                                    <p:anim calcmode="discrete" valueType="clr">
                                      <p:cBhvr override="childStyle">
                                        <p:cTn id="14" dur="80"/>
                                        <p:tgtEl>
                                          <p:spTgt spid="26628"/>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6628"/>
                                        </p:tgtEl>
                                        <p:attrNameLst>
                                          <p:attrName>fillcolor</p:attrName>
                                        </p:attrNameLst>
                                      </p:cBhvr>
                                      <p:tavLst>
                                        <p:tav tm="0">
                                          <p:val>
                                            <p:clrVal>
                                              <a:schemeClr val="accent2"/>
                                            </p:clrVal>
                                          </p:val>
                                        </p:tav>
                                        <p:tav tm="50000">
                                          <p:val>
                                            <p:clrVal>
                                              <a:schemeClr val="hlink"/>
                                            </p:clrVal>
                                          </p:val>
                                        </p:tav>
                                      </p:tavLst>
                                    </p:anim>
                                    <p:set>
                                      <p:cBhvr>
                                        <p:cTn id="16" dur="80"/>
                                        <p:tgtEl>
                                          <p:spTgt spid="266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3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a:extLst>
              <a:ext uri="{FF2B5EF4-FFF2-40B4-BE49-F238E27FC236}">
                <a16:creationId xmlns:a16="http://schemas.microsoft.com/office/drawing/2014/main" id="{2610B05D-2B9C-44E6-A806-5A4FABA9292D}"/>
              </a:ext>
            </a:extLst>
          </p:cNvPr>
          <p:cNvSpPr txBox="1">
            <a:spLocks noChangeArrowheads="1"/>
          </p:cNvSpPr>
          <p:nvPr/>
        </p:nvSpPr>
        <p:spPr bwMode="auto">
          <a:xfrm>
            <a:off x="289608" y="0"/>
            <a:ext cx="1144927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SUMMARY OF THEORY:</a:t>
            </a:r>
          </a:p>
          <a:p>
            <a:pPr eaLnBrk="1" hangingPunct="1"/>
            <a:r>
              <a:rPr lang="en-GB" altLang="en-US" dirty="0"/>
              <a:t>* He found that working class children tended to speak in a restricted code which had limited expression and implicit (implied, not quite clear) meaning. It also had limited grammatical complexity, vocabulary &amp; are a kind of short-hand speech.                                                                                                                            </a:t>
            </a:r>
          </a:p>
        </p:txBody>
      </p:sp>
      <p:pic>
        <p:nvPicPr>
          <p:cNvPr id="25603" name="Picture 3" descr="d35313_8">
            <a:extLst>
              <a:ext uri="{FF2B5EF4-FFF2-40B4-BE49-F238E27FC236}">
                <a16:creationId xmlns:a16="http://schemas.microsoft.com/office/drawing/2014/main" id="{0038EFB1-839F-478D-BEEB-7CB79F82C5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9875" y="2000251"/>
            <a:ext cx="6408738" cy="435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86D60AE2-7F88-45F8-9641-ABE4FEA24DAB}"/>
              </a:ext>
            </a:extLst>
          </p:cNvPr>
          <p:cNvSpPr/>
          <p:nvPr/>
        </p:nvSpPr>
        <p:spPr>
          <a:xfrm>
            <a:off x="7667626" y="1643063"/>
            <a:ext cx="3000375" cy="1143000"/>
          </a:xfrm>
          <a:prstGeom prst="wedgeRoundRectCallout">
            <a:avLst>
              <a:gd name="adj1" fmla="val -23010"/>
              <a:gd name="adj2" fmla="val 96785"/>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&amp;^$£%*% &amp;^&amp;$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5602"/>
                                        </p:tgtEl>
                                        <p:attrNameLst>
                                          <p:attrName>style.visibility</p:attrName>
                                        </p:attrNameLst>
                                      </p:cBhvr>
                                      <p:to>
                                        <p:strVal val="visible"/>
                                      </p:to>
                                    </p:set>
                                    <p:anim calcmode="discrete" valueType="clr">
                                      <p:cBhvr override="childStyle">
                                        <p:cTn id="7" dur="80"/>
                                        <p:tgtEl>
                                          <p:spTgt spid="256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5602"/>
                                        </p:tgtEl>
                                        <p:attrNameLst>
                                          <p:attrName>fillcolor</p:attrName>
                                        </p:attrNameLst>
                                      </p:cBhvr>
                                      <p:tavLst>
                                        <p:tav tm="0">
                                          <p:val>
                                            <p:clrVal>
                                              <a:schemeClr val="accent2"/>
                                            </p:clrVal>
                                          </p:val>
                                        </p:tav>
                                        <p:tav tm="50000">
                                          <p:val>
                                            <p:clrVal>
                                              <a:schemeClr val="hlink"/>
                                            </p:clrVal>
                                          </p:val>
                                        </p:tav>
                                      </p:tavLst>
                                    </p:anim>
                                    <p:set>
                                      <p:cBhvr>
                                        <p:cTn id="9" dur="80"/>
                                        <p:tgtEl>
                                          <p:spTgt spid="256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5603"/>
                                        </p:tgtEl>
                                        <p:attrNameLst>
                                          <p:attrName>style.visibility</p:attrName>
                                        </p:attrNameLst>
                                      </p:cBhvr>
                                      <p:to>
                                        <p:strVal val="visible"/>
                                      </p:to>
                                    </p:set>
                                    <p:animEffect transition="in" filter="fade">
                                      <p:cBhvr>
                                        <p:cTn id="14" dur="2000"/>
                                        <p:tgtEl>
                                          <p:spTgt spid="256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a:extLst>
              <a:ext uri="{FF2B5EF4-FFF2-40B4-BE49-F238E27FC236}">
                <a16:creationId xmlns:a16="http://schemas.microsoft.com/office/drawing/2014/main" id="{E4265461-2906-4C19-8BF4-366332BA1ACD}"/>
              </a:ext>
            </a:extLst>
          </p:cNvPr>
          <p:cNvSpPr txBox="1">
            <a:spLocks noChangeArrowheads="1"/>
          </p:cNvSpPr>
          <p:nvPr/>
        </p:nvSpPr>
        <p:spPr bwMode="auto">
          <a:xfrm>
            <a:off x="695400" y="385556"/>
            <a:ext cx="1108923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Middle class children tended to use the elaborated code is more detailed and the meanings are more clear through the use of more specific vocabulary.                                                                                                         </a:t>
            </a:r>
            <a:endParaRPr lang="en-GB" altLang="en-US" dirty="0">
              <a:solidFill>
                <a:srgbClr val="FF0000"/>
              </a:solidFill>
            </a:endParaRPr>
          </a:p>
        </p:txBody>
      </p:sp>
      <p:pic>
        <p:nvPicPr>
          <p:cNvPr id="24579" name="Picture 3" descr="teacher and pupil fight">
            <a:extLst>
              <a:ext uri="{FF2B5EF4-FFF2-40B4-BE49-F238E27FC236}">
                <a16:creationId xmlns:a16="http://schemas.microsoft.com/office/drawing/2014/main" id="{4A2D242E-B774-435F-8695-2E72CF286D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1857375"/>
            <a:ext cx="44577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7B736D7E-DC68-4DB1-A057-D8C5385CC638}"/>
              </a:ext>
            </a:extLst>
          </p:cNvPr>
          <p:cNvSpPr/>
          <p:nvPr/>
        </p:nvSpPr>
        <p:spPr>
          <a:xfrm>
            <a:off x="7524751" y="1714501"/>
            <a:ext cx="3000375" cy="2428875"/>
          </a:xfrm>
          <a:prstGeom prst="wedgeRoundRectCallout">
            <a:avLst>
              <a:gd name="adj1" fmla="val -99636"/>
              <a:gd name="adj2" fmla="val 600"/>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I’m compelled to rain blows down on you Sir, because you’ve really irked me.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4578"/>
                                        </p:tgtEl>
                                        <p:attrNameLst>
                                          <p:attrName>style.visibility</p:attrName>
                                        </p:attrNameLst>
                                      </p:cBhvr>
                                      <p:to>
                                        <p:strVal val="visible"/>
                                      </p:to>
                                    </p:set>
                                    <p:anim calcmode="discrete" valueType="clr">
                                      <p:cBhvr override="childStyle">
                                        <p:cTn id="7" dur="80"/>
                                        <p:tgtEl>
                                          <p:spTgt spid="245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4578"/>
                                        </p:tgtEl>
                                        <p:attrNameLst>
                                          <p:attrName>fillcolor</p:attrName>
                                        </p:attrNameLst>
                                      </p:cBhvr>
                                      <p:tavLst>
                                        <p:tav tm="0">
                                          <p:val>
                                            <p:clrVal>
                                              <a:schemeClr val="accent2"/>
                                            </p:clrVal>
                                          </p:val>
                                        </p:tav>
                                        <p:tav tm="50000">
                                          <p:val>
                                            <p:clrVal>
                                              <a:schemeClr val="hlink"/>
                                            </p:clrVal>
                                          </p:val>
                                        </p:tav>
                                      </p:tavLst>
                                    </p:anim>
                                    <p:set>
                                      <p:cBhvr>
                                        <p:cTn id="9" dur="80"/>
                                        <p:tgtEl>
                                          <p:spTgt spid="245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4579"/>
                                        </p:tgtEl>
                                        <p:attrNameLst>
                                          <p:attrName>style.visibility</p:attrName>
                                        </p:attrNameLst>
                                      </p:cBhvr>
                                      <p:to>
                                        <p:strVal val="visible"/>
                                      </p:to>
                                    </p:set>
                                    <p:animEffect transition="in" filter="fade">
                                      <p:cBhvr>
                                        <p:cTn id="14" dur="2000"/>
                                        <p:tgtEl>
                                          <p:spTgt spid="2457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D7B688FA-410D-4FB0-A8D0-01C1F85A9F0F}"/>
              </a:ext>
            </a:extLst>
          </p:cNvPr>
          <p:cNvSpPr txBox="1">
            <a:spLocks noChangeArrowheads="1"/>
          </p:cNvSpPr>
          <p:nvPr/>
        </p:nvSpPr>
        <p:spPr bwMode="auto">
          <a:xfrm>
            <a:off x="479376" y="1"/>
            <a:ext cx="113772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Because education relies on an elaborated code as its common mode of communication, working class children are disadvantaged in terms of their understanding &amp; expression.                                                                          </a:t>
            </a:r>
            <a:endParaRPr lang="en-GB" altLang="en-US" dirty="0">
              <a:solidFill>
                <a:srgbClr val="FF0000"/>
              </a:solidFill>
            </a:endParaRPr>
          </a:p>
        </p:txBody>
      </p:sp>
      <p:pic>
        <p:nvPicPr>
          <p:cNvPr id="23556" name="Picture 4" descr="students_classroom_1358062c">
            <a:extLst>
              <a:ext uri="{FF2B5EF4-FFF2-40B4-BE49-F238E27FC236}">
                <a16:creationId xmlns:a16="http://schemas.microsoft.com/office/drawing/2014/main" id="{7D3A7A58-68EE-46F0-B912-5929E54CF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2057400"/>
            <a:ext cx="43815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DE21E92B-14A0-4767-8284-51C6F165B5A2}"/>
              </a:ext>
            </a:extLst>
          </p:cNvPr>
          <p:cNvSpPr/>
          <p:nvPr/>
        </p:nvSpPr>
        <p:spPr>
          <a:xfrm>
            <a:off x="6238876" y="857250"/>
            <a:ext cx="4214813" cy="1143000"/>
          </a:xfrm>
          <a:prstGeom prst="wedgeRoundRectCallout">
            <a:avLst>
              <a:gd name="adj1" fmla="val -50852"/>
              <a:gd name="adj2" fmla="val 94500"/>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If you’re of a lower socio-economic status, you may find this lesson challenging.</a:t>
            </a:r>
          </a:p>
        </p:txBody>
      </p:sp>
      <p:sp>
        <p:nvSpPr>
          <p:cNvPr id="7" name="Rounded Rectangular Callout 6">
            <a:extLst>
              <a:ext uri="{FF2B5EF4-FFF2-40B4-BE49-F238E27FC236}">
                <a16:creationId xmlns:a16="http://schemas.microsoft.com/office/drawing/2014/main" id="{76D814DD-0DB3-4933-809A-8535496E066B}"/>
              </a:ext>
            </a:extLst>
          </p:cNvPr>
          <p:cNvSpPr/>
          <p:nvPr/>
        </p:nvSpPr>
        <p:spPr>
          <a:xfrm>
            <a:off x="1524001" y="4357688"/>
            <a:ext cx="3000375" cy="1143000"/>
          </a:xfrm>
          <a:prstGeom prst="wedgeRoundRectCallout">
            <a:avLst>
              <a:gd name="adj1" fmla="val 33153"/>
              <a:gd name="adj2" fmla="val -13635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 what? I’m outta here. </a:t>
            </a:r>
          </a:p>
        </p:txBody>
      </p:sp>
      <p:sp>
        <p:nvSpPr>
          <p:cNvPr id="8" name="Rounded Rectangular Callout 7">
            <a:extLst>
              <a:ext uri="{FF2B5EF4-FFF2-40B4-BE49-F238E27FC236}">
                <a16:creationId xmlns:a16="http://schemas.microsoft.com/office/drawing/2014/main" id="{26B25F0D-200A-43CC-8973-09271E5C091D}"/>
              </a:ext>
            </a:extLst>
          </p:cNvPr>
          <p:cNvSpPr/>
          <p:nvPr/>
        </p:nvSpPr>
        <p:spPr>
          <a:xfrm>
            <a:off x="7667626" y="4000500"/>
            <a:ext cx="3000375" cy="2286000"/>
          </a:xfrm>
          <a:prstGeom prst="wedgeRoundRectCallout">
            <a:avLst>
              <a:gd name="adj1" fmla="val -60887"/>
              <a:gd name="adj2" fmla="val -73499"/>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Splendid, I find it infinitely preferable to be in close proximity to fellow scholars instead of ruffians.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4"/>
                                        </p:tgtEl>
                                        <p:attrNameLst>
                                          <p:attrName>style.visibility</p:attrName>
                                        </p:attrNameLst>
                                      </p:cBhvr>
                                      <p:to>
                                        <p:strVal val="visible"/>
                                      </p:to>
                                    </p:set>
                                    <p:anim calcmode="discrete" valueType="clr">
                                      <p:cBhvr override="childStyle">
                                        <p:cTn id="7" dur="80"/>
                                        <p:tgtEl>
                                          <p:spTgt spid="235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4"/>
                                        </p:tgtEl>
                                        <p:attrNameLst>
                                          <p:attrName>fillcolor</p:attrName>
                                        </p:attrNameLst>
                                      </p:cBhvr>
                                      <p:tavLst>
                                        <p:tav tm="0">
                                          <p:val>
                                            <p:clrVal>
                                              <a:schemeClr val="accent2"/>
                                            </p:clrVal>
                                          </p:val>
                                        </p:tav>
                                        <p:tav tm="50000">
                                          <p:val>
                                            <p:clrVal>
                                              <a:schemeClr val="hlink"/>
                                            </p:clrVal>
                                          </p:val>
                                        </p:tav>
                                      </p:tavLst>
                                    </p:anim>
                                    <p:set>
                                      <p:cBhvr>
                                        <p:cTn id="9" dur="80"/>
                                        <p:tgtEl>
                                          <p:spTgt spid="235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3556"/>
                                        </p:tgtEl>
                                        <p:attrNameLst>
                                          <p:attrName>style.visibility</p:attrName>
                                        </p:attrNameLst>
                                      </p:cBhvr>
                                      <p:to>
                                        <p:strVal val="visible"/>
                                      </p:to>
                                    </p:set>
                                    <p:animEffect transition="in" filter="fade">
                                      <p:cBhvr>
                                        <p:cTn id="14" dur="2000"/>
                                        <p:tgtEl>
                                          <p:spTgt spid="235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8"/>
                                        </p:tgtEl>
                                        <p:attrNameLst>
                                          <p:attrName>style.visibility</p:attrName>
                                        </p:attrNameLst>
                                      </p:cBhvr>
                                      <p:to>
                                        <p:strVal val="visible"/>
                                      </p:to>
                                    </p:set>
                                    <p:anim calcmode="discrete" valueType="clr">
                                      <p:cBhvr override="childStyle">
                                        <p:cTn id="26"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8"/>
                                        </p:tgtEl>
                                        <p:attrNameLst>
                                          <p:attrName>fillcolor</p:attrName>
                                        </p:attrNameLst>
                                      </p:cBhvr>
                                      <p:tavLst>
                                        <p:tav tm="0">
                                          <p:val>
                                            <p:clrVal>
                                              <a:schemeClr val="accent2"/>
                                            </p:clrVal>
                                          </p:val>
                                        </p:tav>
                                        <p:tav tm="50000">
                                          <p:val>
                                            <p:clrVal>
                                              <a:schemeClr val="hlink"/>
                                            </p:clrVal>
                                          </p:val>
                                        </p:tav>
                                      </p:tavLst>
                                    </p:anim>
                                    <p:set>
                                      <p:cBhvr>
                                        <p:cTn id="28" dur="80"/>
                                        <p:tgtEl>
                                          <p:spTgt spid="8"/>
                                        </p:tgtEl>
                                        <p:attrNameLst>
                                          <p:attrName>fill.type</p:attrName>
                                        </p:attrNameLst>
                                      </p:cBhvr>
                                      <p:to>
                                        <p:strVal val="solid"/>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7"/>
                                        </p:tgtEl>
                                        <p:attrNameLst>
                                          <p:attrName>style.visibility</p:attrName>
                                        </p:attrNameLst>
                                      </p:cBhvr>
                                      <p:to>
                                        <p:strVal val="visible"/>
                                      </p:to>
                                    </p:set>
                                    <p:anim calcmode="discrete" valueType="clr">
                                      <p:cBhvr override="childStyle">
                                        <p:cTn id="33"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7"/>
                                        </p:tgtEl>
                                        <p:attrNameLst>
                                          <p:attrName>fillcolor</p:attrName>
                                        </p:attrNameLst>
                                      </p:cBhvr>
                                      <p:tavLst>
                                        <p:tav tm="0">
                                          <p:val>
                                            <p:clrVal>
                                              <a:schemeClr val="accent2"/>
                                            </p:clrVal>
                                          </p:val>
                                        </p:tav>
                                        <p:tav tm="50000">
                                          <p:val>
                                            <p:clrVal>
                                              <a:schemeClr val="hlink"/>
                                            </p:clrVal>
                                          </p:val>
                                        </p:tav>
                                      </p:tavLst>
                                    </p:anim>
                                    <p:set>
                                      <p:cBhvr>
                                        <p:cTn id="35"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a:extLst>
              <a:ext uri="{FF2B5EF4-FFF2-40B4-BE49-F238E27FC236}">
                <a16:creationId xmlns:a16="http://schemas.microsoft.com/office/drawing/2014/main" id="{E59ED182-C0FA-43DA-9A99-E727B9B3C7BF}"/>
              </a:ext>
            </a:extLst>
          </p:cNvPr>
          <p:cNvSpPr txBox="1">
            <a:spLocks noChangeArrowheads="1"/>
          </p:cNvSpPr>
          <p:nvPr/>
        </p:nvSpPr>
        <p:spPr bwMode="auto">
          <a:xfrm>
            <a:off x="551384" y="0"/>
            <a:ext cx="1130525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Middle class jobs tend to demand the use of more elaborated codes while working class jobs, often manual, do not rely on verbal expression or complex language.</a:t>
            </a:r>
          </a:p>
          <a:p>
            <a:pPr eaLnBrk="1" hangingPunct="1">
              <a:spcBef>
                <a:spcPct val="50000"/>
              </a:spcBef>
            </a:pPr>
            <a:endParaRPr lang="en-GB" altLang="en-US" dirty="0"/>
          </a:p>
        </p:txBody>
      </p:sp>
      <p:pic>
        <p:nvPicPr>
          <p:cNvPr id="22534" name="Picture 6" descr="B&amp;PD">
            <a:extLst>
              <a:ext uri="{FF2B5EF4-FFF2-40B4-BE49-F238E27FC236}">
                <a16:creationId xmlns:a16="http://schemas.microsoft.com/office/drawing/2014/main" id="{1201D415-7539-460B-B9A5-AEA09E71BC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3570288"/>
            <a:ext cx="4932363" cy="328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8" descr="hairdresser">
            <a:extLst>
              <a:ext uri="{FF2B5EF4-FFF2-40B4-BE49-F238E27FC236}">
                <a16:creationId xmlns:a16="http://schemas.microsoft.com/office/drawing/2014/main" id="{1CF9FECF-174D-419E-8D45-CE84BFB92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11060"/>
          <a:stretch>
            <a:fillRect/>
          </a:stretch>
        </p:blipFill>
        <p:spPr bwMode="auto">
          <a:xfrm>
            <a:off x="6240464" y="3556000"/>
            <a:ext cx="4427537"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a:extLst>
              <a:ext uri="{FF2B5EF4-FFF2-40B4-BE49-F238E27FC236}">
                <a16:creationId xmlns:a16="http://schemas.microsoft.com/office/drawing/2014/main" id="{B630C619-AB6D-4A0E-8B4E-7B07EC7B1200}"/>
              </a:ext>
            </a:extLst>
          </p:cNvPr>
          <p:cNvSpPr/>
          <p:nvPr/>
        </p:nvSpPr>
        <p:spPr>
          <a:xfrm>
            <a:off x="2024063" y="1285876"/>
            <a:ext cx="4572000" cy="1643063"/>
          </a:xfrm>
          <a:prstGeom prst="wedgeRoundRectCallout">
            <a:avLst>
              <a:gd name="adj1" fmla="val 15085"/>
              <a:gd name="adj2" fmla="val 118499"/>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As a lawyer, I do talk about my work at home with my family and my children have picked up a lot of legal terminology.</a:t>
            </a:r>
          </a:p>
        </p:txBody>
      </p:sp>
      <p:sp>
        <p:nvSpPr>
          <p:cNvPr id="8" name="Rounded Rectangular Callout 7">
            <a:extLst>
              <a:ext uri="{FF2B5EF4-FFF2-40B4-BE49-F238E27FC236}">
                <a16:creationId xmlns:a16="http://schemas.microsoft.com/office/drawing/2014/main" id="{F56362FC-2927-440A-AC97-FA88B642BF6A}"/>
              </a:ext>
            </a:extLst>
          </p:cNvPr>
          <p:cNvSpPr/>
          <p:nvPr/>
        </p:nvSpPr>
        <p:spPr>
          <a:xfrm>
            <a:off x="7096126" y="2500313"/>
            <a:ext cx="3000375" cy="1143000"/>
          </a:xfrm>
          <a:prstGeom prst="wedgeRoundRectCallout">
            <a:avLst>
              <a:gd name="adj1" fmla="val -20398"/>
              <a:gd name="adj2" fmla="val 99071"/>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Cut and blow?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30"/>
                                        </p:tgtEl>
                                        <p:attrNameLst>
                                          <p:attrName>style.visibility</p:attrName>
                                        </p:attrNameLst>
                                      </p:cBhvr>
                                      <p:to>
                                        <p:strVal val="visible"/>
                                      </p:to>
                                    </p:set>
                                    <p:anim calcmode="discrete" valueType="clr">
                                      <p:cBhvr override="childStyle">
                                        <p:cTn id="7" dur="80"/>
                                        <p:tgtEl>
                                          <p:spTgt spid="225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30"/>
                                        </p:tgtEl>
                                        <p:attrNameLst>
                                          <p:attrName>fillcolor</p:attrName>
                                        </p:attrNameLst>
                                      </p:cBhvr>
                                      <p:tavLst>
                                        <p:tav tm="0">
                                          <p:val>
                                            <p:clrVal>
                                              <a:schemeClr val="accent2"/>
                                            </p:clrVal>
                                          </p:val>
                                        </p:tav>
                                        <p:tav tm="50000">
                                          <p:val>
                                            <p:clrVal>
                                              <a:schemeClr val="hlink"/>
                                            </p:clrVal>
                                          </p:val>
                                        </p:tav>
                                      </p:tavLst>
                                    </p:anim>
                                    <p:set>
                                      <p:cBhvr>
                                        <p:cTn id="9" dur="80"/>
                                        <p:tgtEl>
                                          <p:spTgt spid="225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22534"/>
                                        </p:tgtEl>
                                        <p:attrNameLst>
                                          <p:attrName>style.visibility</p:attrName>
                                        </p:attrNameLst>
                                      </p:cBhvr>
                                      <p:to>
                                        <p:strVal val="visible"/>
                                      </p:to>
                                    </p:set>
                                    <p:animEffect transition="in" filter="fade">
                                      <p:cBhvr>
                                        <p:cTn id="14" dur="2000"/>
                                        <p:tgtEl>
                                          <p:spTgt spid="225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6" presetClass="entr" presetSubtype="0" fill="hold" nodeType="clickEffect">
                                  <p:stCondLst>
                                    <p:cond delay="0"/>
                                  </p:stCondLst>
                                  <p:childTnLst>
                                    <p:set>
                                      <p:cBhvr>
                                        <p:cTn id="25" dur="1" fill="hold">
                                          <p:stCondLst>
                                            <p:cond delay="0"/>
                                          </p:stCondLst>
                                        </p:cTn>
                                        <p:tgtEl>
                                          <p:spTgt spid="22536"/>
                                        </p:tgtEl>
                                        <p:attrNameLst>
                                          <p:attrName>style.visibility</p:attrName>
                                        </p:attrNameLst>
                                      </p:cBhvr>
                                      <p:to>
                                        <p:strVal val="visible"/>
                                      </p:to>
                                    </p:set>
                                    <p:animEffect transition="in" filter="wipe(down)">
                                      <p:cBhvr>
                                        <p:cTn id="26" dur="580">
                                          <p:stCondLst>
                                            <p:cond delay="0"/>
                                          </p:stCondLst>
                                        </p:cTn>
                                        <p:tgtEl>
                                          <p:spTgt spid="22536"/>
                                        </p:tgtEl>
                                      </p:cBhvr>
                                    </p:animEffect>
                                    <p:anim calcmode="lin" valueType="num">
                                      <p:cBhvr>
                                        <p:cTn id="27" dur="1822" tmFilter="0,0; 0.14,0.36; 0.43,0.73; 0.71,0.91; 1.0,1.0">
                                          <p:stCondLst>
                                            <p:cond delay="0"/>
                                          </p:stCondLst>
                                        </p:cTn>
                                        <p:tgtEl>
                                          <p:spTgt spid="22536"/>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22536"/>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22536"/>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22536"/>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22536"/>
                                        </p:tgtEl>
                                        <p:attrNameLst>
                                          <p:attrName>ppt_y</p:attrName>
                                        </p:attrNameLst>
                                      </p:cBhvr>
                                      <p:tavLst>
                                        <p:tav tm="0" fmla="#ppt_y-sin(pi*$)/81">
                                          <p:val>
                                            <p:fltVal val="0"/>
                                          </p:val>
                                        </p:tav>
                                        <p:tav tm="100000">
                                          <p:val>
                                            <p:fltVal val="1"/>
                                          </p:val>
                                        </p:tav>
                                      </p:tavLst>
                                    </p:anim>
                                    <p:animScale>
                                      <p:cBhvr>
                                        <p:cTn id="32" dur="26">
                                          <p:stCondLst>
                                            <p:cond delay="650"/>
                                          </p:stCondLst>
                                        </p:cTn>
                                        <p:tgtEl>
                                          <p:spTgt spid="22536"/>
                                        </p:tgtEl>
                                      </p:cBhvr>
                                      <p:to x="100000" y="60000"/>
                                    </p:animScale>
                                    <p:animScale>
                                      <p:cBhvr>
                                        <p:cTn id="33" dur="166" decel="50000">
                                          <p:stCondLst>
                                            <p:cond delay="676"/>
                                          </p:stCondLst>
                                        </p:cTn>
                                        <p:tgtEl>
                                          <p:spTgt spid="22536"/>
                                        </p:tgtEl>
                                      </p:cBhvr>
                                      <p:to x="100000" y="100000"/>
                                    </p:animScale>
                                    <p:animScale>
                                      <p:cBhvr>
                                        <p:cTn id="34" dur="26">
                                          <p:stCondLst>
                                            <p:cond delay="1312"/>
                                          </p:stCondLst>
                                        </p:cTn>
                                        <p:tgtEl>
                                          <p:spTgt spid="22536"/>
                                        </p:tgtEl>
                                      </p:cBhvr>
                                      <p:to x="100000" y="80000"/>
                                    </p:animScale>
                                    <p:animScale>
                                      <p:cBhvr>
                                        <p:cTn id="35" dur="166" decel="50000">
                                          <p:stCondLst>
                                            <p:cond delay="1338"/>
                                          </p:stCondLst>
                                        </p:cTn>
                                        <p:tgtEl>
                                          <p:spTgt spid="22536"/>
                                        </p:tgtEl>
                                      </p:cBhvr>
                                      <p:to x="100000" y="100000"/>
                                    </p:animScale>
                                    <p:animScale>
                                      <p:cBhvr>
                                        <p:cTn id="36" dur="26">
                                          <p:stCondLst>
                                            <p:cond delay="1642"/>
                                          </p:stCondLst>
                                        </p:cTn>
                                        <p:tgtEl>
                                          <p:spTgt spid="22536"/>
                                        </p:tgtEl>
                                      </p:cBhvr>
                                      <p:to x="100000" y="90000"/>
                                    </p:animScale>
                                    <p:animScale>
                                      <p:cBhvr>
                                        <p:cTn id="37" dur="166" decel="50000">
                                          <p:stCondLst>
                                            <p:cond delay="1668"/>
                                          </p:stCondLst>
                                        </p:cTn>
                                        <p:tgtEl>
                                          <p:spTgt spid="22536"/>
                                        </p:tgtEl>
                                      </p:cBhvr>
                                      <p:to x="100000" y="100000"/>
                                    </p:animScale>
                                    <p:animScale>
                                      <p:cBhvr>
                                        <p:cTn id="38" dur="26">
                                          <p:stCondLst>
                                            <p:cond delay="1808"/>
                                          </p:stCondLst>
                                        </p:cTn>
                                        <p:tgtEl>
                                          <p:spTgt spid="22536"/>
                                        </p:tgtEl>
                                      </p:cBhvr>
                                      <p:to x="100000" y="95000"/>
                                    </p:animScale>
                                    <p:animScale>
                                      <p:cBhvr>
                                        <p:cTn id="39" dur="166" decel="50000">
                                          <p:stCondLst>
                                            <p:cond delay="1834"/>
                                          </p:stCondLst>
                                        </p:cTn>
                                        <p:tgtEl>
                                          <p:spTgt spid="22536"/>
                                        </p:tgtEl>
                                      </p:cBhvr>
                                      <p:to x="100000" y="100000"/>
                                    </p:animScale>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8"/>
                                        </p:tgtEl>
                                        <p:attrNameLst>
                                          <p:attrName>style.visibility</p:attrName>
                                        </p:attrNameLst>
                                      </p:cBhvr>
                                      <p:to>
                                        <p:strVal val="visible"/>
                                      </p:to>
                                    </p:set>
                                    <p:anim calcmode="discrete" valueType="clr">
                                      <p:cBhvr override="childStyle">
                                        <p:cTn id="4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8"/>
                                        </p:tgtEl>
                                        <p:attrNameLst>
                                          <p:attrName>fillcolor</p:attrName>
                                        </p:attrNameLst>
                                      </p:cBhvr>
                                      <p:tavLst>
                                        <p:tav tm="0">
                                          <p:val>
                                            <p:clrVal>
                                              <a:schemeClr val="accent2"/>
                                            </p:clrVal>
                                          </p:val>
                                        </p:tav>
                                        <p:tav tm="50000">
                                          <p:val>
                                            <p:clrVal>
                                              <a:schemeClr val="hlink"/>
                                            </p:clrVal>
                                          </p:val>
                                        </p:tav>
                                      </p:tavLst>
                                    </p:anim>
                                    <p:set>
                                      <p:cBhvr>
                                        <p:cTn id="4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A8E2A38C-9472-4E0A-8A73-31C32B102946}"/>
              </a:ext>
            </a:extLst>
          </p:cNvPr>
          <p:cNvSpPr txBox="1">
            <a:spLocks noChangeArrowheads="1"/>
          </p:cNvSpPr>
          <p:nvPr/>
        </p:nvSpPr>
        <p:spPr bwMode="auto">
          <a:xfrm>
            <a:off x="1524000" y="332656"/>
            <a:ext cx="9144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 one method was when he used two 5 year old boys to explain a series of four pictures. </a:t>
            </a:r>
          </a:p>
          <a:p>
            <a:pPr eaLnBrk="1" hangingPunct="1"/>
            <a:endParaRPr lang="en-GB" altLang="en-US" dirty="0">
              <a:solidFill>
                <a:srgbClr val="FF0000"/>
              </a:solidFill>
            </a:endParaRPr>
          </a:p>
          <a:p>
            <a:pPr eaLnBrk="1" hangingPunct="1"/>
            <a:r>
              <a:rPr lang="en-GB" altLang="en-US" dirty="0">
                <a:solidFill>
                  <a:srgbClr val="FF0000"/>
                </a:solidFill>
              </a:rPr>
              <a:t>WEAKNESSES: the method is hardly representative. Rosen argues Bernstein has a very simplistic approach to class. There is little sound evidence for his claims.</a:t>
            </a:r>
          </a:p>
          <a:p>
            <a:pPr eaLnBrk="1" hangingPunct="1">
              <a:spcBef>
                <a:spcPct val="50000"/>
              </a:spcBef>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21506">
                                            <p:txEl>
                                              <p:pRg st="0" end="0"/>
                                            </p:txEl>
                                          </p:spTgt>
                                        </p:tgtEl>
                                        <p:attrNameLst>
                                          <p:attrName>style.visibility</p:attrName>
                                        </p:attrNameLst>
                                      </p:cBhvr>
                                      <p:to>
                                        <p:strVal val="visible"/>
                                      </p:to>
                                    </p:set>
                                    <p:anim calcmode="discrete" valueType="clr">
                                      <p:cBhvr override="childStyle">
                                        <p:cTn id="7" dur="80"/>
                                        <p:tgtEl>
                                          <p:spTgt spid="2150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150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2150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21506">
                                            <p:txEl>
                                              <p:pRg st="2" end="2"/>
                                            </p:txEl>
                                          </p:spTgt>
                                        </p:tgtEl>
                                        <p:attrNameLst>
                                          <p:attrName>style.visibility</p:attrName>
                                        </p:attrNameLst>
                                      </p:cBhvr>
                                      <p:to>
                                        <p:strVal val="visible"/>
                                      </p:to>
                                    </p:set>
                                    <p:anim calcmode="discrete" valueType="clr">
                                      <p:cBhvr override="childStyle">
                                        <p:cTn id="14" dur="80"/>
                                        <p:tgtEl>
                                          <p:spTgt spid="2150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1506">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2150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37000EC">
            <a:extLst>
              <a:ext uri="{FF2B5EF4-FFF2-40B4-BE49-F238E27FC236}">
                <a16:creationId xmlns:a16="http://schemas.microsoft.com/office/drawing/2014/main" id="{7224DBEB-0F64-456F-AB88-FD64E756F2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11060"/>
          <a:stretch>
            <a:fillRect/>
          </a:stretch>
        </p:blipFill>
        <p:spPr bwMode="auto">
          <a:xfrm>
            <a:off x="3287714" y="1628775"/>
            <a:ext cx="526732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Rectangle 3">
            <a:extLst>
              <a:ext uri="{FF2B5EF4-FFF2-40B4-BE49-F238E27FC236}">
                <a16:creationId xmlns:a16="http://schemas.microsoft.com/office/drawing/2014/main" id="{BC19A297-126E-48FD-8547-898230D991F1}"/>
              </a:ext>
            </a:extLst>
          </p:cNvPr>
          <p:cNvSpPr>
            <a:spLocks noChangeArrowheads="1"/>
          </p:cNvSpPr>
          <p:nvPr/>
        </p:nvSpPr>
        <p:spPr bwMode="auto">
          <a:xfrm>
            <a:off x="5448301" y="1700213"/>
            <a:ext cx="1223963" cy="576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2" name="Rectangle 4">
            <a:extLst>
              <a:ext uri="{FF2B5EF4-FFF2-40B4-BE49-F238E27FC236}">
                <a16:creationId xmlns:a16="http://schemas.microsoft.com/office/drawing/2014/main" id="{D455DD02-985E-41EB-A4CE-C6B6358F9201}"/>
              </a:ext>
            </a:extLst>
          </p:cNvPr>
          <p:cNvSpPr>
            <a:spLocks noChangeArrowheads="1"/>
          </p:cNvSpPr>
          <p:nvPr/>
        </p:nvSpPr>
        <p:spPr bwMode="auto">
          <a:xfrm>
            <a:off x="6743701" y="1700214"/>
            <a:ext cx="1800225" cy="11525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3" name="Rectangle 5">
            <a:extLst>
              <a:ext uri="{FF2B5EF4-FFF2-40B4-BE49-F238E27FC236}">
                <a16:creationId xmlns:a16="http://schemas.microsoft.com/office/drawing/2014/main" id="{945FE616-EACE-4275-9259-A7CB98BAD086}"/>
              </a:ext>
            </a:extLst>
          </p:cNvPr>
          <p:cNvSpPr>
            <a:spLocks noChangeArrowheads="1"/>
          </p:cNvSpPr>
          <p:nvPr/>
        </p:nvSpPr>
        <p:spPr bwMode="auto">
          <a:xfrm>
            <a:off x="7032626" y="2924176"/>
            <a:ext cx="1223963" cy="720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4" name="Rectangle 6">
            <a:extLst>
              <a:ext uri="{FF2B5EF4-FFF2-40B4-BE49-F238E27FC236}">
                <a16:creationId xmlns:a16="http://schemas.microsoft.com/office/drawing/2014/main" id="{463BCB80-B748-41D3-B9D6-D998B9D5B0BB}"/>
              </a:ext>
            </a:extLst>
          </p:cNvPr>
          <p:cNvSpPr>
            <a:spLocks noChangeArrowheads="1"/>
          </p:cNvSpPr>
          <p:nvPr/>
        </p:nvSpPr>
        <p:spPr bwMode="auto">
          <a:xfrm>
            <a:off x="6743701" y="3716339"/>
            <a:ext cx="1223963" cy="6492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5" name="Rectangle 7">
            <a:extLst>
              <a:ext uri="{FF2B5EF4-FFF2-40B4-BE49-F238E27FC236}">
                <a16:creationId xmlns:a16="http://schemas.microsoft.com/office/drawing/2014/main" id="{DA981941-5A83-442C-9D5D-5115426A8881}"/>
              </a:ext>
            </a:extLst>
          </p:cNvPr>
          <p:cNvSpPr>
            <a:spLocks noChangeArrowheads="1"/>
          </p:cNvSpPr>
          <p:nvPr/>
        </p:nvSpPr>
        <p:spPr bwMode="auto">
          <a:xfrm>
            <a:off x="5303839" y="4292601"/>
            <a:ext cx="1584325" cy="93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6" name="Rectangle 8">
            <a:extLst>
              <a:ext uri="{FF2B5EF4-FFF2-40B4-BE49-F238E27FC236}">
                <a16:creationId xmlns:a16="http://schemas.microsoft.com/office/drawing/2014/main" id="{02F69D5C-6555-4885-B0D6-B18A306718B3}"/>
              </a:ext>
            </a:extLst>
          </p:cNvPr>
          <p:cNvSpPr>
            <a:spLocks noChangeArrowheads="1"/>
          </p:cNvSpPr>
          <p:nvPr/>
        </p:nvSpPr>
        <p:spPr bwMode="auto">
          <a:xfrm>
            <a:off x="3432176" y="3716339"/>
            <a:ext cx="1871663" cy="8651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7" name="Rectangle 9">
            <a:extLst>
              <a:ext uri="{FF2B5EF4-FFF2-40B4-BE49-F238E27FC236}">
                <a16:creationId xmlns:a16="http://schemas.microsoft.com/office/drawing/2014/main" id="{DD835C02-BE44-4072-92E1-CB7977E34B72}"/>
              </a:ext>
            </a:extLst>
          </p:cNvPr>
          <p:cNvSpPr>
            <a:spLocks noChangeArrowheads="1"/>
          </p:cNvSpPr>
          <p:nvPr/>
        </p:nvSpPr>
        <p:spPr bwMode="auto">
          <a:xfrm>
            <a:off x="3792538" y="2997201"/>
            <a:ext cx="1223962" cy="5762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8" name="Rectangle 10">
            <a:extLst>
              <a:ext uri="{FF2B5EF4-FFF2-40B4-BE49-F238E27FC236}">
                <a16:creationId xmlns:a16="http://schemas.microsoft.com/office/drawing/2014/main" id="{CF4C73D1-76F5-4007-9363-4DA124449CE8}"/>
              </a:ext>
            </a:extLst>
          </p:cNvPr>
          <p:cNvSpPr>
            <a:spLocks noChangeArrowheads="1"/>
          </p:cNvSpPr>
          <p:nvPr/>
        </p:nvSpPr>
        <p:spPr bwMode="auto">
          <a:xfrm>
            <a:off x="3432175" y="1844675"/>
            <a:ext cx="1943100" cy="863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endParaRPr lang="en-US" altLang="en-US"/>
          </a:p>
        </p:txBody>
      </p:sp>
      <p:sp>
        <p:nvSpPr>
          <p:cNvPr id="53259" name="Text Box 11">
            <a:extLst>
              <a:ext uri="{FF2B5EF4-FFF2-40B4-BE49-F238E27FC236}">
                <a16:creationId xmlns:a16="http://schemas.microsoft.com/office/drawing/2014/main" id="{066FB8F6-E81C-450A-896A-311B12C33DFF}"/>
              </a:ext>
            </a:extLst>
          </p:cNvPr>
          <p:cNvSpPr txBox="1">
            <a:spLocks noChangeArrowheads="1"/>
          </p:cNvSpPr>
          <p:nvPr/>
        </p:nvSpPr>
        <p:spPr bwMode="auto">
          <a:xfrm>
            <a:off x="1524000" y="0"/>
            <a:ext cx="9144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sz="3600">
                <a:cs typeface="Arial" panose="020B0604020202020204" pitchFamily="34" charset="0"/>
              </a:rPr>
              <a:t>Social class and educational achievement.</a:t>
            </a:r>
          </a:p>
        </p:txBody>
      </p:sp>
      <p:sp>
        <p:nvSpPr>
          <p:cNvPr id="12" name="TextBox 11">
            <a:extLst>
              <a:ext uri="{FF2B5EF4-FFF2-40B4-BE49-F238E27FC236}">
                <a16:creationId xmlns:a16="http://schemas.microsoft.com/office/drawing/2014/main" id="{6B81B2EC-8539-49EA-A74A-F6162DE0EDFD}"/>
              </a:ext>
            </a:extLst>
          </p:cNvPr>
          <p:cNvSpPr txBox="1">
            <a:spLocks noChangeArrowheads="1"/>
          </p:cNvSpPr>
          <p:nvPr/>
        </p:nvSpPr>
        <p:spPr bwMode="auto">
          <a:xfrm>
            <a:off x="263352" y="571500"/>
            <a:ext cx="1166529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Now that we’ve looked at </a:t>
            </a:r>
            <a:r>
              <a:rPr lang="en-GB" altLang="en-US" b="1" i="1" dirty="0"/>
              <a:t>what’s</a:t>
            </a:r>
            <a:r>
              <a:rPr lang="en-GB" altLang="en-US" dirty="0"/>
              <a:t> happening to kids’ results in terms of their social class background, we need to focus on </a:t>
            </a:r>
            <a:r>
              <a:rPr lang="en-GB" altLang="en-US" b="1" i="1" dirty="0"/>
              <a:t>why</a:t>
            </a:r>
            <a:r>
              <a:rPr lang="en-GB" altLang="en-US" dirty="0"/>
              <a:t> these patterns persistently occur.</a:t>
            </a:r>
          </a:p>
        </p:txBody>
      </p:sp>
      <p:sp>
        <p:nvSpPr>
          <p:cNvPr id="13" name="TextBox 12">
            <a:extLst>
              <a:ext uri="{FF2B5EF4-FFF2-40B4-BE49-F238E27FC236}">
                <a16:creationId xmlns:a16="http://schemas.microsoft.com/office/drawing/2014/main" id="{AACD721A-9603-4C6D-84A2-CC934FEC19A5}"/>
              </a:ext>
            </a:extLst>
          </p:cNvPr>
          <p:cNvSpPr txBox="1">
            <a:spLocks noChangeArrowheads="1"/>
          </p:cNvSpPr>
          <p:nvPr/>
        </p:nvSpPr>
        <p:spPr bwMode="auto">
          <a:xfrm>
            <a:off x="1526679" y="5089748"/>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In twos or threes, take 10 minutes to come up with 8 reasons why kids from working or underclass backgrounds are more likely to underachieve in education. Mind map it, if that works for you. </a:t>
            </a:r>
          </a:p>
        </p:txBody>
      </p:sp>
      <p:sp>
        <p:nvSpPr>
          <p:cNvPr id="15" name="Rounded Rectangle 14">
            <a:extLst>
              <a:ext uri="{FF2B5EF4-FFF2-40B4-BE49-F238E27FC236}">
                <a16:creationId xmlns:a16="http://schemas.microsoft.com/office/drawing/2014/main" id="{66EB8CA0-D2FA-462B-AC81-D7C8FDE735CA}"/>
              </a:ext>
            </a:extLst>
          </p:cNvPr>
          <p:cNvSpPr/>
          <p:nvPr/>
        </p:nvSpPr>
        <p:spPr>
          <a:xfrm>
            <a:off x="4738689" y="2286000"/>
            <a:ext cx="2428875" cy="200025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4" name="Rounded Rectangle 13">
            <a:extLst>
              <a:ext uri="{FF2B5EF4-FFF2-40B4-BE49-F238E27FC236}">
                <a16:creationId xmlns:a16="http://schemas.microsoft.com/office/drawing/2014/main" id="{9D7D29FB-E6BF-46DE-867C-140B03B0BD2D}"/>
              </a:ext>
            </a:extLst>
          </p:cNvPr>
          <p:cNvSpPr/>
          <p:nvPr/>
        </p:nvSpPr>
        <p:spPr>
          <a:xfrm>
            <a:off x="4310064" y="1857376"/>
            <a:ext cx="3214687" cy="278606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bg1"/>
                </a:solidFill>
              </a:rPr>
              <a:t>Working class underachievement in education is because of...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3259"/>
                                        </p:tgtEl>
                                        <p:attrNameLst>
                                          <p:attrName>style.visibility</p:attrName>
                                        </p:attrNameLst>
                                      </p:cBhvr>
                                      <p:to>
                                        <p:strVal val="visible"/>
                                      </p:to>
                                    </p:set>
                                    <p:anim calcmode="discrete" valueType="clr">
                                      <p:cBhvr override="childStyle">
                                        <p:cTn id="7" dur="80"/>
                                        <p:tgtEl>
                                          <p:spTgt spid="5325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3259"/>
                                        </p:tgtEl>
                                        <p:attrNameLst>
                                          <p:attrName>fillcolor</p:attrName>
                                        </p:attrNameLst>
                                      </p:cBhvr>
                                      <p:tavLst>
                                        <p:tav tm="0">
                                          <p:val>
                                            <p:clrVal>
                                              <a:schemeClr val="accent2"/>
                                            </p:clrVal>
                                          </p:val>
                                        </p:tav>
                                        <p:tav tm="50000">
                                          <p:val>
                                            <p:clrVal>
                                              <a:schemeClr val="hlink"/>
                                            </p:clrVal>
                                          </p:val>
                                        </p:tav>
                                      </p:tavLst>
                                    </p:anim>
                                    <p:set>
                                      <p:cBhvr>
                                        <p:cTn id="9" dur="80"/>
                                        <p:tgtEl>
                                          <p:spTgt spid="5325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2"/>
                                        </p:tgtEl>
                                        <p:attrNameLst>
                                          <p:attrName>style.visibility</p:attrName>
                                        </p:attrNameLst>
                                      </p:cBhvr>
                                      <p:to>
                                        <p:strVal val="visible"/>
                                      </p:to>
                                    </p:set>
                                    <p:anim calcmode="discrete" valueType="clr">
                                      <p:cBhvr override="childStyle">
                                        <p:cTn id="14"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2"/>
                                        </p:tgtEl>
                                        <p:attrNameLst>
                                          <p:attrName>fillcolor</p:attrName>
                                        </p:attrNameLst>
                                      </p:cBhvr>
                                      <p:tavLst>
                                        <p:tav tm="0">
                                          <p:val>
                                            <p:clrVal>
                                              <a:schemeClr val="accent2"/>
                                            </p:clrVal>
                                          </p:val>
                                        </p:tav>
                                        <p:tav tm="50000">
                                          <p:val>
                                            <p:clrVal>
                                              <a:schemeClr val="hlink"/>
                                            </p:clrVal>
                                          </p:val>
                                        </p:tav>
                                      </p:tavLst>
                                    </p:anim>
                                    <p:set>
                                      <p:cBhvr>
                                        <p:cTn id="16" dur="80"/>
                                        <p:tgtEl>
                                          <p:spTgt spid="12"/>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3"/>
                                        </p:tgtEl>
                                        <p:attrNameLst>
                                          <p:attrName>style.visibility</p:attrName>
                                        </p:attrNameLst>
                                      </p:cBhvr>
                                      <p:to>
                                        <p:strVal val="visible"/>
                                      </p:to>
                                    </p:set>
                                    <p:anim calcmode="discrete" valueType="clr">
                                      <p:cBhvr override="childStyle">
                                        <p:cTn id="2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3"/>
                                        </p:tgtEl>
                                        <p:attrNameLst>
                                          <p:attrName>fillcolor</p:attrName>
                                        </p:attrNameLst>
                                      </p:cBhvr>
                                      <p:tavLst>
                                        <p:tav tm="0">
                                          <p:val>
                                            <p:clrVal>
                                              <a:schemeClr val="accent2"/>
                                            </p:clrVal>
                                          </p:val>
                                        </p:tav>
                                        <p:tav tm="50000">
                                          <p:val>
                                            <p:clrVal>
                                              <a:schemeClr val="hlink"/>
                                            </p:clrVal>
                                          </p:val>
                                        </p:tav>
                                      </p:tavLst>
                                    </p:anim>
                                    <p:set>
                                      <p:cBhvr>
                                        <p:cTn id="23" dur="80"/>
                                        <p:tgtEl>
                                          <p:spTgt spid="13"/>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2000"/>
                                        <p:tgtEl>
                                          <p:spTgt spid="1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grpId="1" nodeType="clickEffect">
                                  <p:stCondLst>
                                    <p:cond delay="0"/>
                                  </p:stCondLst>
                                  <p:iterate type="lt">
                                    <p:tmPct val="0"/>
                                  </p:iterate>
                                  <p:childTnLst>
                                    <p:animEffect transition="out" filter="fade">
                                      <p:cBhvr>
                                        <p:cTn id="32" dur="2000"/>
                                        <p:tgtEl>
                                          <p:spTgt spid="12"/>
                                        </p:tgtEl>
                                      </p:cBhvr>
                                    </p:animEffect>
                                    <p:set>
                                      <p:cBhvr>
                                        <p:cTn id="33" dur="1" fill="hold">
                                          <p:stCondLst>
                                            <p:cond delay="1999"/>
                                          </p:stCondLst>
                                        </p:cTn>
                                        <p:tgtEl>
                                          <p:spTgt spid="12"/>
                                        </p:tgtEl>
                                        <p:attrNameLst>
                                          <p:attrName>style.visibility</p:attrName>
                                        </p:attrNameLst>
                                      </p:cBhvr>
                                      <p:to>
                                        <p:strVal val="hidden"/>
                                      </p:to>
                                    </p:set>
                                  </p:childTnLst>
                                </p:cTn>
                              </p:par>
                              <p:par>
                                <p:cTn id="34" presetID="10" presetClass="exit" presetSubtype="0" fill="hold" grpId="1" nodeType="withEffect">
                                  <p:stCondLst>
                                    <p:cond delay="0"/>
                                  </p:stCondLst>
                                  <p:iterate type="lt">
                                    <p:tmPct val="0"/>
                                  </p:iterate>
                                  <p:childTnLst>
                                    <p:animEffect transition="out" filter="fade">
                                      <p:cBhvr>
                                        <p:cTn id="35" dur="2000"/>
                                        <p:tgtEl>
                                          <p:spTgt spid="13"/>
                                        </p:tgtEl>
                                      </p:cBhvr>
                                    </p:animEffect>
                                    <p:set>
                                      <p:cBhvr>
                                        <p:cTn id="36" dur="1" fill="hold">
                                          <p:stCondLst>
                                            <p:cond delay="1999"/>
                                          </p:stCondLst>
                                        </p:cTn>
                                        <p:tgtEl>
                                          <p:spTgt spid="13"/>
                                        </p:tgtEl>
                                        <p:attrNameLst>
                                          <p:attrName>style.visibility</p:attrName>
                                        </p:attrNameLst>
                                      </p:cBhvr>
                                      <p:to>
                                        <p:strVal val="hidden"/>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xit" presetSubtype="0" fill="hold" grpId="1" nodeType="clickEffect">
                                  <p:stCondLst>
                                    <p:cond delay="0"/>
                                  </p:stCondLst>
                                  <p:childTnLst>
                                    <p:animEffect transition="out" filter="fade">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xit" presetSubtype="0" fill="hold" grpId="0" nodeType="clickEffect">
                                  <p:stCondLst>
                                    <p:cond delay="0"/>
                                  </p:stCondLst>
                                  <p:childTnLst>
                                    <p:animEffect transition="out" filter="fade">
                                      <p:cBhvr>
                                        <p:cTn id="45" dur="2000"/>
                                        <p:tgtEl>
                                          <p:spTgt spid="15"/>
                                        </p:tgtEl>
                                      </p:cBhvr>
                                    </p:animEffect>
                                    <p:set>
                                      <p:cBhvr>
                                        <p:cTn id="46" dur="1" fill="hold">
                                          <p:stCondLst>
                                            <p:cond delay="1999"/>
                                          </p:stCondLst>
                                        </p:cTn>
                                        <p:tgtEl>
                                          <p:spTgt spid="15"/>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xit" presetSubtype="0" fill="hold" grpId="0" nodeType="clickEffect">
                                  <p:stCondLst>
                                    <p:cond delay="0"/>
                                  </p:stCondLst>
                                  <p:childTnLst>
                                    <p:animEffect transition="out" filter="fade">
                                      <p:cBhvr>
                                        <p:cTn id="50" dur="2000"/>
                                        <p:tgtEl>
                                          <p:spTgt spid="53251"/>
                                        </p:tgtEl>
                                      </p:cBhvr>
                                    </p:animEffect>
                                    <p:set>
                                      <p:cBhvr>
                                        <p:cTn id="51" dur="1" fill="hold">
                                          <p:stCondLst>
                                            <p:cond delay="1999"/>
                                          </p:stCondLst>
                                        </p:cTn>
                                        <p:tgtEl>
                                          <p:spTgt spid="53251"/>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0" nodeType="clickEffect">
                                  <p:stCondLst>
                                    <p:cond delay="0"/>
                                  </p:stCondLst>
                                  <p:childTnLst>
                                    <p:animEffect transition="out" filter="fade">
                                      <p:cBhvr>
                                        <p:cTn id="55" dur="2000"/>
                                        <p:tgtEl>
                                          <p:spTgt spid="53252"/>
                                        </p:tgtEl>
                                      </p:cBhvr>
                                    </p:animEffect>
                                    <p:set>
                                      <p:cBhvr>
                                        <p:cTn id="56" dur="1" fill="hold">
                                          <p:stCondLst>
                                            <p:cond delay="1999"/>
                                          </p:stCondLst>
                                        </p:cTn>
                                        <p:tgtEl>
                                          <p:spTgt spid="53252"/>
                                        </p:tgtEl>
                                        <p:attrNameLst>
                                          <p:attrName>style.visibility</p:attrName>
                                        </p:attrNameLst>
                                      </p:cBhvr>
                                      <p:to>
                                        <p:strVal val="hidden"/>
                                      </p:to>
                                    </p:se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xit" presetSubtype="0" fill="hold" grpId="0" nodeType="clickEffect">
                                  <p:stCondLst>
                                    <p:cond delay="0"/>
                                  </p:stCondLst>
                                  <p:childTnLst>
                                    <p:animEffect transition="out" filter="fade">
                                      <p:cBhvr>
                                        <p:cTn id="60" dur="2000"/>
                                        <p:tgtEl>
                                          <p:spTgt spid="53253"/>
                                        </p:tgtEl>
                                      </p:cBhvr>
                                    </p:animEffect>
                                    <p:set>
                                      <p:cBhvr>
                                        <p:cTn id="61" dur="1" fill="hold">
                                          <p:stCondLst>
                                            <p:cond delay="1999"/>
                                          </p:stCondLst>
                                        </p:cTn>
                                        <p:tgtEl>
                                          <p:spTgt spid="53253"/>
                                        </p:tgtEl>
                                        <p:attrNameLst>
                                          <p:attrName>style.visibility</p:attrName>
                                        </p:attrNameLst>
                                      </p:cBhvr>
                                      <p:to>
                                        <p:strVal val="hidden"/>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0" presetClass="exit" presetSubtype="0" fill="hold" grpId="0" nodeType="clickEffect">
                                  <p:stCondLst>
                                    <p:cond delay="0"/>
                                  </p:stCondLst>
                                  <p:childTnLst>
                                    <p:animEffect transition="out" filter="fade">
                                      <p:cBhvr>
                                        <p:cTn id="65" dur="2000"/>
                                        <p:tgtEl>
                                          <p:spTgt spid="53254"/>
                                        </p:tgtEl>
                                      </p:cBhvr>
                                    </p:animEffect>
                                    <p:set>
                                      <p:cBhvr>
                                        <p:cTn id="66" dur="1" fill="hold">
                                          <p:stCondLst>
                                            <p:cond delay="1999"/>
                                          </p:stCondLst>
                                        </p:cTn>
                                        <p:tgtEl>
                                          <p:spTgt spid="53254"/>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0" presetClass="exit" presetSubtype="0" fill="hold" grpId="0" nodeType="clickEffect">
                                  <p:stCondLst>
                                    <p:cond delay="0"/>
                                  </p:stCondLst>
                                  <p:childTnLst>
                                    <p:animEffect transition="out" filter="fade">
                                      <p:cBhvr>
                                        <p:cTn id="70" dur="2000"/>
                                        <p:tgtEl>
                                          <p:spTgt spid="53255"/>
                                        </p:tgtEl>
                                      </p:cBhvr>
                                    </p:animEffect>
                                    <p:set>
                                      <p:cBhvr>
                                        <p:cTn id="71" dur="1" fill="hold">
                                          <p:stCondLst>
                                            <p:cond delay="1999"/>
                                          </p:stCondLst>
                                        </p:cTn>
                                        <p:tgtEl>
                                          <p:spTgt spid="53255"/>
                                        </p:tgtEl>
                                        <p:attrNameLst>
                                          <p:attrName>style.visibility</p:attrName>
                                        </p:attrNameLst>
                                      </p:cBhvr>
                                      <p:to>
                                        <p:strVal val="hidden"/>
                                      </p:to>
                                    </p:se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xit" presetSubtype="0" fill="hold" grpId="0" nodeType="clickEffect">
                                  <p:stCondLst>
                                    <p:cond delay="0"/>
                                  </p:stCondLst>
                                  <p:childTnLst>
                                    <p:animEffect transition="out" filter="fade">
                                      <p:cBhvr>
                                        <p:cTn id="75" dur="2000"/>
                                        <p:tgtEl>
                                          <p:spTgt spid="53256"/>
                                        </p:tgtEl>
                                      </p:cBhvr>
                                    </p:animEffect>
                                    <p:set>
                                      <p:cBhvr>
                                        <p:cTn id="76" dur="1" fill="hold">
                                          <p:stCondLst>
                                            <p:cond delay="1999"/>
                                          </p:stCondLst>
                                        </p:cTn>
                                        <p:tgtEl>
                                          <p:spTgt spid="53256"/>
                                        </p:tgtEl>
                                        <p:attrNameLst>
                                          <p:attrName>style.visibility</p:attrName>
                                        </p:attrNameLst>
                                      </p:cBhvr>
                                      <p:to>
                                        <p:strVal val="hidden"/>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0" presetClass="exit" presetSubtype="0" fill="hold" grpId="0" nodeType="clickEffect">
                                  <p:stCondLst>
                                    <p:cond delay="0"/>
                                  </p:stCondLst>
                                  <p:childTnLst>
                                    <p:animEffect transition="out" filter="fade">
                                      <p:cBhvr>
                                        <p:cTn id="80" dur="2000"/>
                                        <p:tgtEl>
                                          <p:spTgt spid="53257"/>
                                        </p:tgtEl>
                                      </p:cBhvr>
                                    </p:animEffect>
                                    <p:set>
                                      <p:cBhvr>
                                        <p:cTn id="81" dur="1" fill="hold">
                                          <p:stCondLst>
                                            <p:cond delay="1999"/>
                                          </p:stCondLst>
                                        </p:cTn>
                                        <p:tgtEl>
                                          <p:spTgt spid="53257"/>
                                        </p:tgtEl>
                                        <p:attrNameLst>
                                          <p:attrName>style.visibility</p:attrName>
                                        </p:attrNameLst>
                                      </p:cBhvr>
                                      <p:to>
                                        <p:strVal val="hidden"/>
                                      </p:to>
                                    </p:set>
                                  </p:childTnLst>
                                </p:cTn>
                              </p:par>
                            </p:childTnLst>
                          </p:cTn>
                        </p:par>
                      </p:childTnLst>
                    </p:cTn>
                  </p:par>
                  <p:par>
                    <p:cTn id="82" fill="hold" nodeType="clickPar">
                      <p:stCondLst>
                        <p:cond delay="indefinite"/>
                      </p:stCondLst>
                      <p:childTnLst>
                        <p:par>
                          <p:cTn id="83" fill="hold" nodeType="withGroup">
                            <p:stCondLst>
                              <p:cond delay="0"/>
                            </p:stCondLst>
                            <p:childTnLst>
                              <p:par>
                                <p:cTn id="84" presetID="10" presetClass="exit" presetSubtype="0" fill="hold" grpId="0" nodeType="clickEffect">
                                  <p:stCondLst>
                                    <p:cond delay="0"/>
                                  </p:stCondLst>
                                  <p:childTnLst>
                                    <p:animEffect transition="out" filter="fade">
                                      <p:cBhvr>
                                        <p:cTn id="85" dur="2000"/>
                                        <p:tgtEl>
                                          <p:spTgt spid="53258"/>
                                        </p:tgtEl>
                                      </p:cBhvr>
                                    </p:animEffect>
                                    <p:set>
                                      <p:cBhvr>
                                        <p:cTn id="86" dur="1" fill="hold">
                                          <p:stCondLst>
                                            <p:cond delay="1999"/>
                                          </p:stCondLst>
                                        </p:cTn>
                                        <p:tgtEl>
                                          <p:spTgt spid="532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p:bldP spid="53252" grpId="0" animBg="1"/>
      <p:bldP spid="53253" grpId="0" animBg="1"/>
      <p:bldP spid="53254" grpId="0" animBg="1"/>
      <p:bldP spid="53255" grpId="0" animBg="1"/>
      <p:bldP spid="53256" grpId="0" animBg="1"/>
      <p:bldP spid="53257" grpId="0" animBg="1"/>
      <p:bldP spid="53258" grpId="0" animBg="1"/>
      <p:bldP spid="53259" grpId="0"/>
      <p:bldP spid="12" grpId="0"/>
      <p:bldP spid="12" grpId="1"/>
      <p:bldP spid="13" grpId="0"/>
      <p:bldP spid="13" grpId="1"/>
      <p:bldP spid="15" grpId="0" animBg="1"/>
      <p:bldP spid="14" grpId="0" animBg="1"/>
      <p:bldP spid="14"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WordArt 4">
            <a:extLst>
              <a:ext uri="{FF2B5EF4-FFF2-40B4-BE49-F238E27FC236}">
                <a16:creationId xmlns:a16="http://schemas.microsoft.com/office/drawing/2014/main" id="{828A5D45-4623-4B72-9BE1-BF6D2B3BA821}"/>
              </a:ext>
            </a:extLst>
          </p:cNvPr>
          <p:cNvSpPr>
            <a:spLocks noChangeArrowheads="1" noChangeShapeType="1" noTextEdit="1"/>
          </p:cNvSpPr>
          <p:nvPr/>
        </p:nvSpPr>
        <p:spPr bwMode="auto">
          <a:xfrm>
            <a:off x="3152776" y="200026"/>
            <a:ext cx="5032375"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Arial" panose="020B0604020202020204" pitchFamily="34" charset="0"/>
                <a:cs typeface="Arial" panose="020B0604020202020204" pitchFamily="34" charset="0"/>
              </a:rPr>
              <a:t>Pierre Bourdieu</a:t>
            </a:r>
          </a:p>
        </p:txBody>
      </p:sp>
      <p:pic>
        <p:nvPicPr>
          <p:cNvPr id="35843" name="Picture 7" descr="0745625401">
            <a:extLst>
              <a:ext uri="{FF2B5EF4-FFF2-40B4-BE49-F238E27FC236}">
                <a16:creationId xmlns:a16="http://schemas.microsoft.com/office/drawing/2014/main" id="{9CA1D944-DBA0-4FD5-8A47-55B61985B0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9888" y="128589"/>
            <a:ext cx="1377950" cy="207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9" descr="B000051ZOA">
            <a:extLst>
              <a:ext uri="{FF2B5EF4-FFF2-40B4-BE49-F238E27FC236}">
                <a16:creationId xmlns:a16="http://schemas.microsoft.com/office/drawing/2014/main" id="{188B1FA9-920E-4ED7-86B4-3018576731A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92414" y="2289175"/>
            <a:ext cx="1150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5" name="WordArt 10">
            <a:extLst>
              <a:ext uri="{FF2B5EF4-FFF2-40B4-BE49-F238E27FC236}">
                <a16:creationId xmlns:a16="http://schemas.microsoft.com/office/drawing/2014/main" id="{121555BC-9548-4414-B3F2-5F1FB07A47E2}"/>
              </a:ext>
            </a:extLst>
          </p:cNvPr>
          <p:cNvSpPr>
            <a:spLocks noChangeArrowheads="1" noChangeShapeType="1" noTextEdit="1"/>
          </p:cNvSpPr>
          <p:nvPr/>
        </p:nvSpPr>
        <p:spPr bwMode="auto">
          <a:xfrm rot="1482735">
            <a:off x="3081338" y="2360613"/>
            <a:ext cx="1484312" cy="576262"/>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Comic Sans MS" panose="030F0702030302020204" pitchFamily="66" charset="0"/>
              </a:rPr>
              <a:t>Perspective</a:t>
            </a:r>
          </a:p>
        </p:txBody>
      </p:sp>
      <p:sp>
        <p:nvSpPr>
          <p:cNvPr id="20486" name="Text Box 11">
            <a:extLst>
              <a:ext uri="{FF2B5EF4-FFF2-40B4-BE49-F238E27FC236}">
                <a16:creationId xmlns:a16="http://schemas.microsoft.com/office/drawing/2014/main" id="{24CB0931-B98B-4A03-BDBD-FCDE618357C3}"/>
              </a:ext>
            </a:extLst>
          </p:cNvPr>
          <p:cNvSpPr txBox="1">
            <a:spLocks noChangeArrowheads="1"/>
          </p:cNvSpPr>
          <p:nvPr/>
        </p:nvSpPr>
        <p:spPr bwMode="auto">
          <a:xfrm>
            <a:off x="2279650" y="3860801"/>
            <a:ext cx="68580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latin typeface="Comic Sans MS" panose="030F0702030302020204" pitchFamily="66" charset="0"/>
              </a:rPr>
              <a:t>KEY CONCEPTS:                                              cultural capital;                                              cultural reproduction.</a:t>
            </a:r>
          </a:p>
        </p:txBody>
      </p:sp>
      <p:pic>
        <p:nvPicPr>
          <p:cNvPr id="35847" name="Picture 13" descr="bourdieu_pierre">
            <a:hlinkClick r:id="rId4"/>
            <a:extLst>
              <a:ext uri="{FF2B5EF4-FFF2-40B4-BE49-F238E27FC236}">
                <a16:creationId xmlns:a16="http://schemas.microsoft.com/office/drawing/2014/main" id="{39DB886B-19B2-4906-9E1D-6436027E0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2064" y="0"/>
            <a:ext cx="1785937"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8" name="Text Box 14">
            <a:extLst>
              <a:ext uri="{FF2B5EF4-FFF2-40B4-BE49-F238E27FC236}">
                <a16:creationId xmlns:a16="http://schemas.microsoft.com/office/drawing/2014/main" id="{854BCDD8-3E41-4A25-8B09-669B3CAAD94D}"/>
              </a:ext>
            </a:extLst>
          </p:cNvPr>
          <p:cNvSpPr txBox="1">
            <a:spLocks noChangeArrowheads="1"/>
          </p:cNvSpPr>
          <p:nvPr/>
        </p:nvSpPr>
        <p:spPr bwMode="auto">
          <a:xfrm>
            <a:off x="3008313" y="1065214"/>
            <a:ext cx="50403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Comic Sans MS" panose="030F0702030302020204" pitchFamily="66" charset="0"/>
              </a:rPr>
              <a:t>He wrote                                                </a:t>
            </a:r>
            <a:r>
              <a:rPr lang="en-GB" altLang="en-US" sz="1600">
                <a:latin typeface="Goudy Stout" pitchFamily="18" charset="0"/>
              </a:rPr>
              <a:t>the school as a conservative force. 1974.</a:t>
            </a:r>
          </a:p>
        </p:txBody>
      </p:sp>
      <p:sp>
        <p:nvSpPr>
          <p:cNvPr id="20489" name="Text Box 15">
            <a:extLst>
              <a:ext uri="{FF2B5EF4-FFF2-40B4-BE49-F238E27FC236}">
                <a16:creationId xmlns:a16="http://schemas.microsoft.com/office/drawing/2014/main" id="{A9C9B913-BF5D-4A09-8A8F-B27FAF9A191E}"/>
              </a:ext>
            </a:extLst>
          </p:cNvPr>
          <p:cNvSpPr txBox="1">
            <a:spLocks noChangeArrowheads="1"/>
          </p:cNvSpPr>
          <p:nvPr/>
        </p:nvSpPr>
        <p:spPr bwMode="auto">
          <a:xfrm>
            <a:off x="4592638" y="2216150"/>
            <a:ext cx="5751512" cy="1562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He had a Marxist perspective towards the education system and saw it as an agent of social control for the benefit of capitalism.</a:t>
            </a:r>
            <a:endParaRPr lang="en-US" altLang="en-US">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0489"/>
                                        </p:tgtEl>
                                        <p:attrNameLst>
                                          <p:attrName>style.visibility</p:attrName>
                                        </p:attrNameLst>
                                      </p:cBhvr>
                                      <p:to>
                                        <p:strVal val="visible"/>
                                      </p:to>
                                    </p:set>
                                    <p:anim calcmode="discrete" valueType="clr">
                                      <p:cBhvr override="childStyle">
                                        <p:cTn id="7" dur="80"/>
                                        <p:tgtEl>
                                          <p:spTgt spid="2048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489"/>
                                        </p:tgtEl>
                                        <p:attrNameLst>
                                          <p:attrName>fillcolor</p:attrName>
                                        </p:attrNameLst>
                                      </p:cBhvr>
                                      <p:tavLst>
                                        <p:tav tm="0">
                                          <p:val>
                                            <p:clrVal>
                                              <a:schemeClr val="accent2"/>
                                            </p:clrVal>
                                          </p:val>
                                        </p:tav>
                                        <p:tav tm="50000">
                                          <p:val>
                                            <p:clrVal>
                                              <a:schemeClr val="hlink"/>
                                            </p:clrVal>
                                          </p:val>
                                        </p:tav>
                                      </p:tavLst>
                                    </p:anim>
                                    <p:set>
                                      <p:cBhvr>
                                        <p:cTn id="9" dur="80"/>
                                        <p:tgtEl>
                                          <p:spTgt spid="2048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0486"/>
                                        </p:tgtEl>
                                        <p:attrNameLst>
                                          <p:attrName>style.visibility</p:attrName>
                                        </p:attrNameLst>
                                      </p:cBhvr>
                                      <p:to>
                                        <p:strVal val="visible"/>
                                      </p:to>
                                    </p:set>
                                    <p:anim calcmode="discrete" valueType="clr">
                                      <p:cBhvr override="childStyle">
                                        <p:cTn id="14" dur="80"/>
                                        <p:tgtEl>
                                          <p:spTgt spid="20486"/>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0486"/>
                                        </p:tgtEl>
                                        <p:attrNameLst>
                                          <p:attrName>fillcolor</p:attrName>
                                        </p:attrNameLst>
                                      </p:cBhvr>
                                      <p:tavLst>
                                        <p:tav tm="0">
                                          <p:val>
                                            <p:clrVal>
                                              <a:schemeClr val="accent2"/>
                                            </p:clrVal>
                                          </p:val>
                                        </p:tav>
                                        <p:tav tm="50000">
                                          <p:val>
                                            <p:clrVal>
                                              <a:schemeClr val="hlink"/>
                                            </p:clrVal>
                                          </p:val>
                                        </p:tav>
                                      </p:tavLst>
                                    </p:anim>
                                    <p:set>
                                      <p:cBhvr>
                                        <p:cTn id="16" dur="80"/>
                                        <p:tgtEl>
                                          <p:spTgt spid="2048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animBg="1"/>
      <p:bldP spid="2048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a:extLst>
              <a:ext uri="{FF2B5EF4-FFF2-40B4-BE49-F238E27FC236}">
                <a16:creationId xmlns:a16="http://schemas.microsoft.com/office/drawing/2014/main" id="{FD65E05A-CE6B-44FD-9ABD-24DA76F9E031}"/>
              </a:ext>
            </a:extLst>
          </p:cNvPr>
          <p:cNvSpPr txBox="1">
            <a:spLocks noChangeArrowheads="1"/>
          </p:cNvSpPr>
          <p:nvPr/>
        </p:nvSpPr>
        <p:spPr bwMode="auto">
          <a:xfrm>
            <a:off x="1524000" y="1"/>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a:t>SUMMARY OF THEORY: </a:t>
            </a:r>
          </a:p>
          <a:p>
            <a:pPr eaLnBrk="1" hangingPunct="1"/>
            <a:r>
              <a:rPr lang="en-GB" altLang="en-US"/>
              <a:t>* Bourdieu argued that working class failure is the fault of the education system and not working class culture. </a:t>
            </a:r>
          </a:p>
        </p:txBody>
      </p:sp>
      <p:pic>
        <p:nvPicPr>
          <p:cNvPr id="19462" name="Picture 6" descr="teachabuseREX2806_468x384">
            <a:extLst>
              <a:ext uri="{FF2B5EF4-FFF2-40B4-BE49-F238E27FC236}">
                <a16:creationId xmlns:a16="http://schemas.microsoft.com/office/drawing/2014/main" id="{17772976-E918-4C74-A6E4-72A63F2FF7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628775"/>
            <a:ext cx="4457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B43C101E-CA5E-4E49-A94F-E6F8F5679F88}"/>
              </a:ext>
            </a:extLst>
          </p:cNvPr>
          <p:cNvSpPr/>
          <p:nvPr/>
        </p:nvSpPr>
        <p:spPr>
          <a:xfrm>
            <a:off x="7667626" y="1143000"/>
            <a:ext cx="3000375" cy="3143250"/>
          </a:xfrm>
          <a:prstGeom prst="wedgeRoundRectCallout">
            <a:avLst>
              <a:gd name="adj1" fmla="val -66983"/>
              <a:gd name="adj2" fmla="val 1514"/>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No: you’re failing my son because he’s working class and doesn’t have the same attitudes and ways as you, you middle class idiot!!</a:t>
            </a:r>
          </a:p>
        </p:txBody>
      </p:sp>
      <p:sp>
        <p:nvSpPr>
          <p:cNvPr id="7" name="Rounded Rectangular Callout 6">
            <a:extLst>
              <a:ext uri="{FF2B5EF4-FFF2-40B4-BE49-F238E27FC236}">
                <a16:creationId xmlns:a16="http://schemas.microsoft.com/office/drawing/2014/main" id="{6302DEFE-81A0-443F-B5F3-9B9436F483B7}"/>
              </a:ext>
            </a:extLst>
          </p:cNvPr>
          <p:cNvSpPr/>
          <p:nvPr/>
        </p:nvSpPr>
        <p:spPr>
          <a:xfrm>
            <a:off x="1666876" y="2214563"/>
            <a:ext cx="1928813" cy="3071812"/>
          </a:xfrm>
          <a:prstGeom prst="wedgeRoundRectCallout">
            <a:avLst>
              <a:gd name="adj1" fmla="val 106005"/>
              <a:gd name="adj2" fmla="val 5096"/>
              <a:gd name="adj3" fmla="val 1666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Your son just doesn’t behave &amp; doesn’t value what we’re trying to each here.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9458"/>
                                        </p:tgtEl>
                                        <p:attrNameLst>
                                          <p:attrName>style.visibility</p:attrName>
                                        </p:attrNameLst>
                                      </p:cBhvr>
                                      <p:to>
                                        <p:strVal val="visible"/>
                                      </p:to>
                                    </p:set>
                                    <p:anim calcmode="discrete" valueType="clr">
                                      <p:cBhvr override="childStyle">
                                        <p:cTn id="7" dur="80"/>
                                        <p:tgtEl>
                                          <p:spTgt spid="1945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9458"/>
                                        </p:tgtEl>
                                        <p:attrNameLst>
                                          <p:attrName>fillcolor</p:attrName>
                                        </p:attrNameLst>
                                      </p:cBhvr>
                                      <p:tavLst>
                                        <p:tav tm="0">
                                          <p:val>
                                            <p:clrVal>
                                              <a:schemeClr val="accent2"/>
                                            </p:clrVal>
                                          </p:val>
                                        </p:tav>
                                        <p:tav tm="50000">
                                          <p:val>
                                            <p:clrVal>
                                              <a:schemeClr val="hlink"/>
                                            </p:clrVal>
                                          </p:val>
                                        </p:tav>
                                      </p:tavLst>
                                    </p:anim>
                                    <p:set>
                                      <p:cBhvr>
                                        <p:cTn id="9" dur="80"/>
                                        <p:tgtEl>
                                          <p:spTgt spid="1945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9462"/>
                                        </p:tgtEl>
                                        <p:attrNameLst>
                                          <p:attrName>style.visibility</p:attrName>
                                        </p:attrNameLst>
                                      </p:cBhvr>
                                      <p:to>
                                        <p:strVal val="visible"/>
                                      </p:to>
                                    </p:set>
                                    <p:animEffect transition="in" filter="fade">
                                      <p:cBhvr>
                                        <p:cTn id="14" dur="2000"/>
                                        <p:tgtEl>
                                          <p:spTgt spid="194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7"/>
                                        </p:tgtEl>
                                        <p:attrNameLst>
                                          <p:attrName>style.visibility</p:attrName>
                                        </p:attrNameLst>
                                      </p:cBhvr>
                                      <p:to>
                                        <p:strVal val="visible"/>
                                      </p:to>
                                    </p:set>
                                    <p:anim calcmode="discrete" valueType="clr">
                                      <p:cBhvr override="childStyle">
                                        <p:cTn id="19"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7"/>
                                        </p:tgtEl>
                                        <p:attrNameLst>
                                          <p:attrName>fillcolor</p:attrName>
                                        </p:attrNameLst>
                                      </p:cBhvr>
                                      <p:tavLst>
                                        <p:tav tm="0">
                                          <p:val>
                                            <p:clrVal>
                                              <a:schemeClr val="accent2"/>
                                            </p:clrVal>
                                          </p:val>
                                        </p:tav>
                                        <p:tav tm="50000">
                                          <p:val>
                                            <p:clrVal>
                                              <a:schemeClr val="hlink"/>
                                            </p:clrVal>
                                          </p:val>
                                        </p:tav>
                                      </p:tavLst>
                                    </p:anim>
                                    <p:set>
                                      <p:cBhvr>
                                        <p:cTn id="21" dur="80"/>
                                        <p:tgtEl>
                                          <p:spTgt spid="7"/>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id="{553D7AFE-2039-4C98-B45A-4E0C7115B0C5}"/>
              </a:ext>
            </a:extLst>
          </p:cNvPr>
          <p:cNvSpPr txBox="1">
            <a:spLocks noChangeArrowheads="1"/>
          </p:cNvSpPr>
          <p:nvPr/>
        </p:nvSpPr>
        <p:spPr bwMode="auto">
          <a:xfrm>
            <a:off x="1119511" y="110818"/>
            <a:ext cx="99371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The education system is biased towards the culture of the dominant social classes and devalues the knowledge and skills of the working class. </a:t>
            </a:r>
          </a:p>
        </p:txBody>
      </p:sp>
      <p:pic>
        <p:nvPicPr>
          <p:cNvPr id="18435" name="Picture 3" descr="1hoodies">
            <a:extLst>
              <a:ext uri="{FF2B5EF4-FFF2-40B4-BE49-F238E27FC236}">
                <a16:creationId xmlns:a16="http://schemas.microsoft.com/office/drawing/2014/main" id="{7E8399A6-B44C-43A6-A118-2DE5F7B011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26" y="1785939"/>
            <a:ext cx="7127875"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064D2E28-82CF-443F-BF6C-2565D5CB2C43}"/>
              </a:ext>
            </a:extLst>
          </p:cNvPr>
          <p:cNvSpPr/>
          <p:nvPr/>
        </p:nvSpPr>
        <p:spPr>
          <a:xfrm>
            <a:off x="6810376" y="928688"/>
            <a:ext cx="3571875" cy="1643062"/>
          </a:xfrm>
          <a:prstGeom prst="wedgeRoundRectCallout">
            <a:avLst>
              <a:gd name="adj1" fmla="val -61532"/>
              <a:gd name="adj2" fmla="val 6702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What’s the point of learning about classical civilization when I want to be a mechanic?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8434"/>
                                        </p:tgtEl>
                                        <p:attrNameLst>
                                          <p:attrName>style.visibility</p:attrName>
                                        </p:attrNameLst>
                                      </p:cBhvr>
                                      <p:to>
                                        <p:strVal val="visible"/>
                                      </p:to>
                                    </p:set>
                                    <p:anim calcmode="discrete" valueType="clr">
                                      <p:cBhvr override="childStyle">
                                        <p:cTn id="7" dur="80"/>
                                        <p:tgtEl>
                                          <p:spTgt spid="1843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8434"/>
                                        </p:tgtEl>
                                        <p:attrNameLst>
                                          <p:attrName>fillcolor</p:attrName>
                                        </p:attrNameLst>
                                      </p:cBhvr>
                                      <p:tavLst>
                                        <p:tav tm="0">
                                          <p:val>
                                            <p:clrVal>
                                              <a:schemeClr val="accent2"/>
                                            </p:clrVal>
                                          </p:val>
                                        </p:tav>
                                        <p:tav tm="50000">
                                          <p:val>
                                            <p:clrVal>
                                              <a:schemeClr val="hlink"/>
                                            </p:clrVal>
                                          </p:val>
                                        </p:tav>
                                      </p:tavLst>
                                    </p:anim>
                                    <p:set>
                                      <p:cBhvr>
                                        <p:cTn id="9" dur="80"/>
                                        <p:tgtEl>
                                          <p:spTgt spid="1843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8435"/>
                                        </p:tgtEl>
                                        <p:attrNameLst>
                                          <p:attrName>style.visibility</p:attrName>
                                        </p:attrNameLst>
                                      </p:cBhvr>
                                      <p:to>
                                        <p:strVal val="visible"/>
                                      </p:to>
                                    </p:set>
                                    <p:animEffect transition="in" filter="fade">
                                      <p:cBhvr>
                                        <p:cTn id="14" dur="2000"/>
                                        <p:tgtEl>
                                          <p:spTgt spid="1843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4" name="Picture 6">
            <a:extLst>
              <a:ext uri="{FF2B5EF4-FFF2-40B4-BE49-F238E27FC236}">
                <a16:creationId xmlns:a16="http://schemas.microsoft.com/office/drawing/2014/main" id="{A926E93B-C6B9-4044-9B9D-4017503B1D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2687" b="26183"/>
          <a:stretch>
            <a:fillRect/>
          </a:stretch>
        </p:blipFill>
        <p:spPr bwMode="auto">
          <a:xfrm rot="478727">
            <a:off x="7775575" y="2965451"/>
            <a:ext cx="17399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0" name="Text Box 2">
            <a:extLst>
              <a:ext uri="{FF2B5EF4-FFF2-40B4-BE49-F238E27FC236}">
                <a16:creationId xmlns:a16="http://schemas.microsoft.com/office/drawing/2014/main" id="{616309C6-6F1D-431B-95E9-1C15C85227B2}"/>
              </a:ext>
            </a:extLst>
          </p:cNvPr>
          <p:cNvSpPr txBox="1">
            <a:spLocks noChangeArrowheads="1"/>
          </p:cNvSpPr>
          <p:nvPr/>
        </p:nvSpPr>
        <p:spPr bwMode="auto">
          <a:xfrm>
            <a:off x="551384" y="168602"/>
            <a:ext cx="1108923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The possession of the dominant culture by an individual is referred to as cultural capital because, via the education system, this can be translated into wealth and power.                                                                       </a:t>
            </a:r>
          </a:p>
          <a:p>
            <a:pPr eaLnBrk="1" hangingPunct="1"/>
            <a:endParaRPr lang="en-GB" altLang="en-US" dirty="0"/>
          </a:p>
          <a:p>
            <a:pPr eaLnBrk="1" hangingPunct="1"/>
            <a:r>
              <a:rPr lang="en-GB" altLang="en-US" dirty="0"/>
              <a:t>(Success in education = superior qualifications = professional and powerful occupations/careers). </a:t>
            </a:r>
          </a:p>
        </p:txBody>
      </p:sp>
      <p:pic>
        <p:nvPicPr>
          <p:cNvPr id="17412" name="Picture 4" descr="Child_brain">
            <a:extLst>
              <a:ext uri="{FF2B5EF4-FFF2-40B4-BE49-F238E27FC236}">
                <a16:creationId xmlns:a16="http://schemas.microsoft.com/office/drawing/2014/main" id="{6878A077-0450-474D-ADDC-33F105E72AD1}"/>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863975" y="2865438"/>
            <a:ext cx="4032250"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5">
            <a:extLst>
              <a:ext uri="{FF2B5EF4-FFF2-40B4-BE49-F238E27FC236}">
                <a16:creationId xmlns:a16="http://schemas.microsoft.com/office/drawing/2014/main" id="{D6925BBE-9A55-4983-8FA9-CD17FC9EE0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1" y="2357439"/>
            <a:ext cx="2619375" cy="261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4957242-200E-488E-962B-7FA42F6B8D47}"/>
              </a:ext>
            </a:extLst>
          </p:cNvPr>
          <p:cNvSpPr txBox="1">
            <a:spLocks noChangeArrowheads="1"/>
          </p:cNvSpPr>
          <p:nvPr/>
        </p:nvSpPr>
        <p:spPr bwMode="auto">
          <a:xfrm rot="-1467044">
            <a:off x="2809876" y="2994026"/>
            <a:ext cx="214312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trigonometry</a:t>
            </a:r>
          </a:p>
        </p:txBody>
      </p:sp>
      <p:sp>
        <p:nvSpPr>
          <p:cNvPr id="8" name="TextBox 7">
            <a:extLst>
              <a:ext uri="{FF2B5EF4-FFF2-40B4-BE49-F238E27FC236}">
                <a16:creationId xmlns:a16="http://schemas.microsoft.com/office/drawing/2014/main" id="{0C4E8836-A229-4B25-A4B3-96C12A1A07A5}"/>
              </a:ext>
            </a:extLst>
          </p:cNvPr>
          <p:cNvSpPr txBox="1">
            <a:spLocks noChangeArrowheads="1"/>
          </p:cNvSpPr>
          <p:nvPr/>
        </p:nvSpPr>
        <p:spPr bwMode="auto">
          <a:xfrm rot="-811428">
            <a:off x="1905001" y="4102101"/>
            <a:ext cx="2143125"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Shakespeare</a:t>
            </a:r>
          </a:p>
        </p:txBody>
      </p:sp>
      <p:sp>
        <p:nvSpPr>
          <p:cNvPr id="9" name="TextBox 8">
            <a:extLst>
              <a:ext uri="{FF2B5EF4-FFF2-40B4-BE49-F238E27FC236}">
                <a16:creationId xmlns:a16="http://schemas.microsoft.com/office/drawing/2014/main" id="{F5C27FA0-011E-48CC-A3CC-E786C3213ACE}"/>
              </a:ext>
            </a:extLst>
          </p:cNvPr>
          <p:cNvSpPr txBox="1">
            <a:spLocks noChangeArrowheads="1"/>
          </p:cNvSpPr>
          <p:nvPr/>
        </p:nvSpPr>
        <p:spPr bwMode="auto">
          <a:xfrm rot="-1467044">
            <a:off x="2503488" y="4772026"/>
            <a:ext cx="1416050" cy="4619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a:solidFill>
                  <a:schemeClr val="bg1"/>
                </a:solidFill>
              </a:rPr>
              <a:t>poetry</a:t>
            </a:r>
          </a:p>
        </p:txBody>
      </p:sp>
      <p:sp>
        <p:nvSpPr>
          <p:cNvPr id="13" name="Curved Left Arrow 12">
            <a:extLst>
              <a:ext uri="{FF2B5EF4-FFF2-40B4-BE49-F238E27FC236}">
                <a16:creationId xmlns:a16="http://schemas.microsoft.com/office/drawing/2014/main" id="{499E5C72-C7B5-4DA1-B260-AD93F3009E67}"/>
              </a:ext>
            </a:extLst>
          </p:cNvPr>
          <p:cNvSpPr/>
          <p:nvPr/>
        </p:nvSpPr>
        <p:spPr>
          <a:xfrm rot="16200000">
            <a:off x="5488782" y="1178719"/>
            <a:ext cx="1428750" cy="4214813"/>
          </a:xfrm>
          <a:prstGeom prst="curvedLeftArrow">
            <a:avLst>
              <a:gd name="adj1" fmla="val 8277"/>
              <a:gd name="adj2" fmla="val 50000"/>
              <a:gd name="adj3" fmla="val 25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tx1"/>
              </a:solidFill>
            </a:endParaRPr>
          </a:p>
        </p:txBody>
      </p:sp>
      <p:cxnSp>
        <p:nvCxnSpPr>
          <p:cNvPr id="11" name="Straight Arrow Connector 10">
            <a:extLst>
              <a:ext uri="{FF2B5EF4-FFF2-40B4-BE49-F238E27FC236}">
                <a16:creationId xmlns:a16="http://schemas.microsoft.com/office/drawing/2014/main" id="{54265E88-E2F9-478C-BE9E-C8C89849EAEA}"/>
              </a:ext>
            </a:extLst>
          </p:cNvPr>
          <p:cNvCxnSpPr/>
          <p:nvPr/>
        </p:nvCxnSpPr>
        <p:spPr>
          <a:xfrm>
            <a:off x="3738563" y="3643313"/>
            <a:ext cx="500062" cy="21431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7415" name="Picture 7">
            <a:extLst>
              <a:ext uri="{FF2B5EF4-FFF2-40B4-BE49-F238E27FC236}">
                <a16:creationId xmlns:a16="http://schemas.microsoft.com/office/drawing/2014/main" id="{EFB4AF1C-BEF4-495A-A4BF-CF30CF2DD76C}"/>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19531"/>
          <a:stretch>
            <a:fillRect/>
          </a:stretch>
        </p:blipFill>
        <p:spPr bwMode="auto">
          <a:xfrm>
            <a:off x="7724776" y="2914650"/>
            <a:ext cx="2943225" cy="394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7410">
                                            <p:txEl>
                                              <p:pRg st="0" end="0"/>
                                            </p:txEl>
                                          </p:spTgt>
                                        </p:tgtEl>
                                        <p:attrNameLst>
                                          <p:attrName>style.visibility</p:attrName>
                                        </p:attrNameLst>
                                      </p:cBhvr>
                                      <p:to>
                                        <p:strVal val="visible"/>
                                      </p:to>
                                    </p:set>
                                    <p:anim calcmode="discrete" valueType="clr">
                                      <p:cBhvr override="childStyle">
                                        <p:cTn id="7" dur="80"/>
                                        <p:tgtEl>
                                          <p:spTgt spid="174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7410">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7410">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7410">
                                            <p:txEl>
                                              <p:pRg st="2" end="2"/>
                                            </p:txEl>
                                          </p:spTgt>
                                        </p:tgtEl>
                                        <p:attrNameLst>
                                          <p:attrName>style.visibility</p:attrName>
                                        </p:attrNameLst>
                                      </p:cBhvr>
                                      <p:to>
                                        <p:strVal val="visible"/>
                                      </p:to>
                                    </p:set>
                                    <p:anim calcmode="discrete" valueType="clr">
                                      <p:cBhvr override="childStyle">
                                        <p:cTn id="14" dur="80"/>
                                        <p:tgtEl>
                                          <p:spTgt spid="17410">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7410">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7410">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6" presetClass="entr" presetSubtype="0" fill="hold" nodeType="clickEffect">
                                  <p:stCondLst>
                                    <p:cond delay="0"/>
                                  </p:stCondLst>
                                  <p:childTnLst>
                                    <p:set>
                                      <p:cBhvr>
                                        <p:cTn id="20" dur="1" fill="hold">
                                          <p:stCondLst>
                                            <p:cond delay="0"/>
                                          </p:stCondLst>
                                        </p:cTn>
                                        <p:tgtEl>
                                          <p:spTgt spid="17412"/>
                                        </p:tgtEl>
                                        <p:attrNameLst>
                                          <p:attrName>style.visibility</p:attrName>
                                        </p:attrNameLst>
                                      </p:cBhvr>
                                      <p:to>
                                        <p:strVal val="visible"/>
                                      </p:to>
                                    </p:set>
                                    <p:animEffect transition="in" filter="wipe(down)">
                                      <p:cBhvr>
                                        <p:cTn id="21" dur="580">
                                          <p:stCondLst>
                                            <p:cond delay="0"/>
                                          </p:stCondLst>
                                        </p:cTn>
                                        <p:tgtEl>
                                          <p:spTgt spid="17412"/>
                                        </p:tgtEl>
                                      </p:cBhvr>
                                    </p:animEffect>
                                    <p:anim calcmode="lin" valueType="num">
                                      <p:cBhvr>
                                        <p:cTn id="22" dur="1822" tmFilter="0,0; 0.14,0.36; 0.43,0.73; 0.71,0.91; 1.0,1.0">
                                          <p:stCondLst>
                                            <p:cond delay="0"/>
                                          </p:stCondLst>
                                        </p:cTn>
                                        <p:tgtEl>
                                          <p:spTgt spid="1741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1741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1741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1741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17412"/>
                                        </p:tgtEl>
                                        <p:attrNameLst>
                                          <p:attrName>ppt_y</p:attrName>
                                        </p:attrNameLst>
                                      </p:cBhvr>
                                      <p:tavLst>
                                        <p:tav tm="0" fmla="#ppt_y-sin(pi*$)/81">
                                          <p:val>
                                            <p:fltVal val="0"/>
                                          </p:val>
                                        </p:tav>
                                        <p:tav tm="100000">
                                          <p:val>
                                            <p:fltVal val="1"/>
                                          </p:val>
                                        </p:tav>
                                      </p:tavLst>
                                    </p:anim>
                                    <p:animScale>
                                      <p:cBhvr>
                                        <p:cTn id="27" dur="26">
                                          <p:stCondLst>
                                            <p:cond delay="650"/>
                                          </p:stCondLst>
                                        </p:cTn>
                                        <p:tgtEl>
                                          <p:spTgt spid="17412"/>
                                        </p:tgtEl>
                                      </p:cBhvr>
                                      <p:to x="100000" y="60000"/>
                                    </p:animScale>
                                    <p:animScale>
                                      <p:cBhvr>
                                        <p:cTn id="28" dur="166" decel="50000">
                                          <p:stCondLst>
                                            <p:cond delay="676"/>
                                          </p:stCondLst>
                                        </p:cTn>
                                        <p:tgtEl>
                                          <p:spTgt spid="17412"/>
                                        </p:tgtEl>
                                      </p:cBhvr>
                                      <p:to x="100000" y="100000"/>
                                    </p:animScale>
                                    <p:animScale>
                                      <p:cBhvr>
                                        <p:cTn id="29" dur="26">
                                          <p:stCondLst>
                                            <p:cond delay="1312"/>
                                          </p:stCondLst>
                                        </p:cTn>
                                        <p:tgtEl>
                                          <p:spTgt spid="17412"/>
                                        </p:tgtEl>
                                      </p:cBhvr>
                                      <p:to x="100000" y="80000"/>
                                    </p:animScale>
                                    <p:animScale>
                                      <p:cBhvr>
                                        <p:cTn id="30" dur="166" decel="50000">
                                          <p:stCondLst>
                                            <p:cond delay="1338"/>
                                          </p:stCondLst>
                                        </p:cTn>
                                        <p:tgtEl>
                                          <p:spTgt spid="17412"/>
                                        </p:tgtEl>
                                      </p:cBhvr>
                                      <p:to x="100000" y="100000"/>
                                    </p:animScale>
                                    <p:animScale>
                                      <p:cBhvr>
                                        <p:cTn id="31" dur="26">
                                          <p:stCondLst>
                                            <p:cond delay="1642"/>
                                          </p:stCondLst>
                                        </p:cTn>
                                        <p:tgtEl>
                                          <p:spTgt spid="17412"/>
                                        </p:tgtEl>
                                      </p:cBhvr>
                                      <p:to x="100000" y="90000"/>
                                    </p:animScale>
                                    <p:animScale>
                                      <p:cBhvr>
                                        <p:cTn id="32" dur="166" decel="50000">
                                          <p:stCondLst>
                                            <p:cond delay="1668"/>
                                          </p:stCondLst>
                                        </p:cTn>
                                        <p:tgtEl>
                                          <p:spTgt spid="17412"/>
                                        </p:tgtEl>
                                      </p:cBhvr>
                                      <p:to x="100000" y="100000"/>
                                    </p:animScale>
                                    <p:animScale>
                                      <p:cBhvr>
                                        <p:cTn id="33" dur="26">
                                          <p:stCondLst>
                                            <p:cond delay="1808"/>
                                          </p:stCondLst>
                                        </p:cTn>
                                        <p:tgtEl>
                                          <p:spTgt spid="17412"/>
                                        </p:tgtEl>
                                      </p:cBhvr>
                                      <p:to x="100000" y="95000"/>
                                    </p:animScale>
                                    <p:animScale>
                                      <p:cBhvr>
                                        <p:cTn id="34" dur="166" decel="50000">
                                          <p:stCondLst>
                                            <p:cond delay="1834"/>
                                          </p:stCondLst>
                                        </p:cTn>
                                        <p:tgtEl>
                                          <p:spTgt spid="17412"/>
                                        </p:tgtEl>
                                      </p:cBhvr>
                                      <p:to x="100000" y="100000"/>
                                    </p:animScale>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17413"/>
                                        </p:tgtEl>
                                        <p:attrNameLst>
                                          <p:attrName>style.visibility</p:attrName>
                                        </p:attrNameLst>
                                      </p:cBhvr>
                                      <p:to>
                                        <p:strVal val="visible"/>
                                      </p:to>
                                    </p:set>
                                    <p:animEffect transition="in" filter="fade">
                                      <p:cBhvr>
                                        <p:cTn id="39" dur="2000"/>
                                        <p:tgtEl>
                                          <p:spTgt spid="174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7"/>
                                        </p:tgtEl>
                                        <p:attrNameLst>
                                          <p:attrName>style.visibility</p:attrName>
                                        </p:attrNameLst>
                                      </p:cBhvr>
                                      <p:to>
                                        <p:strVal val="visible"/>
                                      </p:to>
                                    </p:set>
                                    <p:anim calcmode="discrete" valueType="clr">
                                      <p:cBhvr override="childStyle">
                                        <p:cTn id="44"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7"/>
                                        </p:tgtEl>
                                        <p:attrNameLst>
                                          <p:attrName>fillcolor</p:attrName>
                                        </p:attrNameLst>
                                      </p:cBhvr>
                                      <p:tavLst>
                                        <p:tav tm="0">
                                          <p:val>
                                            <p:clrVal>
                                              <a:schemeClr val="accent2"/>
                                            </p:clrVal>
                                          </p:val>
                                        </p:tav>
                                        <p:tav tm="50000">
                                          <p:val>
                                            <p:clrVal>
                                              <a:schemeClr val="hlink"/>
                                            </p:clrVal>
                                          </p:val>
                                        </p:tav>
                                      </p:tavLst>
                                    </p:anim>
                                    <p:set>
                                      <p:cBhvr>
                                        <p:cTn id="46" dur="80"/>
                                        <p:tgtEl>
                                          <p:spTgt spid="7"/>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6"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down)">
                                      <p:cBhvr>
                                        <p:cTn id="51" dur="580">
                                          <p:stCondLst>
                                            <p:cond delay="0"/>
                                          </p:stCondLst>
                                        </p:cTn>
                                        <p:tgtEl>
                                          <p:spTgt spid="8"/>
                                        </p:tgtEl>
                                      </p:cBhvr>
                                    </p:animEffect>
                                    <p:anim calcmode="lin" valueType="num">
                                      <p:cBhvr>
                                        <p:cTn id="5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57" dur="26">
                                          <p:stCondLst>
                                            <p:cond delay="650"/>
                                          </p:stCondLst>
                                        </p:cTn>
                                        <p:tgtEl>
                                          <p:spTgt spid="8"/>
                                        </p:tgtEl>
                                      </p:cBhvr>
                                      <p:to x="100000" y="60000"/>
                                    </p:animScale>
                                    <p:animScale>
                                      <p:cBhvr>
                                        <p:cTn id="58" dur="166" decel="50000">
                                          <p:stCondLst>
                                            <p:cond delay="676"/>
                                          </p:stCondLst>
                                        </p:cTn>
                                        <p:tgtEl>
                                          <p:spTgt spid="8"/>
                                        </p:tgtEl>
                                      </p:cBhvr>
                                      <p:to x="100000" y="100000"/>
                                    </p:animScale>
                                    <p:animScale>
                                      <p:cBhvr>
                                        <p:cTn id="59" dur="26">
                                          <p:stCondLst>
                                            <p:cond delay="1312"/>
                                          </p:stCondLst>
                                        </p:cTn>
                                        <p:tgtEl>
                                          <p:spTgt spid="8"/>
                                        </p:tgtEl>
                                      </p:cBhvr>
                                      <p:to x="100000" y="80000"/>
                                    </p:animScale>
                                    <p:animScale>
                                      <p:cBhvr>
                                        <p:cTn id="60" dur="166" decel="50000">
                                          <p:stCondLst>
                                            <p:cond delay="1338"/>
                                          </p:stCondLst>
                                        </p:cTn>
                                        <p:tgtEl>
                                          <p:spTgt spid="8"/>
                                        </p:tgtEl>
                                      </p:cBhvr>
                                      <p:to x="100000" y="100000"/>
                                    </p:animScale>
                                    <p:animScale>
                                      <p:cBhvr>
                                        <p:cTn id="61" dur="26">
                                          <p:stCondLst>
                                            <p:cond delay="1642"/>
                                          </p:stCondLst>
                                        </p:cTn>
                                        <p:tgtEl>
                                          <p:spTgt spid="8"/>
                                        </p:tgtEl>
                                      </p:cBhvr>
                                      <p:to x="100000" y="90000"/>
                                    </p:animScale>
                                    <p:animScale>
                                      <p:cBhvr>
                                        <p:cTn id="62" dur="166" decel="50000">
                                          <p:stCondLst>
                                            <p:cond delay="1668"/>
                                          </p:stCondLst>
                                        </p:cTn>
                                        <p:tgtEl>
                                          <p:spTgt spid="8"/>
                                        </p:tgtEl>
                                      </p:cBhvr>
                                      <p:to x="100000" y="100000"/>
                                    </p:animScale>
                                    <p:animScale>
                                      <p:cBhvr>
                                        <p:cTn id="63" dur="26">
                                          <p:stCondLst>
                                            <p:cond delay="1808"/>
                                          </p:stCondLst>
                                        </p:cTn>
                                        <p:tgtEl>
                                          <p:spTgt spid="8"/>
                                        </p:tgtEl>
                                      </p:cBhvr>
                                      <p:to x="100000" y="95000"/>
                                    </p:animScale>
                                    <p:animScale>
                                      <p:cBhvr>
                                        <p:cTn id="64" dur="166" decel="50000">
                                          <p:stCondLst>
                                            <p:cond delay="1834"/>
                                          </p:stCondLst>
                                        </p:cTn>
                                        <p:tgtEl>
                                          <p:spTgt spid="8"/>
                                        </p:tgtEl>
                                      </p:cBhvr>
                                      <p:to x="100000" y="100000"/>
                                    </p:animScale>
                                  </p:childTnLst>
                                </p:cTn>
                              </p:par>
                            </p:childTnLst>
                          </p:cTn>
                        </p:par>
                      </p:childTnLst>
                    </p:cTn>
                  </p:par>
                  <p:par>
                    <p:cTn id="65" fill="hold" nodeType="clickPar">
                      <p:stCondLst>
                        <p:cond delay="indefinite"/>
                      </p:stCondLst>
                      <p:childTnLst>
                        <p:par>
                          <p:cTn id="66" fill="hold" nodeType="withGroup">
                            <p:stCondLst>
                              <p:cond delay="0"/>
                            </p:stCondLst>
                            <p:childTnLst>
                              <p:par>
                                <p:cTn id="67" presetID="31" presetClass="entr" presetSubtype="0" fill="hold" grpId="0" nodeType="clickEffect">
                                  <p:stCondLst>
                                    <p:cond delay="0"/>
                                  </p:stCondLst>
                                  <p:iterate type="lt">
                                    <p:tmPct val="5000"/>
                                  </p:iterate>
                                  <p:childTnLst>
                                    <p:set>
                                      <p:cBhvr>
                                        <p:cTn id="68" dur="1" fill="hold">
                                          <p:stCondLst>
                                            <p:cond delay="0"/>
                                          </p:stCondLst>
                                        </p:cTn>
                                        <p:tgtEl>
                                          <p:spTgt spid="9"/>
                                        </p:tgtEl>
                                        <p:attrNameLst>
                                          <p:attrName>style.visibility</p:attrName>
                                        </p:attrNameLst>
                                      </p:cBhvr>
                                      <p:to>
                                        <p:strVal val="visible"/>
                                      </p:to>
                                    </p:set>
                                    <p:anim calcmode="lin" valueType="num">
                                      <p:cBhvr>
                                        <p:cTn id="69" dur="1000" fill="hold"/>
                                        <p:tgtEl>
                                          <p:spTgt spid="9"/>
                                        </p:tgtEl>
                                        <p:attrNameLst>
                                          <p:attrName>ppt_w</p:attrName>
                                        </p:attrNameLst>
                                      </p:cBhvr>
                                      <p:tavLst>
                                        <p:tav tm="0">
                                          <p:val>
                                            <p:fltVal val="0"/>
                                          </p:val>
                                        </p:tav>
                                        <p:tav tm="100000">
                                          <p:val>
                                            <p:strVal val="#ppt_w"/>
                                          </p:val>
                                        </p:tav>
                                      </p:tavLst>
                                    </p:anim>
                                    <p:anim calcmode="lin" valueType="num">
                                      <p:cBhvr>
                                        <p:cTn id="70" dur="1000" fill="hold"/>
                                        <p:tgtEl>
                                          <p:spTgt spid="9"/>
                                        </p:tgtEl>
                                        <p:attrNameLst>
                                          <p:attrName>ppt_h</p:attrName>
                                        </p:attrNameLst>
                                      </p:cBhvr>
                                      <p:tavLst>
                                        <p:tav tm="0">
                                          <p:val>
                                            <p:fltVal val="0"/>
                                          </p:val>
                                        </p:tav>
                                        <p:tav tm="100000">
                                          <p:val>
                                            <p:strVal val="#ppt_h"/>
                                          </p:val>
                                        </p:tav>
                                      </p:tavLst>
                                    </p:anim>
                                    <p:anim calcmode="lin" valueType="num">
                                      <p:cBhvr>
                                        <p:cTn id="71" dur="1000" fill="hold"/>
                                        <p:tgtEl>
                                          <p:spTgt spid="9"/>
                                        </p:tgtEl>
                                        <p:attrNameLst>
                                          <p:attrName>style.rotation</p:attrName>
                                        </p:attrNameLst>
                                      </p:cBhvr>
                                      <p:tavLst>
                                        <p:tav tm="0">
                                          <p:val>
                                            <p:fltVal val="90"/>
                                          </p:val>
                                        </p:tav>
                                        <p:tav tm="100000">
                                          <p:val>
                                            <p:fltVal val="0"/>
                                          </p:val>
                                        </p:tav>
                                      </p:tavLst>
                                    </p:anim>
                                    <p:animEffect transition="in" filter="fade">
                                      <p:cBhvr>
                                        <p:cTn id="72" dur="1000"/>
                                        <p:tgtEl>
                                          <p:spTgt spid="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000"/>
                                        <p:tgtEl>
                                          <p:spTgt spid="1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0" presetClass="entr" presetSubtype="0" decel="100000" fill="hold" grpId="0" nodeType="click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1000" fill="hold"/>
                                        <p:tgtEl>
                                          <p:spTgt spid="13"/>
                                        </p:tgtEl>
                                        <p:attrNameLst>
                                          <p:attrName>ppt_w</p:attrName>
                                        </p:attrNameLst>
                                      </p:cBhvr>
                                      <p:tavLst>
                                        <p:tav tm="0">
                                          <p:val>
                                            <p:strVal val="#ppt_w+.3"/>
                                          </p:val>
                                        </p:tav>
                                        <p:tav tm="100000">
                                          <p:val>
                                            <p:strVal val="#ppt_w"/>
                                          </p:val>
                                        </p:tav>
                                      </p:tavLst>
                                    </p:anim>
                                    <p:anim calcmode="lin" valueType="num">
                                      <p:cBhvr>
                                        <p:cTn id="83" dur="1000" fill="hold"/>
                                        <p:tgtEl>
                                          <p:spTgt spid="13"/>
                                        </p:tgtEl>
                                        <p:attrNameLst>
                                          <p:attrName>ppt_h</p:attrName>
                                        </p:attrNameLst>
                                      </p:cBhvr>
                                      <p:tavLst>
                                        <p:tav tm="0">
                                          <p:val>
                                            <p:strVal val="#ppt_h"/>
                                          </p:val>
                                        </p:tav>
                                        <p:tav tm="100000">
                                          <p:val>
                                            <p:strVal val="#ppt_h"/>
                                          </p:val>
                                        </p:tav>
                                      </p:tavLst>
                                    </p:anim>
                                    <p:animEffect transition="in" filter="fade">
                                      <p:cBhvr>
                                        <p:cTn id="84" dur="1000"/>
                                        <p:tgtEl>
                                          <p:spTgt spid="13"/>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6" presetClass="entr" presetSubtype="0" fill="hold" nodeType="clickEffect">
                                  <p:stCondLst>
                                    <p:cond delay="0"/>
                                  </p:stCondLst>
                                  <p:childTnLst>
                                    <p:set>
                                      <p:cBhvr>
                                        <p:cTn id="88" dur="1" fill="hold">
                                          <p:stCondLst>
                                            <p:cond delay="0"/>
                                          </p:stCondLst>
                                        </p:cTn>
                                        <p:tgtEl>
                                          <p:spTgt spid="17414"/>
                                        </p:tgtEl>
                                        <p:attrNameLst>
                                          <p:attrName>style.visibility</p:attrName>
                                        </p:attrNameLst>
                                      </p:cBhvr>
                                      <p:to>
                                        <p:strVal val="visible"/>
                                      </p:to>
                                    </p:set>
                                    <p:animEffect transition="in" filter="wipe(down)">
                                      <p:cBhvr>
                                        <p:cTn id="89" dur="580">
                                          <p:stCondLst>
                                            <p:cond delay="0"/>
                                          </p:stCondLst>
                                        </p:cTn>
                                        <p:tgtEl>
                                          <p:spTgt spid="17414"/>
                                        </p:tgtEl>
                                      </p:cBhvr>
                                    </p:animEffect>
                                    <p:anim calcmode="lin" valueType="num">
                                      <p:cBhvr>
                                        <p:cTn id="90" dur="1822" tmFilter="0,0; 0.14,0.36; 0.43,0.73; 0.71,0.91; 1.0,1.0">
                                          <p:stCondLst>
                                            <p:cond delay="0"/>
                                          </p:stCondLst>
                                        </p:cTn>
                                        <p:tgtEl>
                                          <p:spTgt spid="17414"/>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17414"/>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17414"/>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17414"/>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17414"/>
                                        </p:tgtEl>
                                        <p:attrNameLst>
                                          <p:attrName>ppt_y</p:attrName>
                                        </p:attrNameLst>
                                      </p:cBhvr>
                                      <p:tavLst>
                                        <p:tav tm="0" fmla="#ppt_y-sin(pi*$)/81">
                                          <p:val>
                                            <p:fltVal val="0"/>
                                          </p:val>
                                        </p:tav>
                                        <p:tav tm="100000">
                                          <p:val>
                                            <p:fltVal val="1"/>
                                          </p:val>
                                        </p:tav>
                                      </p:tavLst>
                                    </p:anim>
                                    <p:animScale>
                                      <p:cBhvr>
                                        <p:cTn id="95" dur="26">
                                          <p:stCondLst>
                                            <p:cond delay="650"/>
                                          </p:stCondLst>
                                        </p:cTn>
                                        <p:tgtEl>
                                          <p:spTgt spid="17414"/>
                                        </p:tgtEl>
                                      </p:cBhvr>
                                      <p:to x="100000" y="60000"/>
                                    </p:animScale>
                                    <p:animScale>
                                      <p:cBhvr>
                                        <p:cTn id="96" dur="166" decel="50000">
                                          <p:stCondLst>
                                            <p:cond delay="676"/>
                                          </p:stCondLst>
                                        </p:cTn>
                                        <p:tgtEl>
                                          <p:spTgt spid="17414"/>
                                        </p:tgtEl>
                                      </p:cBhvr>
                                      <p:to x="100000" y="100000"/>
                                    </p:animScale>
                                    <p:animScale>
                                      <p:cBhvr>
                                        <p:cTn id="97" dur="26">
                                          <p:stCondLst>
                                            <p:cond delay="1312"/>
                                          </p:stCondLst>
                                        </p:cTn>
                                        <p:tgtEl>
                                          <p:spTgt spid="17414"/>
                                        </p:tgtEl>
                                      </p:cBhvr>
                                      <p:to x="100000" y="80000"/>
                                    </p:animScale>
                                    <p:animScale>
                                      <p:cBhvr>
                                        <p:cTn id="98" dur="166" decel="50000">
                                          <p:stCondLst>
                                            <p:cond delay="1338"/>
                                          </p:stCondLst>
                                        </p:cTn>
                                        <p:tgtEl>
                                          <p:spTgt spid="17414"/>
                                        </p:tgtEl>
                                      </p:cBhvr>
                                      <p:to x="100000" y="100000"/>
                                    </p:animScale>
                                    <p:animScale>
                                      <p:cBhvr>
                                        <p:cTn id="99" dur="26">
                                          <p:stCondLst>
                                            <p:cond delay="1642"/>
                                          </p:stCondLst>
                                        </p:cTn>
                                        <p:tgtEl>
                                          <p:spTgt spid="17414"/>
                                        </p:tgtEl>
                                      </p:cBhvr>
                                      <p:to x="100000" y="90000"/>
                                    </p:animScale>
                                    <p:animScale>
                                      <p:cBhvr>
                                        <p:cTn id="100" dur="166" decel="50000">
                                          <p:stCondLst>
                                            <p:cond delay="1668"/>
                                          </p:stCondLst>
                                        </p:cTn>
                                        <p:tgtEl>
                                          <p:spTgt spid="17414"/>
                                        </p:tgtEl>
                                      </p:cBhvr>
                                      <p:to x="100000" y="100000"/>
                                    </p:animScale>
                                    <p:animScale>
                                      <p:cBhvr>
                                        <p:cTn id="101" dur="26">
                                          <p:stCondLst>
                                            <p:cond delay="1808"/>
                                          </p:stCondLst>
                                        </p:cTn>
                                        <p:tgtEl>
                                          <p:spTgt spid="17414"/>
                                        </p:tgtEl>
                                      </p:cBhvr>
                                      <p:to x="100000" y="95000"/>
                                    </p:animScale>
                                    <p:animScale>
                                      <p:cBhvr>
                                        <p:cTn id="102" dur="166" decel="50000">
                                          <p:stCondLst>
                                            <p:cond delay="1834"/>
                                          </p:stCondLst>
                                        </p:cTn>
                                        <p:tgtEl>
                                          <p:spTgt spid="17414"/>
                                        </p:tgtEl>
                                      </p:cBhvr>
                                      <p:to x="100000" y="100000"/>
                                    </p:animScale>
                                  </p:childTnLst>
                                </p:cTn>
                              </p:par>
                            </p:childTnLst>
                          </p:cTn>
                        </p:par>
                      </p:childTnLst>
                    </p:cTn>
                  </p:par>
                  <p:par>
                    <p:cTn id="103" fill="hold" nodeType="clickPar">
                      <p:stCondLst>
                        <p:cond delay="indefinite"/>
                      </p:stCondLst>
                      <p:childTnLst>
                        <p:par>
                          <p:cTn id="104" fill="hold" nodeType="withGroup">
                            <p:stCondLst>
                              <p:cond delay="0"/>
                            </p:stCondLst>
                            <p:childTnLst>
                              <p:par>
                                <p:cTn id="105" presetID="37" presetClass="entr" presetSubtype="0" fill="hold" nodeType="clickEffect">
                                  <p:stCondLst>
                                    <p:cond delay="0"/>
                                  </p:stCondLst>
                                  <p:childTnLst>
                                    <p:set>
                                      <p:cBhvr>
                                        <p:cTn id="106" dur="1" fill="hold">
                                          <p:stCondLst>
                                            <p:cond delay="0"/>
                                          </p:stCondLst>
                                        </p:cTn>
                                        <p:tgtEl>
                                          <p:spTgt spid="17415"/>
                                        </p:tgtEl>
                                        <p:attrNameLst>
                                          <p:attrName>style.visibility</p:attrName>
                                        </p:attrNameLst>
                                      </p:cBhvr>
                                      <p:to>
                                        <p:strVal val="visible"/>
                                      </p:to>
                                    </p:set>
                                    <p:animEffect transition="in" filter="fade">
                                      <p:cBhvr>
                                        <p:cTn id="107" dur="1000"/>
                                        <p:tgtEl>
                                          <p:spTgt spid="17415"/>
                                        </p:tgtEl>
                                      </p:cBhvr>
                                    </p:animEffect>
                                    <p:anim calcmode="lin" valueType="num">
                                      <p:cBhvr>
                                        <p:cTn id="108" dur="1000" fill="hold"/>
                                        <p:tgtEl>
                                          <p:spTgt spid="17415"/>
                                        </p:tgtEl>
                                        <p:attrNameLst>
                                          <p:attrName>ppt_x</p:attrName>
                                        </p:attrNameLst>
                                      </p:cBhvr>
                                      <p:tavLst>
                                        <p:tav tm="0">
                                          <p:val>
                                            <p:strVal val="#ppt_x"/>
                                          </p:val>
                                        </p:tav>
                                        <p:tav tm="100000">
                                          <p:val>
                                            <p:strVal val="#ppt_x"/>
                                          </p:val>
                                        </p:tav>
                                      </p:tavLst>
                                    </p:anim>
                                    <p:anim calcmode="lin" valueType="num">
                                      <p:cBhvr>
                                        <p:cTn id="109" dur="900" decel="100000" fill="hold"/>
                                        <p:tgtEl>
                                          <p:spTgt spid="17415"/>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74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a:extLst>
              <a:ext uri="{FF2B5EF4-FFF2-40B4-BE49-F238E27FC236}">
                <a16:creationId xmlns:a16="http://schemas.microsoft.com/office/drawing/2014/main" id="{826363E5-5294-43C5-A203-188AE2C1E07A}"/>
              </a:ext>
            </a:extLst>
          </p:cNvPr>
          <p:cNvSpPr txBox="1">
            <a:spLocks noChangeArrowheads="1"/>
          </p:cNvSpPr>
          <p:nvPr/>
        </p:nvSpPr>
        <p:spPr bwMode="auto">
          <a:xfrm>
            <a:off x="1524000" y="404664"/>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 the theory of cultural capital was developed on a theoretical, therefore non-empirical basis, by Bourdieu and his colleagues at the Centre for European Sociology in Paris. </a:t>
            </a:r>
          </a:p>
          <a:p>
            <a:pPr eaLnBrk="1" hangingPunct="1"/>
            <a:endParaRPr lang="en-GB" altLang="en-US" dirty="0">
              <a:solidFill>
                <a:srgbClr val="FF0000"/>
              </a:solidFill>
            </a:endParaRPr>
          </a:p>
          <a:p>
            <a:pPr eaLnBrk="1" hangingPunct="1"/>
            <a:r>
              <a:rPr lang="en-GB" altLang="en-US" dirty="0">
                <a:solidFill>
                  <a:srgbClr val="FF0000"/>
                </a:solidFill>
              </a:rPr>
              <a:t>WEAKNESSES: this theory does not have any empirical basis as Bourdieu’s work was purely theoretical.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6386">
                                            <p:txEl>
                                              <p:pRg st="0" end="0"/>
                                            </p:txEl>
                                          </p:spTgt>
                                        </p:tgtEl>
                                        <p:attrNameLst>
                                          <p:attrName>style.visibility</p:attrName>
                                        </p:attrNameLst>
                                      </p:cBhvr>
                                      <p:to>
                                        <p:strVal val="visible"/>
                                      </p:to>
                                    </p:set>
                                    <p:anim calcmode="discrete" valueType="clr">
                                      <p:cBhvr override="childStyle">
                                        <p:cTn id="7" dur="80"/>
                                        <p:tgtEl>
                                          <p:spTgt spid="1638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638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638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6386">
                                            <p:txEl>
                                              <p:pRg st="2" end="2"/>
                                            </p:txEl>
                                          </p:spTgt>
                                        </p:tgtEl>
                                        <p:attrNameLst>
                                          <p:attrName>style.visibility</p:attrName>
                                        </p:attrNameLst>
                                      </p:cBhvr>
                                      <p:to>
                                        <p:strVal val="visible"/>
                                      </p:to>
                                    </p:set>
                                    <p:anim calcmode="discrete" valueType="clr">
                                      <p:cBhvr override="childStyle">
                                        <p:cTn id="14" dur="80"/>
                                        <p:tgtEl>
                                          <p:spTgt spid="1638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6386">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6386">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WordArt 4">
            <a:extLst>
              <a:ext uri="{FF2B5EF4-FFF2-40B4-BE49-F238E27FC236}">
                <a16:creationId xmlns:a16="http://schemas.microsoft.com/office/drawing/2014/main" id="{C70C13DF-B71F-48C6-AB6B-AEF977E36B3E}"/>
              </a:ext>
            </a:extLst>
          </p:cNvPr>
          <p:cNvSpPr>
            <a:spLocks noChangeArrowheads="1" noChangeShapeType="1" noTextEdit="1"/>
          </p:cNvSpPr>
          <p:nvPr/>
        </p:nvSpPr>
        <p:spPr bwMode="auto">
          <a:xfrm>
            <a:off x="3152776" y="128589"/>
            <a:ext cx="5229225"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00CC00"/>
                </a:solidFill>
                <a:latin typeface="Arial" panose="020B0604020202020204" pitchFamily="34" charset="0"/>
                <a:cs typeface="Arial" panose="020B0604020202020204" pitchFamily="34" charset="0"/>
              </a:rPr>
              <a:t>Diane Reay</a:t>
            </a:r>
          </a:p>
        </p:txBody>
      </p:sp>
      <p:sp>
        <p:nvSpPr>
          <p:cNvPr id="40963" name="Text Box 5">
            <a:extLst>
              <a:ext uri="{FF2B5EF4-FFF2-40B4-BE49-F238E27FC236}">
                <a16:creationId xmlns:a16="http://schemas.microsoft.com/office/drawing/2014/main" id="{0DD685AA-2CE6-408F-9DE1-935902F8D7A1}"/>
              </a:ext>
            </a:extLst>
          </p:cNvPr>
          <p:cNvSpPr txBox="1">
            <a:spLocks noChangeArrowheads="1"/>
          </p:cNvSpPr>
          <p:nvPr/>
        </p:nvSpPr>
        <p:spPr bwMode="auto">
          <a:xfrm>
            <a:off x="2576513" y="776289"/>
            <a:ext cx="59499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Goudy Stout" pitchFamily="18" charset="0"/>
              </a:rPr>
              <a:t>Class Work; Mothers’ Involvement in Their Children's’ Primary Schooling.</a:t>
            </a:r>
            <a:r>
              <a:rPr lang="en-GB" altLang="en-US" sz="1800">
                <a:latin typeface="Arial" panose="020B0604020202020204" pitchFamily="34" charset="0"/>
              </a:rPr>
              <a:t>  (1998).</a:t>
            </a:r>
          </a:p>
        </p:txBody>
      </p:sp>
      <p:pic>
        <p:nvPicPr>
          <p:cNvPr id="40964" name="Picture 7" descr="B000051ZOA">
            <a:extLst>
              <a:ext uri="{FF2B5EF4-FFF2-40B4-BE49-F238E27FC236}">
                <a16:creationId xmlns:a16="http://schemas.microsoft.com/office/drawing/2014/main" id="{3178C2C6-37AC-49B9-ABAC-6ACDE735E0DD}"/>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0" y="1928813"/>
            <a:ext cx="115093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WordArt 8">
            <a:extLst>
              <a:ext uri="{FF2B5EF4-FFF2-40B4-BE49-F238E27FC236}">
                <a16:creationId xmlns:a16="http://schemas.microsoft.com/office/drawing/2014/main" id="{9364BEC9-A795-4E98-9700-4E45648AA8C6}"/>
              </a:ext>
            </a:extLst>
          </p:cNvPr>
          <p:cNvSpPr>
            <a:spLocks noChangeArrowheads="1" noChangeShapeType="1" noTextEdit="1"/>
          </p:cNvSpPr>
          <p:nvPr/>
        </p:nvSpPr>
        <p:spPr bwMode="auto">
          <a:xfrm rot="1482735">
            <a:off x="1712913" y="1928813"/>
            <a:ext cx="1484312" cy="576262"/>
          </a:xfrm>
          <a:prstGeom prst="rect">
            <a:avLst/>
          </a:prstGeom>
        </p:spPr>
        <p:txBody>
          <a:bodyPr spcFirstLastPara="1" wrap="none" fromWordArt="1">
            <a:prstTxWarp prst="textArchUp">
              <a:avLst>
                <a:gd name="adj" fmla="val 10800004"/>
              </a:avLst>
            </a:prstTxWarp>
          </a:bodyPr>
          <a:lstStyle/>
          <a:p>
            <a:pPr algn="ctr"/>
            <a:r>
              <a:rPr lang="en-GB" sz="3600" kern="10">
                <a:ln w="9525">
                  <a:solidFill>
                    <a:srgbClr val="000000"/>
                  </a:solidFill>
                  <a:round/>
                  <a:headEnd/>
                  <a:tailEnd/>
                </a:ln>
                <a:solidFill>
                  <a:srgbClr val="000000"/>
                </a:solidFill>
                <a:latin typeface="Comic Sans MS" panose="030F0702030302020204" pitchFamily="66" charset="0"/>
              </a:rPr>
              <a:t>Perspective</a:t>
            </a:r>
          </a:p>
        </p:txBody>
      </p:sp>
      <p:sp>
        <p:nvSpPr>
          <p:cNvPr id="14342" name="Text Box 9">
            <a:extLst>
              <a:ext uri="{FF2B5EF4-FFF2-40B4-BE49-F238E27FC236}">
                <a16:creationId xmlns:a16="http://schemas.microsoft.com/office/drawing/2014/main" id="{BAD9B6F1-66AF-4FFB-B537-ADB912B0000B}"/>
              </a:ext>
            </a:extLst>
          </p:cNvPr>
          <p:cNvSpPr txBox="1">
            <a:spLocks noChangeArrowheads="1"/>
          </p:cNvSpPr>
          <p:nvPr/>
        </p:nvSpPr>
        <p:spPr bwMode="auto">
          <a:xfrm>
            <a:off x="2640013" y="3644901"/>
            <a:ext cx="6858000" cy="120032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latin typeface="Comic Sans MS" panose="030F0702030302020204" pitchFamily="66" charset="0"/>
              </a:rPr>
              <a:t>KEY CONCEPTS:                                              cultural capital;                                               material capital.</a:t>
            </a:r>
          </a:p>
        </p:txBody>
      </p:sp>
      <p:pic>
        <p:nvPicPr>
          <p:cNvPr id="40967" name="Picture 11" descr="diane_reay_portrait">
            <a:extLst>
              <a:ext uri="{FF2B5EF4-FFF2-40B4-BE49-F238E27FC236}">
                <a16:creationId xmlns:a16="http://schemas.microsoft.com/office/drawing/2014/main" id="{68A55E5B-0985-4FAA-BEF0-3BE0A55BE2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889" y="128588"/>
            <a:ext cx="8985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Text Box 13">
            <a:extLst>
              <a:ext uri="{FF2B5EF4-FFF2-40B4-BE49-F238E27FC236}">
                <a16:creationId xmlns:a16="http://schemas.microsoft.com/office/drawing/2014/main" id="{FD94360B-F16C-4E72-A397-BA8162F56BEF}"/>
              </a:ext>
            </a:extLst>
          </p:cNvPr>
          <p:cNvSpPr txBox="1">
            <a:spLocks noChangeArrowheads="1"/>
          </p:cNvSpPr>
          <p:nvPr/>
        </p:nvSpPr>
        <p:spPr bwMode="auto">
          <a:xfrm>
            <a:off x="4089400" y="1639888"/>
            <a:ext cx="42926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endParaRPr lang="en-US" altLang="en-US" sz="1800">
              <a:latin typeface="Arial" panose="020B0604020202020204" pitchFamily="34" charset="0"/>
            </a:endParaRPr>
          </a:p>
        </p:txBody>
      </p:sp>
      <p:sp>
        <p:nvSpPr>
          <p:cNvPr id="14345" name="Text Box 14">
            <a:extLst>
              <a:ext uri="{FF2B5EF4-FFF2-40B4-BE49-F238E27FC236}">
                <a16:creationId xmlns:a16="http://schemas.microsoft.com/office/drawing/2014/main" id="{54CA5881-886E-45A9-984C-0BA1C11E1D6A}"/>
              </a:ext>
            </a:extLst>
          </p:cNvPr>
          <p:cNvSpPr txBox="1">
            <a:spLocks noChangeArrowheads="1"/>
          </p:cNvSpPr>
          <p:nvPr/>
        </p:nvSpPr>
        <p:spPr bwMode="auto">
          <a:xfrm>
            <a:off x="4305301" y="2000251"/>
            <a:ext cx="6183313" cy="1196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Reay used the concept of ‘cultural capital’ in the more practical setting of primary education. </a:t>
            </a:r>
            <a:endParaRPr lang="en-US" altLang="en-US">
              <a:latin typeface="Trebuchet MS" panose="020B0603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345"/>
                                        </p:tgtEl>
                                        <p:attrNameLst>
                                          <p:attrName>style.visibility</p:attrName>
                                        </p:attrNameLst>
                                      </p:cBhvr>
                                      <p:to>
                                        <p:strVal val="visible"/>
                                      </p:to>
                                    </p:set>
                                    <p:anim calcmode="discrete" valueType="clr">
                                      <p:cBhvr override="childStyle">
                                        <p:cTn id="7" dur="80"/>
                                        <p:tgtEl>
                                          <p:spTgt spid="1434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345"/>
                                        </p:tgtEl>
                                        <p:attrNameLst>
                                          <p:attrName>fillcolor</p:attrName>
                                        </p:attrNameLst>
                                      </p:cBhvr>
                                      <p:tavLst>
                                        <p:tav tm="0">
                                          <p:val>
                                            <p:clrVal>
                                              <a:schemeClr val="accent2"/>
                                            </p:clrVal>
                                          </p:val>
                                        </p:tav>
                                        <p:tav tm="50000">
                                          <p:val>
                                            <p:clrVal>
                                              <a:schemeClr val="hlink"/>
                                            </p:clrVal>
                                          </p:val>
                                        </p:tav>
                                      </p:tavLst>
                                    </p:anim>
                                    <p:set>
                                      <p:cBhvr>
                                        <p:cTn id="9" dur="80"/>
                                        <p:tgtEl>
                                          <p:spTgt spid="1434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342"/>
                                        </p:tgtEl>
                                        <p:attrNameLst>
                                          <p:attrName>style.visibility</p:attrName>
                                        </p:attrNameLst>
                                      </p:cBhvr>
                                      <p:to>
                                        <p:strVal val="visible"/>
                                      </p:to>
                                    </p:set>
                                    <p:anim calcmode="discrete" valueType="clr">
                                      <p:cBhvr override="childStyle">
                                        <p:cTn id="14" dur="80"/>
                                        <p:tgtEl>
                                          <p:spTgt spid="1434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342"/>
                                        </p:tgtEl>
                                        <p:attrNameLst>
                                          <p:attrName>fillcolor</p:attrName>
                                        </p:attrNameLst>
                                      </p:cBhvr>
                                      <p:tavLst>
                                        <p:tav tm="0">
                                          <p:val>
                                            <p:clrVal>
                                              <a:schemeClr val="accent2"/>
                                            </p:clrVal>
                                          </p:val>
                                        </p:tav>
                                        <p:tav tm="50000">
                                          <p:val>
                                            <p:clrVal>
                                              <a:schemeClr val="hlink"/>
                                            </p:clrVal>
                                          </p:val>
                                        </p:tav>
                                      </p:tavLst>
                                    </p:anim>
                                    <p:set>
                                      <p:cBhvr>
                                        <p:cTn id="16" dur="80"/>
                                        <p:tgtEl>
                                          <p:spTgt spid="1434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a:extLst>
              <a:ext uri="{FF2B5EF4-FFF2-40B4-BE49-F238E27FC236}">
                <a16:creationId xmlns:a16="http://schemas.microsoft.com/office/drawing/2014/main" id="{7E4860FD-FFAB-4407-B693-7A964918C8B7}"/>
              </a:ext>
            </a:extLst>
          </p:cNvPr>
          <p:cNvSpPr txBox="1">
            <a:spLocks noChangeArrowheads="1"/>
          </p:cNvSpPr>
          <p:nvPr/>
        </p:nvSpPr>
        <p:spPr bwMode="auto">
          <a:xfrm>
            <a:off x="911424" y="0"/>
            <a:ext cx="1044116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SUMMARY OF THEORY:</a:t>
            </a:r>
          </a:p>
          <a:p>
            <a:pPr eaLnBrk="1" hangingPunct="1"/>
            <a:r>
              <a:rPr lang="en-GB" altLang="en-US" dirty="0"/>
              <a:t>* Reay found that “it is mothers who are making cultural capital work for their children”. She found that the amount of cultural capital possessed by middle class mothers meant that their children succeeded more in education that their working class peers. Reay ascribes this to cultural capital. </a:t>
            </a:r>
          </a:p>
          <a:p>
            <a:pPr eaLnBrk="1" hangingPunct="1">
              <a:spcBef>
                <a:spcPct val="50000"/>
              </a:spcBef>
            </a:pPr>
            <a:endParaRPr lang="en-GB" altLang="en-US" dirty="0"/>
          </a:p>
        </p:txBody>
      </p:sp>
      <p:pic>
        <p:nvPicPr>
          <p:cNvPr id="13316" name="Picture 4" descr="Pushy%20Mothers%203">
            <a:extLst>
              <a:ext uri="{FF2B5EF4-FFF2-40B4-BE49-F238E27FC236}">
                <a16:creationId xmlns:a16="http://schemas.microsoft.com/office/drawing/2014/main" id="{0EA0B59F-704F-435C-9BC3-FA1D658C63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567" t="22708" r="10800" b="7375"/>
          <a:stretch>
            <a:fillRect/>
          </a:stretch>
        </p:blipFill>
        <p:spPr bwMode="auto">
          <a:xfrm>
            <a:off x="3359150" y="2492376"/>
            <a:ext cx="5761038" cy="394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064E9F03-C3EB-4826-AF8F-28EBFCB6A99A}"/>
              </a:ext>
            </a:extLst>
          </p:cNvPr>
          <p:cNvSpPr/>
          <p:nvPr/>
        </p:nvSpPr>
        <p:spPr>
          <a:xfrm>
            <a:off x="1809751" y="5072063"/>
            <a:ext cx="3571875" cy="1643062"/>
          </a:xfrm>
          <a:prstGeom prst="wedgeRoundRectCallout">
            <a:avLst>
              <a:gd name="adj1" fmla="val 118033"/>
              <a:gd name="adj2" fmla="val -13968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OK ladies!! Drill your kids in books, plays &amp; extra tuition!!!!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4"/>
                                        </p:tgtEl>
                                        <p:attrNameLst>
                                          <p:attrName>style.visibility</p:attrName>
                                        </p:attrNameLst>
                                      </p:cBhvr>
                                      <p:to>
                                        <p:strVal val="visible"/>
                                      </p:to>
                                    </p:set>
                                    <p:anim calcmode="discrete" valueType="clr">
                                      <p:cBhvr override="childStyle">
                                        <p:cTn id="7" dur="80"/>
                                        <p:tgtEl>
                                          <p:spTgt spid="133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4"/>
                                        </p:tgtEl>
                                        <p:attrNameLst>
                                          <p:attrName>fillcolor</p:attrName>
                                        </p:attrNameLst>
                                      </p:cBhvr>
                                      <p:tavLst>
                                        <p:tav tm="0">
                                          <p:val>
                                            <p:clrVal>
                                              <a:schemeClr val="accent2"/>
                                            </p:clrVal>
                                          </p:val>
                                        </p:tav>
                                        <p:tav tm="50000">
                                          <p:val>
                                            <p:clrVal>
                                              <a:schemeClr val="hlink"/>
                                            </p:clrVal>
                                          </p:val>
                                        </p:tav>
                                      </p:tavLst>
                                    </p:anim>
                                    <p:set>
                                      <p:cBhvr>
                                        <p:cTn id="9" dur="80"/>
                                        <p:tgtEl>
                                          <p:spTgt spid="1331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Effect transition="in" filter="fade">
                                      <p:cBhvr>
                                        <p:cTn id="14" dur="2000"/>
                                        <p:tgtEl>
                                          <p:spTgt spid="1331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a:extLst>
              <a:ext uri="{FF2B5EF4-FFF2-40B4-BE49-F238E27FC236}">
                <a16:creationId xmlns:a16="http://schemas.microsoft.com/office/drawing/2014/main" id="{2E29A225-C5E7-4E0A-A0D2-7474FCFCD143}"/>
              </a:ext>
            </a:extLst>
          </p:cNvPr>
          <p:cNvSpPr txBox="1">
            <a:spLocks noChangeArrowheads="1"/>
          </p:cNvSpPr>
          <p:nvPr/>
        </p:nvSpPr>
        <p:spPr bwMode="auto">
          <a:xfrm>
            <a:off x="551384" y="0"/>
            <a:ext cx="1108923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Middle class mothers had the knowledge and skills to help their children more effectively with homework and to challenge the school and negotiate with teachers for the benefit of their children. </a:t>
            </a:r>
          </a:p>
          <a:p>
            <a:pPr eaLnBrk="1" hangingPunct="1">
              <a:spcBef>
                <a:spcPct val="50000"/>
              </a:spcBef>
            </a:pPr>
            <a:endParaRPr lang="en-GB" altLang="en-US" dirty="0"/>
          </a:p>
        </p:txBody>
      </p:sp>
      <p:pic>
        <p:nvPicPr>
          <p:cNvPr id="12292" name="Picture 4" descr="article-0-020BDA1D00000578-895_468x405">
            <a:extLst>
              <a:ext uri="{FF2B5EF4-FFF2-40B4-BE49-F238E27FC236}">
                <a16:creationId xmlns:a16="http://schemas.microsoft.com/office/drawing/2014/main" id="{158CE370-F8D0-4F30-9F49-DEDE6FFD5D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5185"/>
          <a:stretch>
            <a:fillRect/>
          </a:stretch>
        </p:blipFill>
        <p:spPr bwMode="auto">
          <a:xfrm>
            <a:off x="3287714" y="1484313"/>
            <a:ext cx="5468937" cy="448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C4A8CEDF-DE72-4956-814C-323C12473C87}"/>
              </a:ext>
            </a:extLst>
          </p:cNvPr>
          <p:cNvSpPr/>
          <p:nvPr/>
        </p:nvSpPr>
        <p:spPr>
          <a:xfrm>
            <a:off x="6667501" y="1285876"/>
            <a:ext cx="3571875" cy="1643063"/>
          </a:xfrm>
          <a:prstGeom prst="wedgeRoundRectCallout">
            <a:avLst>
              <a:gd name="adj1" fmla="val -80183"/>
              <a:gd name="adj2" fmla="val 2409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 do you mean Flatulence only got a B? I wrote that myself!</a:t>
            </a:r>
          </a:p>
        </p:txBody>
      </p:sp>
      <p:sp>
        <p:nvSpPr>
          <p:cNvPr id="7" name="Rounded Rectangular Callout 6">
            <a:extLst>
              <a:ext uri="{FF2B5EF4-FFF2-40B4-BE49-F238E27FC236}">
                <a16:creationId xmlns:a16="http://schemas.microsoft.com/office/drawing/2014/main" id="{C05702D5-547F-49AA-9DBA-CAA45A1045F8}"/>
              </a:ext>
            </a:extLst>
          </p:cNvPr>
          <p:cNvSpPr/>
          <p:nvPr/>
        </p:nvSpPr>
        <p:spPr>
          <a:xfrm>
            <a:off x="8382000" y="3000375"/>
            <a:ext cx="2286000" cy="2000250"/>
          </a:xfrm>
          <a:prstGeom prst="wedgeRoundRectCallout">
            <a:avLst>
              <a:gd name="adj1" fmla="val -77532"/>
              <a:gd name="adj2" fmla="val 12817"/>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My mummy’s going to get you sacked, Miss.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0"/>
                                        </p:tgtEl>
                                        <p:attrNameLst>
                                          <p:attrName>style.visibility</p:attrName>
                                        </p:attrNameLst>
                                      </p:cBhvr>
                                      <p:to>
                                        <p:strVal val="visible"/>
                                      </p:to>
                                    </p:set>
                                    <p:anim calcmode="discrete" valueType="clr">
                                      <p:cBhvr override="childStyle">
                                        <p:cTn id="7" dur="80"/>
                                        <p:tgtEl>
                                          <p:spTgt spid="1229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0"/>
                                        </p:tgtEl>
                                        <p:attrNameLst>
                                          <p:attrName>fillcolor</p:attrName>
                                        </p:attrNameLst>
                                      </p:cBhvr>
                                      <p:tavLst>
                                        <p:tav tm="0">
                                          <p:val>
                                            <p:clrVal>
                                              <a:schemeClr val="accent2"/>
                                            </p:clrVal>
                                          </p:val>
                                        </p:tav>
                                        <p:tav tm="50000">
                                          <p:val>
                                            <p:clrVal>
                                              <a:schemeClr val="hlink"/>
                                            </p:clrVal>
                                          </p:val>
                                        </p:tav>
                                      </p:tavLst>
                                    </p:anim>
                                    <p:set>
                                      <p:cBhvr>
                                        <p:cTn id="9" dur="80"/>
                                        <p:tgtEl>
                                          <p:spTgt spid="122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fade">
                                      <p:cBhvr>
                                        <p:cTn id="14" dur="2000"/>
                                        <p:tgtEl>
                                          <p:spTgt spid="1229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7"/>
                                        </p:tgtEl>
                                        <p:attrNameLst>
                                          <p:attrName>style.visibility</p:attrName>
                                        </p:attrNameLst>
                                      </p:cBhvr>
                                      <p:to>
                                        <p:strVal val="visible"/>
                                      </p:to>
                                    </p:set>
                                    <p:anim calcmode="discrete" valueType="clr">
                                      <p:cBhvr override="childStyle">
                                        <p:cTn id="26"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7"/>
                                        </p:tgtEl>
                                        <p:attrNameLst>
                                          <p:attrName>fillcolor</p:attrName>
                                        </p:attrNameLst>
                                      </p:cBhvr>
                                      <p:tavLst>
                                        <p:tav tm="0">
                                          <p:val>
                                            <p:clrVal>
                                              <a:schemeClr val="accent2"/>
                                            </p:clrVal>
                                          </p:val>
                                        </p:tav>
                                        <p:tav tm="50000">
                                          <p:val>
                                            <p:clrVal>
                                              <a:schemeClr val="hlink"/>
                                            </p:clrVal>
                                          </p:val>
                                        </p:tav>
                                      </p:tavLst>
                                    </p:anim>
                                    <p:set>
                                      <p:cBhvr>
                                        <p:cTn id="28"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6"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a:extLst>
              <a:ext uri="{FF2B5EF4-FFF2-40B4-BE49-F238E27FC236}">
                <a16:creationId xmlns:a16="http://schemas.microsoft.com/office/drawing/2014/main" id="{9F649783-9613-4962-A438-DCFA69214C46}"/>
              </a:ext>
            </a:extLst>
          </p:cNvPr>
          <p:cNvSpPr txBox="1">
            <a:spLocks noChangeArrowheads="1"/>
          </p:cNvSpPr>
          <p:nvPr/>
        </p:nvSpPr>
        <p:spPr bwMode="auto">
          <a:xfrm>
            <a:off x="551384" y="1"/>
            <a:ext cx="1123324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Middle class mothers could afford to have domestic help (giving them more time for their children) and pay for private tutors.</a:t>
            </a:r>
          </a:p>
          <a:p>
            <a:pPr eaLnBrk="1" hangingPunct="1">
              <a:spcBef>
                <a:spcPct val="50000"/>
              </a:spcBef>
            </a:pPr>
            <a:endParaRPr lang="en-GB" altLang="en-US" dirty="0"/>
          </a:p>
        </p:txBody>
      </p:sp>
      <p:pic>
        <p:nvPicPr>
          <p:cNvPr id="11268" name="Picture 4" descr="pile%20english%20money">
            <a:extLst>
              <a:ext uri="{FF2B5EF4-FFF2-40B4-BE49-F238E27FC236}">
                <a16:creationId xmlns:a16="http://schemas.microsoft.com/office/drawing/2014/main" id="{06FF5E83-3BC2-40C1-B8F7-4BB69235A5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6614"/>
            <a:ext cx="30861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a:extLst>
              <a:ext uri="{FF2B5EF4-FFF2-40B4-BE49-F238E27FC236}">
                <a16:creationId xmlns:a16="http://schemas.microsoft.com/office/drawing/2014/main" id="{04BFB418-7140-4D00-A3FA-75CF3EAFA046}"/>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67500" y="590550"/>
            <a:ext cx="4000500" cy="626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a:extLst>
              <a:ext uri="{FF2B5EF4-FFF2-40B4-BE49-F238E27FC236}">
                <a16:creationId xmlns:a16="http://schemas.microsoft.com/office/drawing/2014/main" id="{0BEA95D9-0CF4-41EA-88D3-E89FA39F6EF1}"/>
              </a:ext>
            </a:extLst>
          </p:cNvPr>
          <p:cNvSpPr/>
          <p:nvPr/>
        </p:nvSpPr>
        <p:spPr>
          <a:xfrm>
            <a:off x="4595814" y="857251"/>
            <a:ext cx="3571875" cy="2143125"/>
          </a:xfrm>
          <a:prstGeom prst="wedgeRoundRectCallout">
            <a:avLst>
              <a:gd name="adj1" fmla="val 65736"/>
              <a:gd name="adj2" fmla="val -55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No mate, I’m running this woman’s life so she can dedicate herself to turning her kids into dentists.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1266"/>
                                        </p:tgtEl>
                                        <p:attrNameLst>
                                          <p:attrName>style.visibility</p:attrName>
                                        </p:attrNameLst>
                                      </p:cBhvr>
                                      <p:to>
                                        <p:strVal val="visible"/>
                                      </p:to>
                                    </p:set>
                                    <p:anim calcmode="discrete" valueType="clr">
                                      <p:cBhvr override="childStyle">
                                        <p:cTn id="7" dur="80"/>
                                        <p:tgtEl>
                                          <p:spTgt spid="112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266"/>
                                        </p:tgtEl>
                                        <p:attrNameLst>
                                          <p:attrName>fillcolor</p:attrName>
                                        </p:attrNameLst>
                                      </p:cBhvr>
                                      <p:tavLst>
                                        <p:tav tm="0">
                                          <p:val>
                                            <p:clrVal>
                                              <a:schemeClr val="accent2"/>
                                            </p:clrVal>
                                          </p:val>
                                        </p:tav>
                                        <p:tav tm="50000">
                                          <p:val>
                                            <p:clrVal>
                                              <a:schemeClr val="hlink"/>
                                            </p:clrVal>
                                          </p:val>
                                        </p:tav>
                                      </p:tavLst>
                                    </p:anim>
                                    <p:set>
                                      <p:cBhvr>
                                        <p:cTn id="9" dur="80"/>
                                        <p:tgtEl>
                                          <p:spTgt spid="1126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11268"/>
                                        </p:tgtEl>
                                        <p:attrNameLst>
                                          <p:attrName>style.visibility</p:attrName>
                                        </p:attrNameLst>
                                      </p:cBhvr>
                                      <p:to>
                                        <p:strVal val="visible"/>
                                      </p:to>
                                    </p:set>
                                    <p:animEffect transition="in" filter="wipe(down)">
                                      <p:cBhvr>
                                        <p:cTn id="14" dur="580">
                                          <p:stCondLst>
                                            <p:cond delay="0"/>
                                          </p:stCondLst>
                                        </p:cTn>
                                        <p:tgtEl>
                                          <p:spTgt spid="11268"/>
                                        </p:tgtEl>
                                      </p:cBhvr>
                                    </p:animEffect>
                                    <p:anim calcmode="lin" valueType="num">
                                      <p:cBhvr>
                                        <p:cTn id="15" dur="1822" tmFilter="0,0; 0.14,0.36; 0.43,0.73; 0.71,0.91; 1.0,1.0">
                                          <p:stCondLst>
                                            <p:cond delay="0"/>
                                          </p:stCondLst>
                                        </p:cTn>
                                        <p:tgtEl>
                                          <p:spTgt spid="11268"/>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1268"/>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1268"/>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1268"/>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1268"/>
                                        </p:tgtEl>
                                        <p:attrNameLst>
                                          <p:attrName>ppt_y</p:attrName>
                                        </p:attrNameLst>
                                      </p:cBhvr>
                                      <p:tavLst>
                                        <p:tav tm="0" fmla="#ppt_y-sin(pi*$)/81">
                                          <p:val>
                                            <p:fltVal val="0"/>
                                          </p:val>
                                        </p:tav>
                                        <p:tav tm="100000">
                                          <p:val>
                                            <p:fltVal val="1"/>
                                          </p:val>
                                        </p:tav>
                                      </p:tavLst>
                                    </p:anim>
                                    <p:animScale>
                                      <p:cBhvr>
                                        <p:cTn id="20" dur="26">
                                          <p:stCondLst>
                                            <p:cond delay="650"/>
                                          </p:stCondLst>
                                        </p:cTn>
                                        <p:tgtEl>
                                          <p:spTgt spid="11268"/>
                                        </p:tgtEl>
                                      </p:cBhvr>
                                      <p:to x="100000" y="60000"/>
                                    </p:animScale>
                                    <p:animScale>
                                      <p:cBhvr>
                                        <p:cTn id="21" dur="166" decel="50000">
                                          <p:stCondLst>
                                            <p:cond delay="676"/>
                                          </p:stCondLst>
                                        </p:cTn>
                                        <p:tgtEl>
                                          <p:spTgt spid="11268"/>
                                        </p:tgtEl>
                                      </p:cBhvr>
                                      <p:to x="100000" y="100000"/>
                                    </p:animScale>
                                    <p:animScale>
                                      <p:cBhvr>
                                        <p:cTn id="22" dur="26">
                                          <p:stCondLst>
                                            <p:cond delay="1312"/>
                                          </p:stCondLst>
                                        </p:cTn>
                                        <p:tgtEl>
                                          <p:spTgt spid="11268"/>
                                        </p:tgtEl>
                                      </p:cBhvr>
                                      <p:to x="100000" y="80000"/>
                                    </p:animScale>
                                    <p:animScale>
                                      <p:cBhvr>
                                        <p:cTn id="23" dur="166" decel="50000">
                                          <p:stCondLst>
                                            <p:cond delay="1338"/>
                                          </p:stCondLst>
                                        </p:cTn>
                                        <p:tgtEl>
                                          <p:spTgt spid="11268"/>
                                        </p:tgtEl>
                                      </p:cBhvr>
                                      <p:to x="100000" y="100000"/>
                                    </p:animScale>
                                    <p:animScale>
                                      <p:cBhvr>
                                        <p:cTn id="24" dur="26">
                                          <p:stCondLst>
                                            <p:cond delay="1642"/>
                                          </p:stCondLst>
                                        </p:cTn>
                                        <p:tgtEl>
                                          <p:spTgt spid="11268"/>
                                        </p:tgtEl>
                                      </p:cBhvr>
                                      <p:to x="100000" y="90000"/>
                                    </p:animScale>
                                    <p:animScale>
                                      <p:cBhvr>
                                        <p:cTn id="25" dur="166" decel="50000">
                                          <p:stCondLst>
                                            <p:cond delay="1668"/>
                                          </p:stCondLst>
                                        </p:cTn>
                                        <p:tgtEl>
                                          <p:spTgt spid="11268"/>
                                        </p:tgtEl>
                                      </p:cBhvr>
                                      <p:to x="100000" y="100000"/>
                                    </p:animScale>
                                    <p:animScale>
                                      <p:cBhvr>
                                        <p:cTn id="26" dur="26">
                                          <p:stCondLst>
                                            <p:cond delay="1808"/>
                                          </p:stCondLst>
                                        </p:cTn>
                                        <p:tgtEl>
                                          <p:spTgt spid="11268"/>
                                        </p:tgtEl>
                                      </p:cBhvr>
                                      <p:to x="100000" y="95000"/>
                                    </p:animScale>
                                    <p:animScale>
                                      <p:cBhvr>
                                        <p:cTn id="27" dur="166" decel="50000">
                                          <p:stCondLst>
                                            <p:cond delay="1834"/>
                                          </p:stCondLst>
                                        </p:cTn>
                                        <p:tgtEl>
                                          <p:spTgt spid="11268"/>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37" presetClass="entr" presetSubtype="0" fill="hold" nodeType="clickEffect">
                                  <p:stCondLst>
                                    <p:cond delay="0"/>
                                  </p:stCondLst>
                                  <p:childTnLst>
                                    <p:set>
                                      <p:cBhvr>
                                        <p:cTn id="31" dur="1" fill="hold">
                                          <p:stCondLst>
                                            <p:cond delay="0"/>
                                          </p:stCondLst>
                                        </p:cTn>
                                        <p:tgtEl>
                                          <p:spTgt spid="11269"/>
                                        </p:tgtEl>
                                        <p:attrNameLst>
                                          <p:attrName>style.visibility</p:attrName>
                                        </p:attrNameLst>
                                      </p:cBhvr>
                                      <p:to>
                                        <p:strVal val="visible"/>
                                      </p:to>
                                    </p:set>
                                    <p:animEffect transition="in" filter="fade">
                                      <p:cBhvr>
                                        <p:cTn id="32" dur="1000"/>
                                        <p:tgtEl>
                                          <p:spTgt spid="11269"/>
                                        </p:tgtEl>
                                      </p:cBhvr>
                                    </p:animEffect>
                                    <p:anim calcmode="lin" valueType="num">
                                      <p:cBhvr>
                                        <p:cTn id="33" dur="1000" fill="hold"/>
                                        <p:tgtEl>
                                          <p:spTgt spid="11269"/>
                                        </p:tgtEl>
                                        <p:attrNameLst>
                                          <p:attrName>ppt_x</p:attrName>
                                        </p:attrNameLst>
                                      </p:cBhvr>
                                      <p:tavLst>
                                        <p:tav tm="0">
                                          <p:val>
                                            <p:strVal val="#ppt_x"/>
                                          </p:val>
                                        </p:tav>
                                        <p:tav tm="100000">
                                          <p:val>
                                            <p:strVal val="#ppt_x"/>
                                          </p:val>
                                        </p:tav>
                                      </p:tavLst>
                                    </p:anim>
                                    <p:anim calcmode="lin" valueType="num">
                                      <p:cBhvr>
                                        <p:cTn id="34" dur="900" decel="100000" fill="hold"/>
                                        <p:tgtEl>
                                          <p:spTgt spid="11269"/>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1269"/>
                                        </p:tgtEl>
                                        <p:attrNameLst>
                                          <p:attrName>ppt_y</p:attrName>
                                        </p:attrNameLst>
                                      </p:cBhvr>
                                      <p:tavLst>
                                        <p:tav tm="0">
                                          <p:val>
                                            <p:strVal val="#ppt_y-.03"/>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7" presetClass="entr" presetSubtype="0" fill="hold" grpId="0" nodeType="clickEffect">
                                  <p:stCondLst>
                                    <p:cond delay="0"/>
                                  </p:stCondLst>
                                  <p:iterate type="lt">
                                    <p:tmPct val="50000"/>
                                  </p:iterate>
                                  <p:childTnLst>
                                    <p:set>
                                      <p:cBhvr>
                                        <p:cTn id="39" dur="1" fill="hold">
                                          <p:stCondLst>
                                            <p:cond delay="0"/>
                                          </p:stCondLst>
                                        </p:cTn>
                                        <p:tgtEl>
                                          <p:spTgt spid="8"/>
                                        </p:tgtEl>
                                        <p:attrNameLst>
                                          <p:attrName>style.visibility</p:attrName>
                                        </p:attrNameLst>
                                      </p:cBhvr>
                                      <p:to>
                                        <p:strVal val="visible"/>
                                      </p:to>
                                    </p:set>
                                    <p:anim calcmode="discrete" valueType="clr">
                                      <p:cBhvr override="childStyle">
                                        <p:cTn id="4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41" dur="80"/>
                                        <p:tgtEl>
                                          <p:spTgt spid="8"/>
                                        </p:tgtEl>
                                        <p:attrNameLst>
                                          <p:attrName>fillcolor</p:attrName>
                                        </p:attrNameLst>
                                      </p:cBhvr>
                                      <p:tavLst>
                                        <p:tav tm="0">
                                          <p:val>
                                            <p:clrVal>
                                              <a:schemeClr val="accent2"/>
                                            </p:clrVal>
                                          </p:val>
                                        </p:tav>
                                        <p:tav tm="50000">
                                          <p:val>
                                            <p:clrVal>
                                              <a:schemeClr val="hlink"/>
                                            </p:clrVal>
                                          </p:val>
                                        </p:tav>
                                      </p:tavLst>
                                    </p:anim>
                                    <p:set>
                                      <p:cBhvr>
                                        <p:cTn id="42"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a:extLst>
              <a:ext uri="{FF2B5EF4-FFF2-40B4-BE49-F238E27FC236}">
                <a16:creationId xmlns:a16="http://schemas.microsoft.com/office/drawing/2014/main" id="{44A449A3-2022-47E5-A897-0C5B1E998220}"/>
              </a:ext>
            </a:extLst>
          </p:cNvPr>
          <p:cNvSpPr txBox="1">
            <a:spLocks noChangeArrowheads="1"/>
          </p:cNvSpPr>
          <p:nvPr/>
        </p:nvSpPr>
        <p:spPr bwMode="auto">
          <a:xfrm>
            <a:off x="1415480" y="548680"/>
            <a:ext cx="914400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 Reay interviewed mothers of 33 children at two primary schools in London. </a:t>
            </a:r>
          </a:p>
          <a:p>
            <a:pPr eaLnBrk="1" hangingPunct="1"/>
            <a:endParaRPr lang="en-GB" altLang="en-US" dirty="0">
              <a:solidFill>
                <a:srgbClr val="0000FF"/>
              </a:solidFill>
            </a:endParaRPr>
          </a:p>
          <a:p>
            <a:pPr eaLnBrk="1" hangingPunct="1"/>
            <a:r>
              <a:rPr lang="en-GB" altLang="en-US" dirty="0">
                <a:solidFill>
                  <a:srgbClr val="0000FF"/>
                </a:solidFill>
              </a:rPr>
              <a:t>STRENGTHS: Provides the empirical support for Bourdieu’s cultural capital theory.</a:t>
            </a:r>
          </a:p>
          <a:p>
            <a:pPr eaLnBrk="1" hangingPunct="1"/>
            <a:endParaRPr lang="en-GB" altLang="en-US" dirty="0">
              <a:solidFill>
                <a:srgbClr val="FF0000"/>
              </a:solidFill>
            </a:endParaRPr>
          </a:p>
          <a:p>
            <a:pPr eaLnBrk="1" hangingPunct="1"/>
            <a:r>
              <a:rPr lang="en-GB" altLang="en-US" dirty="0">
                <a:solidFill>
                  <a:srgbClr val="FF0000"/>
                </a:solidFill>
              </a:rPr>
              <a:t>WEAKNESSES: Based on a London sample of the mothers of a relatively small group; not representative of whole population. </a:t>
            </a:r>
          </a:p>
          <a:p>
            <a:pPr eaLnBrk="1" hangingPunct="1">
              <a:spcBef>
                <a:spcPct val="50000"/>
              </a:spcBef>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10242">
                                            <p:txEl>
                                              <p:pRg st="0" end="0"/>
                                            </p:txEl>
                                          </p:spTgt>
                                        </p:tgtEl>
                                        <p:attrNameLst>
                                          <p:attrName>style.visibility</p:attrName>
                                        </p:attrNameLst>
                                      </p:cBhvr>
                                      <p:to>
                                        <p:strVal val="visible"/>
                                      </p:to>
                                    </p:set>
                                    <p:anim calcmode="discrete" valueType="clr">
                                      <p:cBhvr override="childStyle">
                                        <p:cTn id="7" dur="80"/>
                                        <p:tgtEl>
                                          <p:spTgt spid="1024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1024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10242">
                                            <p:txEl>
                                              <p:pRg st="2" end="2"/>
                                            </p:txEl>
                                          </p:spTgt>
                                        </p:tgtEl>
                                        <p:attrNameLst>
                                          <p:attrName>style.visibility</p:attrName>
                                        </p:attrNameLst>
                                      </p:cBhvr>
                                      <p:to>
                                        <p:strVal val="visible"/>
                                      </p:to>
                                    </p:set>
                                    <p:anim calcmode="discrete" valueType="clr">
                                      <p:cBhvr override="childStyle">
                                        <p:cTn id="14" dur="80"/>
                                        <p:tgtEl>
                                          <p:spTgt spid="10242">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42">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10242">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10242">
                                            <p:txEl>
                                              <p:pRg st="4" end="4"/>
                                            </p:txEl>
                                          </p:spTgt>
                                        </p:tgtEl>
                                        <p:attrNameLst>
                                          <p:attrName>style.visibility</p:attrName>
                                        </p:attrNameLst>
                                      </p:cBhvr>
                                      <p:to>
                                        <p:strVal val="visible"/>
                                      </p:to>
                                    </p:set>
                                    <p:anim calcmode="discrete" valueType="clr">
                                      <p:cBhvr override="childStyle">
                                        <p:cTn id="21" dur="80"/>
                                        <p:tgtEl>
                                          <p:spTgt spid="10242">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0242">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1024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Text Box 2">
            <a:extLst>
              <a:ext uri="{FF2B5EF4-FFF2-40B4-BE49-F238E27FC236}">
                <a16:creationId xmlns:a16="http://schemas.microsoft.com/office/drawing/2014/main" id="{76293DDF-EDC4-4F0F-9B4B-67AAC4D2BE4C}"/>
              </a:ext>
            </a:extLst>
          </p:cNvPr>
          <p:cNvSpPr txBox="1">
            <a:spLocks noChangeArrowheads="1"/>
          </p:cNvSpPr>
          <p:nvPr/>
        </p:nvSpPr>
        <p:spPr bwMode="auto">
          <a:xfrm>
            <a:off x="1524000" y="0"/>
            <a:ext cx="914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a:solidFill>
                  <a:schemeClr val="bg1"/>
                </a:solidFill>
                <a:latin typeface="Comic Sans MS" panose="030F0702030302020204" pitchFamily="66" charset="0"/>
                <a:cs typeface="Arial" panose="020B0604020202020204" pitchFamily="34" charset="0"/>
              </a:rPr>
              <a:t>Home background has an enormous effect on the success of children from working class and underclass backgrounds as they are more likely to suffer from </a:t>
            </a:r>
            <a:r>
              <a:rPr lang="en-GB" altLang="en-US" sz="2200" b="1" u="sng">
                <a:solidFill>
                  <a:schemeClr val="bg1"/>
                </a:solidFill>
                <a:latin typeface="Comic Sans MS" panose="030F0702030302020204" pitchFamily="66" charset="0"/>
                <a:cs typeface="Arial" panose="020B0604020202020204" pitchFamily="34" charset="0"/>
              </a:rPr>
              <a:t>cultural deprivation</a:t>
            </a:r>
            <a:r>
              <a:rPr lang="en-GB" altLang="en-US" sz="2200">
                <a:solidFill>
                  <a:schemeClr val="bg1"/>
                </a:solidFill>
                <a:latin typeface="Comic Sans MS" panose="030F0702030302020204" pitchFamily="66" charset="0"/>
                <a:cs typeface="Arial" panose="020B0604020202020204" pitchFamily="34" charset="0"/>
              </a:rPr>
              <a:t> where they lack the knowledge and skills to succeed. </a:t>
            </a:r>
          </a:p>
        </p:txBody>
      </p:sp>
      <p:pic>
        <p:nvPicPr>
          <p:cNvPr id="64515" name="Picture 3" descr="81F7F4F">
            <a:extLst>
              <a:ext uri="{FF2B5EF4-FFF2-40B4-BE49-F238E27FC236}">
                <a16:creationId xmlns:a16="http://schemas.microsoft.com/office/drawing/2014/main" id="{35C49E12-64EF-44ED-95E1-5EECD3089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611" t="989" r="51001" b="1854"/>
          <a:stretch>
            <a:fillRect/>
          </a:stretch>
        </p:blipFill>
        <p:spPr bwMode="auto">
          <a:xfrm>
            <a:off x="3071814" y="1589088"/>
            <a:ext cx="5976937" cy="526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5D312487-0567-4F0B-99D2-D15CDADA0617}"/>
              </a:ext>
            </a:extLst>
          </p:cNvPr>
          <p:cNvSpPr/>
          <p:nvPr/>
        </p:nvSpPr>
        <p:spPr>
          <a:xfrm>
            <a:off x="6167438" y="1357314"/>
            <a:ext cx="4286250" cy="1571625"/>
          </a:xfrm>
          <a:prstGeom prst="wedgeRoundRectCallout">
            <a:avLst>
              <a:gd name="adj1" fmla="val -48903"/>
              <a:gd name="adj2" fmla="val 63265"/>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School’s boring and it’s got nowt to offer me. That’s why I usually bunk off. </a:t>
            </a:r>
          </a:p>
        </p:txBody>
      </p:sp>
      <p:sp>
        <p:nvSpPr>
          <p:cNvPr id="5" name="Rounded Rectangular Callout 4">
            <a:extLst>
              <a:ext uri="{FF2B5EF4-FFF2-40B4-BE49-F238E27FC236}">
                <a16:creationId xmlns:a16="http://schemas.microsoft.com/office/drawing/2014/main" id="{30AC19A9-0CCB-4139-9B54-4656A066362C}"/>
              </a:ext>
            </a:extLst>
          </p:cNvPr>
          <p:cNvSpPr/>
          <p:nvPr/>
        </p:nvSpPr>
        <p:spPr>
          <a:xfrm>
            <a:off x="1524001" y="1643064"/>
            <a:ext cx="3286125" cy="1571625"/>
          </a:xfrm>
          <a:prstGeom prst="wedgeRoundRectCallout">
            <a:avLst>
              <a:gd name="adj1" fmla="val -1306"/>
              <a:gd name="adj2" fmla="val 7092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I’ve never read a book at home but that’s what they want us to do in school.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4515"/>
                                        </p:tgtEl>
                                        <p:attrNameLst>
                                          <p:attrName>style.visibility</p:attrName>
                                        </p:attrNameLst>
                                      </p:cBhvr>
                                      <p:to>
                                        <p:strVal val="visible"/>
                                      </p:to>
                                    </p:set>
                                    <p:animEffect transition="in" filter="fade">
                                      <p:cBhvr>
                                        <p:cTn id="7" dur="2000"/>
                                        <p:tgtEl>
                                          <p:spTgt spid="645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4514"/>
                                        </p:tgtEl>
                                        <p:attrNameLst>
                                          <p:attrName>style.visibility</p:attrName>
                                        </p:attrNameLst>
                                      </p:cBhvr>
                                      <p:to>
                                        <p:strVal val="visible"/>
                                      </p:to>
                                    </p:set>
                                    <p:anim calcmode="discrete" valueType="clr">
                                      <p:cBhvr override="childStyle">
                                        <p:cTn id="12" dur="80"/>
                                        <p:tgtEl>
                                          <p:spTgt spid="6451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4514"/>
                                        </p:tgtEl>
                                        <p:attrNameLst>
                                          <p:attrName>fillcolor</p:attrName>
                                        </p:attrNameLst>
                                      </p:cBhvr>
                                      <p:tavLst>
                                        <p:tav tm="0">
                                          <p:val>
                                            <p:clrVal>
                                              <a:schemeClr val="accent2"/>
                                            </p:clrVal>
                                          </p:val>
                                        </p:tav>
                                        <p:tav tm="50000">
                                          <p:val>
                                            <p:clrVal>
                                              <a:schemeClr val="hlink"/>
                                            </p:clrVal>
                                          </p:val>
                                        </p:tav>
                                      </p:tavLst>
                                    </p:anim>
                                    <p:set>
                                      <p:cBhvr>
                                        <p:cTn id="14" dur="80"/>
                                        <p:tgtEl>
                                          <p:spTgt spid="64514"/>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
                                        </p:tgtEl>
                                        <p:attrNameLst>
                                          <p:attrName>style.visibility</p:attrName>
                                        </p:attrNameLst>
                                      </p:cBhvr>
                                      <p:to>
                                        <p:strVal val="visible"/>
                                      </p:to>
                                    </p:set>
                                    <p:anim calcmode="discrete" valueType="clr">
                                      <p:cBhvr override="childStyle">
                                        <p:cTn id="19"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
                                        </p:tgtEl>
                                        <p:attrNameLst>
                                          <p:attrName>fillcolor</p:attrName>
                                        </p:attrNameLst>
                                      </p:cBhvr>
                                      <p:tavLst>
                                        <p:tav tm="0">
                                          <p:val>
                                            <p:clrVal>
                                              <a:schemeClr val="accent2"/>
                                            </p:clrVal>
                                          </p:val>
                                        </p:tav>
                                        <p:tav tm="50000">
                                          <p:val>
                                            <p:clrVal>
                                              <a:schemeClr val="hlink"/>
                                            </p:clrVal>
                                          </p:val>
                                        </p:tav>
                                      </p:tavLst>
                                    </p:anim>
                                    <p:set>
                                      <p:cBhvr>
                                        <p:cTn id="21" dur="80"/>
                                        <p:tgtEl>
                                          <p:spTgt spid="5"/>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4"/>
                                        </p:tgtEl>
                                        <p:attrNameLst>
                                          <p:attrName>style.visibility</p:attrName>
                                        </p:attrNameLst>
                                      </p:cBhvr>
                                      <p:to>
                                        <p:strVal val="visible"/>
                                      </p:to>
                                    </p:set>
                                    <p:anim calcmode="discrete" valueType="clr">
                                      <p:cBhvr override="childStyle">
                                        <p:cTn id="26"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4"/>
                                        </p:tgtEl>
                                        <p:attrNameLst>
                                          <p:attrName>fillcolor</p:attrName>
                                        </p:attrNameLst>
                                      </p:cBhvr>
                                      <p:tavLst>
                                        <p:tav tm="0">
                                          <p:val>
                                            <p:clrVal>
                                              <a:schemeClr val="accent2"/>
                                            </p:clrVal>
                                          </p:val>
                                        </p:tav>
                                        <p:tav tm="50000">
                                          <p:val>
                                            <p:clrVal>
                                              <a:schemeClr val="hlink"/>
                                            </p:clrVal>
                                          </p:val>
                                        </p:tav>
                                      </p:tavLst>
                                    </p:anim>
                                    <p:set>
                                      <p:cBhvr>
                                        <p:cTn id="28"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4" grpId="0" animBg="1"/>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WordArt 4">
            <a:extLst>
              <a:ext uri="{FF2B5EF4-FFF2-40B4-BE49-F238E27FC236}">
                <a16:creationId xmlns:a16="http://schemas.microsoft.com/office/drawing/2014/main" id="{161D56DC-14F3-4F86-B803-3EFB3D0D7A44}"/>
              </a:ext>
            </a:extLst>
          </p:cNvPr>
          <p:cNvSpPr>
            <a:spLocks noChangeArrowheads="1" noChangeShapeType="1" noTextEdit="1"/>
          </p:cNvSpPr>
          <p:nvPr/>
        </p:nvSpPr>
        <p:spPr bwMode="auto">
          <a:xfrm>
            <a:off x="4881564" y="142876"/>
            <a:ext cx="4598987" cy="765175"/>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CC00FF"/>
                </a:solidFill>
                <a:latin typeface="Arial" panose="020B0604020202020204" pitchFamily="34" charset="0"/>
                <a:cs typeface="Arial" panose="020B0604020202020204" pitchFamily="34" charset="0"/>
              </a:rPr>
              <a:t>Ball, Bowe &amp; Gerwitz</a:t>
            </a:r>
          </a:p>
        </p:txBody>
      </p:sp>
      <p:sp>
        <p:nvSpPr>
          <p:cNvPr id="29701" name="Text Box 5">
            <a:extLst>
              <a:ext uri="{FF2B5EF4-FFF2-40B4-BE49-F238E27FC236}">
                <a16:creationId xmlns:a16="http://schemas.microsoft.com/office/drawing/2014/main" id="{FDA70AA9-65C5-42BA-8C23-4F96E1AF4B85}"/>
              </a:ext>
            </a:extLst>
          </p:cNvPr>
          <p:cNvSpPr txBox="1">
            <a:spLocks noChangeArrowheads="1"/>
          </p:cNvSpPr>
          <p:nvPr/>
        </p:nvSpPr>
        <p:spPr bwMode="auto">
          <a:xfrm>
            <a:off x="4738688" y="857250"/>
            <a:ext cx="5040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spcBef>
                <a:spcPct val="50000"/>
              </a:spcBef>
            </a:pPr>
            <a:r>
              <a:rPr lang="en-GB" altLang="en-US" sz="1800">
                <a:latin typeface="Goudy Stout" pitchFamily="18" charset="0"/>
              </a:rPr>
              <a:t>Competitive advantage &amp; parental choice.</a:t>
            </a:r>
            <a:r>
              <a:rPr lang="en-GB" altLang="en-US" sz="1800">
                <a:latin typeface="Arial" panose="020B0604020202020204" pitchFamily="34" charset="0"/>
              </a:rPr>
              <a:t> 1994.</a:t>
            </a:r>
          </a:p>
        </p:txBody>
      </p:sp>
      <p:sp>
        <p:nvSpPr>
          <p:cNvPr id="29702" name="Text Box 6">
            <a:extLst>
              <a:ext uri="{FF2B5EF4-FFF2-40B4-BE49-F238E27FC236}">
                <a16:creationId xmlns:a16="http://schemas.microsoft.com/office/drawing/2014/main" id="{1FF6BE96-CC74-4F39-8559-6CAE4CC1611D}"/>
              </a:ext>
            </a:extLst>
          </p:cNvPr>
          <p:cNvSpPr txBox="1">
            <a:spLocks noChangeArrowheads="1"/>
          </p:cNvSpPr>
          <p:nvPr/>
        </p:nvSpPr>
        <p:spPr bwMode="auto">
          <a:xfrm>
            <a:off x="4810125" y="1784350"/>
            <a:ext cx="5678488" cy="19383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latin typeface="Trebuchet MS" panose="020B0603020202020204" pitchFamily="34" charset="0"/>
              </a:rPr>
              <a:t>They examined the effects of parental choice and competition between schools on the education system and opportunities for students from different social groups. </a:t>
            </a:r>
            <a:endParaRPr lang="en-US" altLang="en-US">
              <a:latin typeface="Trebuchet MS" panose="020B0603020202020204" pitchFamily="34" charset="0"/>
            </a:endParaRPr>
          </a:p>
        </p:txBody>
      </p:sp>
      <p:sp>
        <p:nvSpPr>
          <p:cNvPr id="29706" name="Text Box 10">
            <a:extLst>
              <a:ext uri="{FF2B5EF4-FFF2-40B4-BE49-F238E27FC236}">
                <a16:creationId xmlns:a16="http://schemas.microsoft.com/office/drawing/2014/main" id="{40A55072-CA37-4FA3-BB79-A64F912769F2}"/>
              </a:ext>
            </a:extLst>
          </p:cNvPr>
          <p:cNvSpPr txBox="1">
            <a:spLocks noChangeArrowheads="1"/>
          </p:cNvSpPr>
          <p:nvPr/>
        </p:nvSpPr>
        <p:spPr bwMode="auto">
          <a:xfrm>
            <a:off x="2738438" y="4857750"/>
            <a:ext cx="6858000" cy="15696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spcBef>
                <a:spcPct val="50000"/>
              </a:spcBef>
            </a:pPr>
            <a:r>
              <a:rPr lang="en-GB" altLang="en-US">
                <a:solidFill>
                  <a:srgbClr val="FF33CC"/>
                </a:solidFill>
                <a:latin typeface="Comic Sans MS" panose="030F0702030302020204" pitchFamily="66" charset="0"/>
              </a:rPr>
              <a:t>KEY CONCEPTS:                                 privileged/skilled choosers,                               semi-skilled choosers,                                   disconnected choosers. </a:t>
            </a:r>
          </a:p>
        </p:txBody>
      </p:sp>
      <p:pic>
        <p:nvPicPr>
          <p:cNvPr id="46086" name="Picture 8">
            <a:extLst>
              <a:ext uri="{FF2B5EF4-FFF2-40B4-BE49-F238E27FC236}">
                <a16:creationId xmlns:a16="http://schemas.microsoft.com/office/drawing/2014/main" id="{BAE221F3-0CE0-42D6-8693-4F9EE1D447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0"/>
            <a:ext cx="328612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TextBox 8">
            <a:extLst>
              <a:ext uri="{FF2B5EF4-FFF2-40B4-BE49-F238E27FC236}">
                <a16:creationId xmlns:a16="http://schemas.microsoft.com/office/drawing/2014/main" id="{0BFEF203-5025-47F3-931C-74F1568C85F6}"/>
              </a:ext>
            </a:extLst>
          </p:cNvPr>
          <p:cNvSpPr txBox="1">
            <a:spLocks noChangeArrowheads="1"/>
          </p:cNvSpPr>
          <p:nvPr/>
        </p:nvSpPr>
        <p:spPr bwMode="auto">
          <a:xfrm>
            <a:off x="1524000" y="3429001"/>
            <a:ext cx="3214688" cy="9239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sz="1800"/>
              <a:t>“When you grow up, son, you can be whatever you want – a lawyer or a doctor.”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 calcmode="lin" valueType="num">
                                      <p:cBhvr>
                                        <p:cTn id="7" dur="1000" fill="hold"/>
                                        <p:tgtEl>
                                          <p:spTgt spid="29700"/>
                                        </p:tgtEl>
                                        <p:attrNameLst>
                                          <p:attrName>ppt_w</p:attrName>
                                        </p:attrNameLst>
                                      </p:cBhvr>
                                      <p:tavLst>
                                        <p:tav tm="0">
                                          <p:val>
                                            <p:strVal val="#ppt_w+.3"/>
                                          </p:val>
                                        </p:tav>
                                        <p:tav tm="100000">
                                          <p:val>
                                            <p:strVal val="#ppt_w"/>
                                          </p:val>
                                        </p:tav>
                                      </p:tavLst>
                                    </p:anim>
                                    <p:anim calcmode="lin" valueType="num">
                                      <p:cBhvr>
                                        <p:cTn id="8" dur="1000" fill="hold"/>
                                        <p:tgtEl>
                                          <p:spTgt spid="29700"/>
                                        </p:tgtEl>
                                        <p:attrNameLst>
                                          <p:attrName>ppt_h</p:attrName>
                                        </p:attrNameLst>
                                      </p:cBhvr>
                                      <p:tavLst>
                                        <p:tav tm="0">
                                          <p:val>
                                            <p:strVal val="#ppt_h"/>
                                          </p:val>
                                        </p:tav>
                                        <p:tav tm="100000">
                                          <p:val>
                                            <p:strVal val="#ppt_h"/>
                                          </p:val>
                                        </p:tav>
                                      </p:tavLst>
                                    </p:anim>
                                    <p:animEffect transition="in" filter="fade">
                                      <p:cBhvr>
                                        <p:cTn id="9" dur="1000"/>
                                        <p:tgtEl>
                                          <p:spTgt spid="2970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nodeType="clickEffect">
                                  <p:stCondLst>
                                    <p:cond delay="0"/>
                                  </p:stCondLst>
                                  <p:iterate type="lt">
                                    <p:tmPct val="10000"/>
                                  </p:iterate>
                                  <p:childTnLst>
                                    <p:set>
                                      <p:cBhvr>
                                        <p:cTn id="13" dur="1" fill="hold">
                                          <p:stCondLst>
                                            <p:cond delay="0"/>
                                          </p:stCondLst>
                                        </p:cTn>
                                        <p:tgtEl>
                                          <p:spTgt spid="29701">
                                            <p:txEl>
                                              <p:pRg st="0" end="0"/>
                                            </p:txEl>
                                          </p:spTgt>
                                        </p:tgtEl>
                                        <p:attrNameLst>
                                          <p:attrName>style.visibility</p:attrName>
                                        </p:attrNameLst>
                                      </p:cBhvr>
                                      <p:to>
                                        <p:strVal val="visible"/>
                                      </p:to>
                                    </p:set>
                                    <p:anim calcmode="lin" valueType="num">
                                      <p:cBhvr>
                                        <p:cTn id="14" dur="500" fill="hold"/>
                                        <p:tgtEl>
                                          <p:spTgt spid="2970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9701">
                                            <p:txEl>
                                              <p:pRg st="0" end="0"/>
                                            </p:txEl>
                                          </p:spTgt>
                                        </p:tgtEl>
                                        <p:attrNameLst>
                                          <p:attrName>ppt_y</p:attrName>
                                        </p:attrNameLst>
                                      </p:cBhvr>
                                      <p:tavLst>
                                        <p:tav tm="0">
                                          <p:val>
                                            <p:strVal val="#ppt_y"/>
                                          </p:val>
                                        </p:tav>
                                        <p:tav tm="100000">
                                          <p:val>
                                            <p:strVal val="#ppt_y"/>
                                          </p:val>
                                        </p:tav>
                                      </p:tavLst>
                                    </p:anim>
                                    <p:anim calcmode="lin" valueType="num">
                                      <p:cBhvr>
                                        <p:cTn id="16" dur="500" fill="hold"/>
                                        <p:tgtEl>
                                          <p:spTgt spid="2970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970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9701">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29702"/>
                                        </p:tgtEl>
                                        <p:attrNameLst>
                                          <p:attrName>style.visibility</p:attrName>
                                        </p:attrNameLst>
                                      </p:cBhvr>
                                      <p:to>
                                        <p:strVal val="visible"/>
                                      </p:to>
                                    </p:set>
                                    <p:anim calcmode="lin" valueType="num">
                                      <p:cBhvr>
                                        <p:cTn id="23" dur="500" fill="hold"/>
                                        <p:tgtEl>
                                          <p:spTgt spid="29702"/>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9702"/>
                                        </p:tgtEl>
                                        <p:attrNameLst>
                                          <p:attrName>ppt_y</p:attrName>
                                        </p:attrNameLst>
                                      </p:cBhvr>
                                      <p:tavLst>
                                        <p:tav tm="0">
                                          <p:val>
                                            <p:strVal val="#ppt_y"/>
                                          </p:val>
                                        </p:tav>
                                        <p:tav tm="100000">
                                          <p:val>
                                            <p:strVal val="#ppt_y"/>
                                          </p:val>
                                        </p:tav>
                                      </p:tavLst>
                                    </p:anim>
                                    <p:anim calcmode="lin" valueType="num">
                                      <p:cBhvr>
                                        <p:cTn id="25" dur="500" fill="hold"/>
                                        <p:tgtEl>
                                          <p:spTgt spid="29702"/>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9702"/>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970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1" presetClass="entr" presetSubtype="0" fill="hold" nodeType="clickEffect">
                                  <p:stCondLst>
                                    <p:cond delay="0"/>
                                  </p:stCondLst>
                                  <p:iterate type="lt">
                                    <p:tmPct val="10000"/>
                                  </p:iterate>
                                  <p:childTnLst>
                                    <p:set>
                                      <p:cBhvr>
                                        <p:cTn id="31" dur="1" fill="hold">
                                          <p:stCondLst>
                                            <p:cond delay="0"/>
                                          </p:stCondLst>
                                        </p:cTn>
                                        <p:tgtEl>
                                          <p:spTgt spid="29706">
                                            <p:txEl>
                                              <p:pRg st="0" end="0"/>
                                            </p:txEl>
                                          </p:spTgt>
                                        </p:tgtEl>
                                        <p:attrNameLst>
                                          <p:attrName>style.visibility</p:attrName>
                                        </p:attrNameLst>
                                      </p:cBhvr>
                                      <p:to>
                                        <p:strVal val="visible"/>
                                      </p:to>
                                    </p:set>
                                    <p:anim calcmode="lin" valueType="num">
                                      <p:cBhvr>
                                        <p:cTn id="32" dur="500" fill="hold"/>
                                        <p:tgtEl>
                                          <p:spTgt spid="29706">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9706">
                                            <p:txEl>
                                              <p:pRg st="0" end="0"/>
                                            </p:txEl>
                                          </p:spTgt>
                                        </p:tgtEl>
                                        <p:attrNameLst>
                                          <p:attrName>ppt_y</p:attrName>
                                        </p:attrNameLst>
                                      </p:cBhvr>
                                      <p:tavLst>
                                        <p:tav tm="0">
                                          <p:val>
                                            <p:strVal val="#ppt_y"/>
                                          </p:val>
                                        </p:tav>
                                        <p:tav tm="100000">
                                          <p:val>
                                            <p:strVal val="#ppt_y"/>
                                          </p:val>
                                        </p:tav>
                                      </p:tavLst>
                                    </p:anim>
                                    <p:anim calcmode="lin" valueType="num">
                                      <p:cBhvr>
                                        <p:cTn id="34" dur="500" fill="hold"/>
                                        <p:tgtEl>
                                          <p:spTgt spid="29706">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9706">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970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a:extLst>
              <a:ext uri="{FF2B5EF4-FFF2-40B4-BE49-F238E27FC236}">
                <a16:creationId xmlns:a16="http://schemas.microsoft.com/office/drawing/2014/main" id="{CF9A1926-7C6C-402E-A4EA-690454C46103}"/>
              </a:ext>
            </a:extLst>
          </p:cNvPr>
          <p:cNvSpPr txBox="1">
            <a:spLocks noChangeArrowheads="1"/>
          </p:cNvSpPr>
          <p:nvPr/>
        </p:nvSpPr>
        <p:spPr bwMode="auto">
          <a:xfrm>
            <a:off x="551384" y="0"/>
            <a:ext cx="114492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FINDINGS OF STUDY:</a:t>
            </a:r>
          </a:p>
          <a:p>
            <a:pPr eaLnBrk="1" hangingPunct="1"/>
            <a:r>
              <a:rPr lang="en-GB" altLang="en-US" dirty="0"/>
              <a:t>* The use of school league tables, open enrolment &amp; formula funding (bums on seats) had a number of consequences for education. This was because schools wanted to attract and select more ‘able’ students to boost their place on the table and their reputation. </a:t>
            </a:r>
          </a:p>
          <a:p>
            <a:pPr eaLnBrk="1" hangingPunct="1"/>
            <a:endParaRPr lang="en-GB" altLang="en-US" dirty="0"/>
          </a:p>
        </p:txBody>
      </p:sp>
      <p:pic>
        <p:nvPicPr>
          <p:cNvPr id="47107" name="Picture 4">
            <a:extLst>
              <a:ext uri="{FF2B5EF4-FFF2-40B4-BE49-F238E27FC236}">
                <a16:creationId xmlns:a16="http://schemas.microsoft.com/office/drawing/2014/main" id="{33169280-FA50-46FA-A282-52D547F31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5" y="1844675"/>
            <a:ext cx="6172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4034">
                                            <p:txEl>
                                              <p:pRg st="0" end="0"/>
                                            </p:txEl>
                                          </p:spTgt>
                                        </p:tgtEl>
                                        <p:attrNameLst>
                                          <p:attrName>style.visibility</p:attrName>
                                        </p:attrNameLst>
                                      </p:cBhvr>
                                      <p:to>
                                        <p:strVal val="visible"/>
                                      </p:to>
                                    </p:set>
                                    <p:anim calcmode="discrete" valueType="clr">
                                      <p:cBhvr override="childStyle">
                                        <p:cTn id="7" dur="80"/>
                                        <p:tgtEl>
                                          <p:spTgt spid="4403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403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4034">
                                            <p:txEl>
                                              <p:pRg st="0" end="0"/>
                                            </p:txEl>
                                          </p:spTgt>
                                        </p:tgtEl>
                                        <p:attrNameLst>
                                          <p:attrName>fill.type</p:attrName>
                                        </p:attrNameLst>
                                      </p:cBhvr>
                                      <p:to>
                                        <p:strVal val="solid"/>
                                      </p:to>
                                    </p:set>
                                  </p:childTnLst>
                                </p:cTn>
                              </p:par>
                              <p:par>
                                <p:cTn id="10" presetID="27" presetClass="entr" presetSubtype="0" fill="hold" nodeType="withEffect">
                                  <p:stCondLst>
                                    <p:cond delay="0"/>
                                  </p:stCondLst>
                                  <p:iterate type="lt">
                                    <p:tmPct val="50000"/>
                                  </p:iterate>
                                  <p:childTnLst>
                                    <p:set>
                                      <p:cBhvr>
                                        <p:cTn id="11" dur="1" fill="hold">
                                          <p:stCondLst>
                                            <p:cond delay="0"/>
                                          </p:stCondLst>
                                        </p:cTn>
                                        <p:tgtEl>
                                          <p:spTgt spid="44034">
                                            <p:txEl>
                                              <p:pRg st="1" end="1"/>
                                            </p:txEl>
                                          </p:spTgt>
                                        </p:tgtEl>
                                        <p:attrNameLst>
                                          <p:attrName>style.visibility</p:attrName>
                                        </p:attrNameLst>
                                      </p:cBhvr>
                                      <p:to>
                                        <p:strVal val="visible"/>
                                      </p:to>
                                    </p:set>
                                    <p:anim calcmode="discrete" valueType="clr">
                                      <p:cBhvr override="childStyle">
                                        <p:cTn id="12" dur="80"/>
                                        <p:tgtEl>
                                          <p:spTgt spid="44034">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4034">
                                            <p:txEl>
                                              <p:pRg st="1" end="1"/>
                                            </p:txEl>
                                          </p:spTgt>
                                        </p:tgtEl>
                                        <p:attrNameLst>
                                          <p:attrName>fillcolor</p:attrName>
                                        </p:attrNameLst>
                                      </p:cBhvr>
                                      <p:tavLst>
                                        <p:tav tm="0">
                                          <p:val>
                                            <p:clrVal>
                                              <a:schemeClr val="accent2"/>
                                            </p:clrVal>
                                          </p:val>
                                        </p:tav>
                                        <p:tav tm="50000">
                                          <p:val>
                                            <p:clrVal>
                                              <a:schemeClr val="hlink"/>
                                            </p:clrVal>
                                          </p:val>
                                        </p:tav>
                                      </p:tavLst>
                                    </p:anim>
                                    <p:set>
                                      <p:cBhvr>
                                        <p:cTn id="14" dur="80"/>
                                        <p:tgtEl>
                                          <p:spTgt spid="44034">
                                            <p:txEl>
                                              <p:pRg st="1" end="1"/>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 Box 2">
            <a:extLst>
              <a:ext uri="{FF2B5EF4-FFF2-40B4-BE49-F238E27FC236}">
                <a16:creationId xmlns:a16="http://schemas.microsoft.com/office/drawing/2014/main" id="{F3FBD5B0-C585-4121-A08F-18840B52A302}"/>
              </a:ext>
            </a:extLst>
          </p:cNvPr>
          <p:cNvSpPr txBox="1">
            <a:spLocks noChangeArrowheads="1"/>
          </p:cNvSpPr>
          <p:nvPr/>
        </p:nvSpPr>
        <p:spPr bwMode="auto">
          <a:xfrm>
            <a:off x="551384" y="210206"/>
            <a:ext cx="1137726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“There is a shift of emphasis from student needs to student performance, </a:t>
            </a:r>
          </a:p>
          <a:p>
            <a:pPr eaLnBrk="1" hangingPunct="1"/>
            <a:r>
              <a:rPr lang="en-GB" altLang="en-US" dirty="0"/>
              <a:t>from what the school can do for the students to what the students can do for the school.” </a:t>
            </a:r>
          </a:p>
          <a:p>
            <a:pPr eaLnBrk="1" hangingPunct="1"/>
            <a:endParaRPr lang="en-GB" altLang="en-US" dirty="0"/>
          </a:p>
          <a:p>
            <a:pPr eaLnBrk="1" hangingPunct="1">
              <a:spcBef>
                <a:spcPct val="50000"/>
              </a:spcBef>
            </a:pPr>
            <a:endParaRPr lang="en-GB" altLang="en-US" dirty="0"/>
          </a:p>
        </p:txBody>
      </p:sp>
      <p:pic>
        <p:nvPicPr>
          <p:cNvPr id="46084" name="Picture 4" descr="2009%20Rossall%20A-level%20quartet">
            <a:extLst>
              <a:ext uri="{FF2B5EF4-FFF2-40B4-BE49-F238E27FC236}">
                <a16:creationId xmlns:a16="http://schemas.microsoft.com/office/drawing/2014/main" id="{2AB61795-AEA7-4A49-B3CA-3647E318C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9" y="1638300"/>
            <a:ext cx="7858125"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BB40C39C-AAB5-46EC-A47C-0616A9F8B83F}"/>
              </a:ext>
            </a:extLst>
          </p:cNvPr>
          <p:cNvSpPr/>
          <p:nvPr/>
        </p:nvSpPr>
        <p:spPr>
          <a:xfrm>
            <a:off x="5024439" y="1143001"/>
            <a:ext cx="3571875" cy="1643063"/>
          </a:xfrm>
          <a:prstGeom prst="wedgeRoundRectCallout">
            <a:avLst>
              <a:gd name="adj1" fmla="val -71772"/>
              <a:gd name="adj2" fmla="val 6066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Our school only let me in to make them look good.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6082">
                                            <p:txEl>
                                              <p:pRg st="0" end="0"/>
                                            </p:txEl>
                                          </p:spTgt>
                                        </p:tgtEl>
                                        <p:attrNameLst>
                                          <p:attrName>style.visibility</p:attrName>
                                        </p:attrNameLst>
                                      </p:cBhvr>
                                      <p:to>
                                        <p:strVal val="visible"/>
                                      </p:to>
                                    </p:set>
                                    <p:anim calcmode="discrete" valueType="clr">
                                      <p:cBhvr override="childStyle">
                                        <p:cTn id="7" dur="80"/>
                                        <p:tgtEl>
                                          <p:spTgt spid="4608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82">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6082">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6084"/>
                                        </p:tgtEl>
                                        <p:attrNameLst>
                                          <p:attrName>style.visibility</p:attrName>
                                        </p:attrNameLst>
                                      </p:cBhvr>
                                      <p:to>
                                        <p:strVal val="visible"/>
                                      </p:to>
                                    </p:set>
                                    <p:animEffect transition="in" filter="fade">
                                      <p:cBhvr>
                                        <p:cTn id="14" dur="2000"/>
                                        <p:tgtEl>
                                          <p:spTgt spid="4608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nodeType="clickEffect">
                                  <p:stCondLst>
                                    <p:cond delay="0"/>
                                  </p:stCondLst>
                                  <p:iterate type="lt">
                                    <p:tmPct val="50000"/>
                                  </p:iterate>
                                  <p:childTnLst>
                                    <p:set>
                                      <p:cBhvr>
                                        <p:cTn id="18" dur="1" fill="hold">
                                          <p:stCondLst>
                                            <p:cond delay="0"/>
                                          </p:stCondLst>
                                        </p:cTn>
                                        <p:tgtEl>
                                          <p:spTgt spid="46082">
                                            <p:txEl>
                                              <p:pRg st="1" end="1"/>
                                            </p:txEl>
                                          </p:spTgt>
                                        </p:tgtEl>
                                        <p:attrNameLst>
                                          <p:attrName>style.visibility</p:attrName>
                                        </p:attrNameLst>
                                      </p:cBhvr>
                                      <p:to>
                                        <p:strVal val="visible"/>
                                      </p:to>
                                    </p:set>
                                    <p:anim calcmode="discrete" valueType="clr">
                                      <p:cBhvr override="childStyle">
                                        <p:cTn id="19" dur="80"/>
                                        <p:tgtEl>
                                          <p:spTgt spid="46082">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6082">
                                            <p:txEl>
                                              <p:pRg st="1" end="1"/>
                                            </p:txEl>
                                          </p:spTgt>
                                        </p:tgtEl>
                                        <p:attrNameLst>
                                          <p:attrName>fillcolor</p:attrName>
                                        </p:attrNameLst>
                                      </p:cBhvr>
                                      <p:tavLst>
                                        <p:tav tm="0">
                                          <p:val>
                                            <p:clrVal>
                                              <a:schemeClr val="accent2"/>
                                            </p:clrVal>
                                          </p:val>
                                        </p:tav>
                                        <p:tav tm="50000">
                                          <p:val>
                                            <p:clrVal>
                                              <a:schemeClr val="hlink"/>
                                            </p:clrVal>
                                          </p:val>
                                        </p:tav>
                                      </p:tavLst>
                                    </p:anim>
                                    <p:set>
                                      <p:cBhvr>
                                        <p:cTn id="21" dur="80"/>
                                        <p:tgtEl>
                                          <p:spTgt spid="46082">
                                            <p:txEl>
                                              <p:pRg st="1" end="1"/>
                                            </p:txEl>
                                          </p:spTgt>
                                        </p:tgtEl>
                                        <p:attrNameLst>
                                          <p:attrName>fill.type</p:attrName>
                                        </p:attrNameLst>
                                      </p:cBhvr>
                                      <p:to>
                                        <p:strVal val="solid"/>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6"/>
                                        </p:tgtEl>
                                        <p:attrNameLst>
                                          <p:attrName>style.visibility</p:attrName>
                                        </p:attrNameLst>
                                      </p:cBhvr>
                                      <p:to>
                                        <p:strVal val="visible"/>
                                      </p:to>
                                    </p:set>
                                    <p:anim calcmode="discrete" valueType="clr">
                                      <p:cBhvr override="childStyle">
                                        <p:cTn id="26"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6"/>
                                        </p:tgtEl>
                                        <p:attrNameLst>
                                          <p:attrName>fillcolor</p:attrName>
                                        </p:attrNameLst>
                                      </p:cBhvr>
                                      <p:tavLst>
                                        <p:tav tm="0">
                                          <p:val>
                                            <p:clrVal>
                                              <a:schemeClr val="accent2"/>
                                            </p:clrVal>
                                          </p:val>
                                        </p:tav>
                                        <p:tav tm="50000">
                                          <p:val>
                                            <p:clrVal>
                                              <a:schemeClr val="hlink"/>
                                            </p:clrVal>
                                          </p:val>
                                        </p:tav>
                                      </p:tavLst>
                                    </p:anim>
                                    <p:set>
                                      <p:cBhvr>
                                        <p:cTn id="28"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2">
            <a:extLst>
              <a:ext uri="{FF2B5EF4-FFF2-40B4-BE49-F238E27FC236}">
                <a16:creationId xmlns:a16="http://schemas.microsoft.com/office/drawing/2014/main" id="{B4666907-8E90-4969-A735-0D0915558E17}"/>
              </a:ext>
            </a:extLst>
          </p:cNvPr>
          <p:cNvSpPr txBox="1">
            <a:spLocks noChangeArrowheads="1"/>
          </p:cNvSpPr>
          <p:nvPr/>
        </p:nvSpPr>
        <p:spPr bwMode="auto">
          <a:xfrm>
            <a:off x="407368" y="97932"/>
            <a:ext cx="1159328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There’s been a shift in values from comprehensive and social justice to market values, money and reputation. There was also suspicion and hostility between schools now. </a:t>
            </a:r>
          </a:p>
          <a:p>
            <a:pPr eaLnBrk="1" hangingPunct="1">
              <a:spcBef>
                <a:spcPct val="50000"/>
              </a:spcBef>
            </a:pPr>
            <a:endParaRPr lang="en-GB" altLang="en-US" dirty="0"/>
          </a:p>
        </p:txBody>
      </p:sp>
      <p:pic>
        <p:nvPicPr>
          <p:cNvPr id="45060" name="Picture 4" descr="6thblog">
            <a:extLst>
              <a:ext uri="{FF2B5EF4-FFF2-40B4-BE49-F238E27FC236}">
                <a16:creationId xmlns:a16="http://schemas.microsoft.com/office/drawing/2014/main" id="{598AF0C7-9B28-4738-9368-5043DABB51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315070">
            <a:off x="2700339" y="1587500"/>
            <a:ext cx="3279775" cy="464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open_day_poster_2009">
            <a:extLst>
              <a:ext uri="{FF2B5EF4-FFF2-40B4-BE49-F238E27FC236}">
                <a16:creationId xmlns:a16="http://schemas.microsoft.com/office/drawing/2014/main" id="{39CD7383-B3C8-4432-8D90-4646DA8D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6624">
            <a:off x="5087938" y="1125538"/>
            <a:ext cx="37528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7106"/>
                                        </p:tgtEl>
                                        <p:attrNameLst>
                                          <p:attrName>style.visibility</p:attrName>
                                        </p:attrNameLst>
                                      </p:cBhvr>
                                      <p:to>
                                        <p:strVal val="visible"/>
                                      </p:to>
                                    </p:set>
                                    <p:anim calcmode="discrete" valueType="clr">
                                      <p:cBhvr override="childStyle">
                                        <p:cTn id="7" dur="80"/>
                                        <p:tgtEl>
                                          <p:spTgt spid="4710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7106"/>
                                        </p:tgtEl>
                                        <p:attrNameLst>
                                          <p:attrName>fillcolor</p:attrName>
                                        </p:attrNameLst>
                                      </p:cBhvr>
                                      <p:tavLst>
                                        <p:tav tm="0">
                                          <p:val>
                                            <p:clrVal>
                                              <a:schemeClr val="accent2"/>
                                            </p:clrVal>
                                          </p:val>
                                        </p:tav>
                                        <p:tav tm="50000">
                                          <p:val>
                                            <p:clrVal>
                                              <a:schemeClr val="hlink"/>
                                            </p:clrVal>
                                          </p:val>
                                        </p:tav>
                                      </p:tavLst>
                                    </p:anim>
                                    <p:set>
                                      <p:cBhvr>
                                        <p:cTn id="9" dur="80"/>
                                        <p:tgtEl>
                                          <p:spTgt spid="4710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6" presetClass="entr" presetSubtype="0" fill="hold" nodeType="clickEffect">
                                  <p:stCondLst>
                                    <p:cond delay="0"/>
                                  </p:stCondLst>
                                  <p:childTnLst>
                                    <p:set>
                                      <p:cBhvr>
                                        <p:cTn id="13" dur="1" fill="hold">
                                          <p:stCondLst>
                                            <p:cond delay="0"/>
                                          </p:stCondLst>
                                        </p:cTn>
                                        <p:tgtEl>
                                          <p:spTgt spid="45060"/>
                                        </p:tgtEl>
                                        <p:attrNameLst>
                                          <p:attrName>style.visibility</p:attrName>
                                        </p:attrNameLst>
                                      </p:cBhvr>
                                      <p:to>
                                        <p:strVal val="visible"/>
                                      </p:to>
                                    </p:set>
                                    <p:animEffect transition="in" filter="wipe(down)">
                                      <p:cBhvr>
                                        <p:cTn id="14" dur="580">
                                          <p:stCondLst>
                                            <p:cond delay="0"/>
                                          </p:stCondLst>
                                        </p:cTn>
                                        <p:tgtEl>
                                          <p:spTgt spid="45060"/>
                                        </p:tgtEl>
                                      </p:cBhvr>
                                    </p:animEffect>
                                    <p:anim calcmode="lin" valueType="num">
                                      <p:cBhvr>
                                        <p:cTn id="15" dur="1822" tmFilter="0,0; 0.14,0.36; 0.43,0.73; 0.71,0.91; 1.0,1.0">
                                          <p:stCondLst>
                                            <p:cond delay="0"/>
                                          </p:stCondLst>
                                        </p:cTn>
                                        <p:tgtEl>
                                          <p:spTgt spid="4506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506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506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506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5060"/>
                                        </p:tgtEl>
                                        <p:attrNameLst>
                                          <p:attrName>ppt_y</p:attrName>
                                        </p:attrNameLst>
                                      </p:cBhvr>
                                      <p:tavLst>
                                        <p:tav tm="0" fmla="#ppt_y-sin(pi*$)/81">
                                          <p:val>
                                            <p:fltVal val="0"/>
                                          </p:val>
                                        </p:tav>
                                        <p:tav tm="100000">
                                          <p:val>
                                            <p:fltVal val="1"/>
                                          </p:val>
                                        </p:tav>
                                      </p:tavLst>
                                    </p:anim>
                                    <p:animScale>
                                      <p:cBhvr>
                                        <p:cTn id="20" dur="26">
                                          <p:stCondLst>
                                            <p:cond delay="650"/>
                                          </p:stCondLst>
                                        </p:cTn>
                                        <p:tgtEl>
                                          <p:spTgt spid="45060"/>
                                        </p:tgtEl>
                                      </p:cBhvr>
                                      <p:to x="100000" y="60000"/>
                                    </p:animScale>
                                    <p:animScale>
                                      <p:cBhvr>
                                        <p:cTn id="21" dur="166" decel="50000">
                                          <p:stCondLst>
                                            <p:cond delay="676"/>
                                          </p:stCondLst>
                                        </p:cTn>
                                        <p:tgtEl>
                                          <p:spTgt spid="45060"/>
                                        </p:tgtEl>
                                      </p:cBhvr>
                                      <p:to x="100000" y="100000"/>
                                    </p:animScale>
                                    <p:animScale>
                                      <p:cBhvr>
                                        <p:cTn id="22" dur="26">
                                          <p:stCondLst>
                                            <p:cond delay="1312"/>
                                          </p:stCondLst>
                                        </p:cTn>
                                        <p:tgtEl>
                                          <p:spTgt spid="45060"/>
                                        </p:tgtEl>
                                      </p:cBhvr>
                                      <p:to x="100000" y="80000"/>
                                    </p:animScale>
                                    <p:animScale>
                                      <p:cBhvr>
                                        <p:cTn id="23" dur="166" decel="50000">
                                          <p:stCondLst>
                                            <p:cond delay="1338"/>
                                          </p:stCondLst>
                                        </p:cTn>
                                        <p:tgtEl>
                                          <p:spTgt spid="45060"/>
                                        </p:tgtEl>
                                      </p:cBhvr>
                                      <p:to x="100000" y="100000"/>
                                    </p:animScale>
                                    <p:animScale>
                                      <p:cBhvr>
                                        <p:cTn id="24" dur="26">
                                          <p:stCondLst>
                                            <p:cond delay="1642"/>
                                          </p:stCondLst>
                                        </p:cTn>
                                        <p:tgtEl>
                                          <p:spTgt spid="45060"/>
                                        </p:tgtEl>
                                      </p:cBhvr>
                                      <p:to x="100000" y="90000"/>
                                    </p:animScale>
                                    <p:animScale>
                                      <p:cBhvr>
                                        <p:cTn id="25" dur="166" decel="50000">
                                          <p:stCondLst>
                                            <p:cond delay="1668"/>
                                          </p:stCondLst>
                                        </p:cTn>
                                        <p:tgtEl>
                                          <p:spTgt spid="45060"/>
                                        </p:tgtEl>
                                      </p:cBhvr>
                                      <p:to x="100000" y="100000"/>
                                    </p:animScale>
                                    <p:animScale>
                                      <p:cBhvr>
                                        <p:cTn id="26" dur="26">
                                          <p:stCondLst>
                                            <p:cond delay="1808"/>
                                          </p:stCondLst>
                                        </p:cTn>
                                        <p:tgtEl>
                                          <p:spTgt spid="45060"/>
                                        </p:tgtEl>
                                      </p:cBhvr>
                                      <p:to x="100000" y="95000"/>
                                    </p:animScale>
                                    <p:animScale>
                                      <p:cBhvr>
                                        <p:cTn id="27" dur="166" decel="50000">
                                          <p:stCondLst>
                                            <p:cond delay="1834"/>
                                          </p:stCondLst>
                                        </p:cTn>
                                        <p:tgtEl>
                                          <p:spTgt spid="45060"/>
                                        </p:tgtEl>
                                      </p:cBhvr>
                                      <p:to x="100000" y="100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ntr" presetSubtype="0" fill="hold" nodeType="clickEffect">
                                  <p:stCondLst>
                                    <p:cond delay="0"/>
                                  </p:stCondLst>
                                  <p:childTnLst>
                                    <p:set>
                                      <p:cBhvr>
                                        <p:cTn id="31" dur="1" fill="hold">
                                          <p:stCondLst>
                                            <p:cond delay="0"/>
                                          </p:stCondLst>
                                        </p:cTn>
                                        <p:tgtEl>
                                          <p:spTgt spid="45062"/>
                                        </p:tgtEl>
                                        <p:attrNameLst>
                                          <p:attrName>style.visibility</p:attrName>
                                        </p:attrNameLst>
                                      </p:cBhvr>
                                      <p:to>
                                        <p:strVal val="visible"/>
                                      </p:to>
                                    </p:set>
                                    <p:animEffect transition="in" filter="wipe(down)">
                                      <p:cBhvr>
                                        <p:cTn id="32" dur="580">
                                          <p:stCondLst>
                                            <p:cond delay="0"/>
                                          </p:stCondLst>
                                        </p:cTn>
                                        <p:tgtEl>
                                          <p:spTgt spid="45062"/>
                                        </p:tgtEl>
                                      </p:cBhvr>
                                    </p:animEffect>
                                    <p:anim calcmode="lin" valueType="num">
                                      <p:cBhvr>
                                        <p:cTn id="33" dur="1822" tmFilter="0,0; 0.14,0.36; 0.43,0.73; 0.71,0.91; 1.0,1.0">
                                          <p:stCondLst>
                                            <p:cond delay="0"/>
                                          </p:stCondLst>
                                        </p:cTn>
                                        <p:tgtEl>
                                          <p:spTgt spid="4506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506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506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506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5062"/>
                                        </p:tgtEl>
                                        <p:attrNameLst>
                                          <p:attrName>ppt_y</p:attrName>
                                        </p:attrNameLst>
                                      </p:cBhvr>
                                      <p:tavLst>
                                        <p:tav tm="0" fmla="#ppt_y-sin(pi*$)/81">
                                          <p:val>
                                            <p:fltVal val="0"/>
                                          </p:val>
                                        </p:tav>
                                        <p:tav tm="100000">
                                          <p:val>
                                            <p:fltVal val="1"/>
                                          </p:val>
                                        </p:tav>
                                      </p:tavLst>
                                    </p:anim>
                                    <p:animScale>
                                      <p:cBhvr>
                                        <p:cTn id="38" dur="26">
                                          <p:stCondLst>
                                            <p:cond delay="650"/>
                                          </p:stCondLst>
                                        </p:cTn>
                                        <p:tgtEl>
                                          <p:spTgt spid="45062"/>
                                        </p:tgtEl>
                                      </p:cBhvr>
                                      <p:to x="100000" y="60000"/>
                                    </p:animScale>
                                    <p:animScale>
                                      <p:cBhvr>
                                        <p:cTn id="39" dur="166" decel="50000">
                                          <p:stCondLst>
                                            <p:cond delay="676"/>
                                          </p:stCondLst>
                                        </p:cTn>
                                        <p:tgtEl>
                                          <p:spTgt spid="45062"/>
                                        </p:tgtEl>
                                      </p:cBhvr>
                                      <p:to x="100000" y="100000"/>
                                    </p:animScale>
                                    <p:animScale>
                                      <p:cBhvr>
                                        <p:cTn id="40" dur="26">
                                          <p:stCondLst>
                                            <p:cond delay="1312"/>
                                          </p:stCondLst>
                                        </p:cTn>
                                        <p:tgtEl>
                                          <p:spTgt spid="45062"/>
                                        </p:tgtEl>
                                      </p:cBhvr>
                                      <p:to x="100000" y="80000"/>
                                    </p:animScale>
                                    <p:animScale>
                                      <p:cBhvr>
                                        <p:cTn id="41" dur="166" decel="50000">
                                          <p:stCondLst>
                                            <p:cond delay="1338"/>
                                          </p:stCondLst>
                                        </p:cTn>
                                        <p:tgtEl>
                                          <p:spTgt spid="45062"/>
                                        </p:tgtEl>
                                      </p:cBhvr>
                                      <p:to x="100000" y="100000"/>
                                    </p:animScale>
                                    <p:animScale>
                                      <p:cBhvr>
                                        <p:cTn id="42" dur="26">
                                          <p:stCondLst>
                                            <p:cond delay="1642"/>
                                          </p:stCondLst>
                                        </p:cTn>
                                        <p:tgtEl>
                                          <p:spTgt spid="45062"/>
                                        </p:tgtEl>
                                      </p:cBhvr>
                                      <p:to x="100000" y="90000"/>
                                    </p:animScale>
                                    <p:animScale>
                                      <p:cBhvr>
                                        <p:cTn id="43" dur="166" decel="50000">
                                          <p:stCondLst>
                                            <p:cond delay="1668"/>
                                          </p:stCondLst>
                                        </p:cTn>
                                        <p:tgtEl>
                                          <p:spTgt spid="45062"/>
                                        </p:tgtEl>
                                      </p:cBhvr>
                                      <p:to x="100000" y="100000"/>
                                    </p:animScale>
                                    <p:animScale>
                                      <p:cBhvr>
                                        <p:cTn id="44" dur="26">
                                          <p:stCondLst>
                                            <p:cond delay="1808"/>
                                          </p:stCondLst>
                                        </p:cTn>
                                        <p:tgtEl>
                                          <p:spTgt spid="45062"/>
                                        </p:tgtEl>
                                      </p:cBhvr>
                                      <p:to x="100000" y="95000"/>
                                    </p:animScale>
                                    <p:animScale>
                                      <p:cBhvr>
                                        <p:cTn id="45" dur="166" decel="50000">
                                          <p:stCondLst>
                                            <p:cond delay="1834"/>
                                          </p:stCondLst>
                                        </p:cTn>
                                        <p:tgtEl>
                                          <p:spTgt spid="4506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4">
            <a:extLst>
              <a:ext uri="{FF2B5EF4-FFF2-40B4-BE49-F238E27FC236}">
                <a16:creationId xmlns:a16="http://schemas.microsoft.com/office/drawing/2014/main" id="{F0AEB73F-EA09-4BFB-A355-B1508E9D4B62}"/>
              </a:ext>
            </a:extLst>
          </p:cNvPr>
          <p:cNvSpPr txBox="1">
            <a:spLocks noChangeArrowheads="1"/>
          </p:cNvSpPr>
          <p:nvPr/>
        </p:nvSpPr>
        <p:spPr bwMode="auto">
          <a:xfrm>
            <a:off x="767408" y="188640"/>
            <a:ext cx="100446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They examined parental choice and found that it was limited by availability of schools and ability of parents (in terms of their motivation and money).</a:t>
            </a:r>
          </a:p>
          <a:p>
            <a:pPr eaLnBrk="1" hangingPunct="1"/>
            <a:r>
              <a:rPr lang="en-GB" altLang="en-US" dirty="0"/>
              <a:t> </a:t>
            </a:r>
          </a:p>
        </p:txBody>
      </p:sp>
      <p:pic>
        <p:nvPicPr>
          <p:cNvPr id="47110" name="Picture 6" descr="2p1">
            <a:extLst>
              <a:ext uri="{FF2B5EF4-FFF2-40B4-BE49-F238E27FC236}">
                <a16:creationId xmlns:a16="http://schemas.microsoft.com/office/drawing/2014/main" id="{879F3030-D6EC-4051-AF03-A603632DC0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0989" y="1276350"/>
            <a:ext cx="401002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8130"/>
                                        </p:tgtEl>
                                        <p:attrNameLst>
                                          <p:attrName>style.visibility</p:attrName>
                                        </p:attrNameLst>
                                      </p:cBhvr>
                                      <p:to>
                                        <p:strVal val="visible"/>
                                      </p:to>
                                    </p:set>
                                    <p:anim calcmode="discrete" valueType="clr">
                                      <p:cBhvr override="childStyle">
                                        <p:cTn id="7" dur="80"/>
                                        <p:tgtEl>
                                          <p:spTgt spid="4813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8130"/>
                                        </p:tgtEl>
                                        <p:attrNameLst>
                                          <p:attrName>fillcolor</p:attrName>
                                        </p:attrNameLst>
                                      </p:cBhvr>
                                      <p:tavLst>
                                        <p:tav tm="0">
                                          <p:val>
                                            <p:clrVal>
                                              <a:schemeClr val="accent2"/>
                                            </p:clrVal>
                                          </p:val>
                                        </p:tav>
                                        <p:tav tm="50000">
                                          <p:val>
                                            <p:clrVal>
                                              <a:schemeClr val="hlink"/>
                                            </p:clrVal>
                                          </p:val>
                                        </p:tav>
                                      </p:tavLst>
                                    </p:anim>
                                    <p:set>
                                      <p:cBhvr>
                                        <p:cTn id="9" dur="80"/>
                                        <p:tgtEl>
                                          <p:spTgt spid="4813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7110"/>
                                        </p:tgtEl>
                                        <p:attrNameLst>
                                          <p:attrName>style.visibility</p:attrName>
                                        </p:attrNameLst>
                                      </p:cBhvr>
                                      <p:to>
                                        <p:strVal val="visible"/>
                                      </p:to>
                                    </p:set>
                                    <p:animEffect transition="in" filter="fade">
                                      <p:cBhvr>
                                        <p:cTn id="14" dur="2000"/>
                                        <p:tgtEl>
                                          <p:spTgt spid="47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4">
            <a:extLst>
              <a:ext uri="{FF2B5EF4-FFF2-40B4-BE49-F238E27FC236}">
                <a16:creationId xmlns:a16="http://schemas.microsoft.com/office/drawing/2014/main" id="{4F694F82-F95F-4555-BDBB-104A83586A6D}"/>
              </a:ext>
            </a:extLst>
          </p:cNvPr>
          <p:cNvSpPr txBox="1">
            <a:spLocks noChangeArrowheads="1"/>
          </p:cNvSpPr>
          <p:nvPr/>
        </p:nvSpPr>
        <p:spPr bwMode="auto">
          <a:xfrm>
            <a:off x="479376" y="1"/>
            <a:ext cx="1116124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Found three types of parents when it came to choosing schools:</a:t>
            </a:r>
          </a:p>
          <a:p>
            <a:pPr eaLnBrk="1" hangingPunct="1"/>
            <a:r>
              <a:rPr lang="en-GB" altLang="en-US" dirty="0" err="1"/>
              <a:t>i</a:t>
            </a:r>
            <a:r>
              <a:rPr lang="en-GB" altLang="en-US" dirty="0"/>
              <a:t>) Privileged/skilled choosers – had strong motivation and skills to fight for the ‘best’ school, had money to move to catchment area or pay for private school. More than likely to be middle class with university education.</a:t>
            </a:r>
          </a:p>
          <a:p>
            <a:pPr eaLnBrk="1" hangingPunct="1"/>
            <a:endParaRPr lang="en-GB" altLang="en-US" dirty="0"/>
          </a:p>
          <a:p>
            <a:pPr eaLnBrk="1" hangingPunct="1">
              <a:spcBef>
                <a:spcPct val="50000"/>
              </a:spcBef>
            </a:pPr>
            <a:endParaRPr lang="en-GB" altLang="en-US" dirty="0"/>
          </a:p>
        </p:txBody>
      </p:sp>
      <p:pic>
        <p:nvPicPr>
          <p:cNvPr id="48134" name="Picture 6" descr="article-1160248-03BC883F000005DC-255_468x665">
            <a:extLst>
              <a:ext uri="{FF2B5EF4-FFF2-40B4-BE49-F238E27FC236}">
                <a16:creationId xmlns:a16="http://schemas.microsoft.com/office/drawing/2014/main" id="{5716CD3C-F51A-4E7C-AEE3-399D30119A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0238" y="1638300"/>
            <a:ext cx="367665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B03E0901-811D-4840-8089-3932FA5900B6}"/>
              </a:ext>
            </a:extLst>
          </p:cNvPr>
          <p:cNvSpPr/>
          <p:nvPr/>
        </p:nvSpPr>
        <p:spPr>
          <a:xfrm>
            <a:off x="1524001" y="2000251"/>
            <a:ext cx="3571875" cy="4500563"/>
          </a:xfrm>
          <a:prstGeom prst="wedgeRoundRectCallout">
            <a:avLst>
              <a:gd name="adj1" fmla="val 69028"/>
              <a:gd name="adj2" fmla="val -38641"/>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My son needs a school that will nourish his artistic flair, give him the opportunity to work towards his goal of becoming an occupational therapist and be sensitive to his dyslexia. So we’re moving to get him into the best school.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9154"/>
                                        </p:tgtEl>
                                        <p:attrNameLst>
                                          <p:attrName>style.visibility</p:attrName>
                                        </p:attrNameLst>
                                      </p:cBhvr>
                                      <p:to>
                                        <p:strVal val="visible"/>
                                      </p:to>
                                    </p:set>
                                    <p:anim calcmode="discrete" valueType="clr">
                                      <p:cBhvr override="childStyle">
                                        <p:cTn id="7" dur="80"/>
                                        <p:tgtEl>
                                          <p:spTgt spid="4915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4"/>
                                        </p:tgtEl>
                                        <p:attrNameLst>
                                          <p:attrName>fillcolor</p:attrName>
                                        </p:attrNameLst>
                                      </p:cBhvr>
                                      <p:tavLst>
                                        <p:tav tm="0">
                                          <p:val>
                                            <p:clrVal>
                                              <a:schemeClr val="accent2"/>
                                            </p:clrVal>
                                          </p:val>
                                        </p:tav>
                                        <p:tav tm="50000">
                                          <p:val>
                                            <p:clrVal>
                                              <a:schemeClr val="hlink"/>
                                            </p:clrVal>
                                          </p:val>
                                        </p:tav>
                                      </p:tavLst>
                                    </p:anim>
                                    <p:set>
                                      <p:cBhvr>
                                        <p:cTn id="9" dur="80"/>
                                        <p:tgtEl>
                                          <p:spTgt spid="4915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8134"/>
                                        </p:tgtEl>
                                        <p:attrNameLst>
                                          <p:attrName>style.visibility</p:attrName>
                                        </p:attrNameLst>
                                      </p:cBhvr>
                                      <p:to>
                                        <p:strVal val="visible"/>
                                      </p:to>
                                    </p:set>
                                    <p:animEffect transition="in" filter="fade">
                                      <p:cBhvr>
                                        <p:cTn id="14" dur="2000"/>
                                        <p:tgtEl>
                                          <p:spTgt spid="4813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a:extLst>
              <a:ext uri="{FF2B5EF4-FFF2-40B4-BE49-F238E27FC236}">
                <a16:creationId xmlns:a16="http://schemas.microsoft.com/office/drawing/2014/main" id="{92A6F6DA-39ED-4E4F-8668-31CB2D9AFAF3}"/>
              </a:ext>
            </a:extLst>
          </p:cNvPr>
          <p:cNvSpPr txBox="1">
            <a:spLocks noChangeArrowheads="1"/>
          </p:cNvSpPr>
          <p:nvPr/>
        </p:nvSpPr>
        <p:spPr bwMode="auto">
          <a:xfrm>
            <a:off x="623392" y="0"/>
            <a:ext cx="1108923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ii) Semi-skilled choosers – strong motivation but little ability to ‘engage with the market’. Lack social contacts &amp; cultural skills to fight for the best choice. Less likely to appeal if their children are rejected from their first choice. More thank likely to be working class and to choose local school.</a:t>
            </a:r>
          </a:p>
          <a:p>
            <a:pPr eaLnBrk="1" hangingPunct="1">
              <a:spcBef>
                <a:spcPct val="50000"/>
              </a:spcBef>
            </a:pPr>
            <a:endParaRPr lang="en-GB" altLang="en-US" dirty="0"/>
          </a:p>
        </p:txBody>
      </p:sp>
      <p:pic>
        <p:nvPicPr>
          <p:cNvPr id="49156" name="Picture 4" descr="AnitraKyanKisscopy-main_Full">
            <a:extLst>
              <a:ext uri="{FF2B5EF4-FFF2-40B4-BE49-F238E27FC236}">
                <a16:creationId xmlns:a16="http://schemas.microsoft.com/office/drawing/2014/main" id="{E836CEB8-C9F5-4074-B7B0-995D5AAE23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1638300"/>
            <a:ext cx="52197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1BB18A8E-B8EE-48D7-894C-782D0D5A9062}"/>
              </a:ext>
            </a:extLst>
          </p:cNvPr>
          <p:cNvSpPr/>
          <p:nvPr/>
        </p:nvSpPr>
        <p:spPr>
          <a:xfrm>
            <a:off x="1524000" y="2571750"/>
            <a:ext cx="4071938" cy="3500438"/>
          </a:xfrm>
          <a:prstGeom prst="wedgeRoundRectCallout">
            <a:avLst>
              <a:gd name="adj1" fmla="val 98696"/>
              <a:gd name="adj2" fmla="val 5476"/>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 want my boy to go to the best school but it’s out of our catchment area. We just can’t afford to move and I’m terrified about appealing. I don’t know what to do or who to approach.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0178"/>
                                        </p:tgtEl>
                                        <p:attrNameLst>
                                          <p:attrName>style.visibility</p:attrName>
                                        </p:attrNameLst>
                                      </p:cBhvr>
                                      <p:to>
                                        <p:strVal val="visible"/>
                                      </p:to>
                                    </p:set>
                                    <p:anim calcmode="discrete" valueType="clr">
                                      <p:cBhvr override="childStyle">
                                        <p:cTn id="7" dur="80"/>
                                        <p:tgtEl>
                                          <p:spTgt spid="501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0178"/>
                                        </p:tgtEl>
                                        <p:attrNameLst>
                                          <p:attrName>fillcolor</p:attrName>
                                        </p:attrNameLst>
                                      </p:cBhvr>
                                      <p:tavLst>
                                        <p:tav tm="0">
                                          <p:val>
                                            <p:clrVal>
                                              <a:schemeClr val="accent2"/>
                                            </p:clrVal>
                                          </p:val>
                                        </p:tav>
                                        <p:tav tm="50000">
                                          <p:val>
                                            <p:clrVal>
                                              <a:schemeClr val="hlink"/>
                                            </p:clrVal>
                                          </p:val>
                                        </p:tav>
                                      </p:tavLst>
                                    </p:anim>
                                    <p:set>
                                      <p:cBhvr>
                                        <p:cTn id="9" dur="80"/>
                                        <p:tgtEl>
                                          <p:spTgt spid="50178"/>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49156"/>
                                        </p:tgtEl>
                                        <p:attrNameLst>
                                          <p:attrName>style.visibility</p:attrName>
                                        </p:attrNameLst>
                                      </p:cBhvr>
                                      <p:to>
                                        <p:strVal val="visible"/>
                                      </p:to>
                                    </p:set>
                                    <p:animEffect transition="in" filter="fade">
                                      <p:cBhvr>
                                        <p:cTn id="14" dur="2000"/>
                                        <p:tgtEl>
                                          <p:spTgt spid="4915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p:bldP spid="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a:extLst>
              <a:ext uri="{FF2B5EF4-FFF2-40B4-BE49-F238E27FC236}">
                <a16:creationId xmlns:a16="http://schemas.microsoft.com/office/drawing/2014/main" id="{146C5DCC-5637-4618-9161-E00ACD2DAD01}"/>
              </a:ext>
            </a:extLst>
          </p:cNvPr>
          <p:cNvSpPr txBox="1">
            <a:spLocks noChangeArrowheads="1"/>
          </p:cNvSpPr>
          <p:nvPr/>
        </p:nvSpPr>
        <p:spPr bwMode="auto">
          <a:xfrm>
            <a:off x="695400" y="335687"/>
            <a:ext cx="10801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iii) Disconnected choosers – not involved &amp; don’t see it as important, more than likely to choose the nearest school. More concerned with their children’s happiness than their academic performance. More likely to be working and underclass.  </a:t>
            </a:r>
          </a:p>
          <a:p>
            <a:pPr eaLnBrk="1" hangingPunct="1">
              <a:spcBef>
                <a:spcPct val="50000"/>
              </a:spcBef>
            </a:pPr>
            <a:endParaRPr lang="en-GB" altLang="en-US" dirty="0"/>
          </a:p>
        </p:txBody>
      </p:sp>
      <p:pic>
        <p:nvPicPr>
          <p:cNvPr id="50180" name="Picture 4" descr="article-1188504-05194EB9000005DC-532_468x302">
            <a:extLst>
              <a:ext uri="{FF2B5EF4-FFF2-40B4-BE49-F238E27FC236}">
                <a16:creationId xmlns:a16="http://schemas.microsoft.com/office/drawing/2014/main" id="{6C52283B-B15A-4E17-B8A3-7C52EED9AA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4857"/>
          <a:stretch>
            <a:fillRect/>
          </a:stretch>
        </p:blipFill>
        <p:spPr bwMode="auto">
          <a:xfrm>
            <a:off x="5024438" y="2286000"/>
            <a:ext cx="5472112"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ular Callout 5">
            <a:extLst>
              <a:ext uri="{FF2B5EF4-FFF2-40B4-BE49-F238E27FC236}">
                <a16:creationId xmlns:a16="http://schemas.microsoft.com/office/drawing/2014/main" id="{6034FD91-1EBA-485A-B51C-5D256CC3F861}"/>
              </a:ext>
            </a:extLst>
          </p:cNvPr>
          <p:cNvSpPr/>
          <p:nvPr/>
        </p:nvSpPr>
        <p:spPr>
          <a:xfrm>
            <a:off x="1524001" y="2786063"/>
            <a:ext cx="3571875" cy="2286000"/>
          </a:xfrm>
          <a:prstGeom prst="wedgeRoundRectCallout">
            <a:avLst>
              <a:gd name="adj1" fmla="val 99969"/>
              <a:gd name="adj2" fmla="val -35270"/>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No, don’t worry about it. Send her with mine, they’ve been mates for years, it would upset them to split them up.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02"/>
                                        </p:tgtEl>
                                        <p:attrNameLst>
                                          <p:attrName>style.visibility</p:attrName>
                                        </p:attrNameLst>
                                      </p:cBhvr>
                                      <p:to>
                                        <p:strVal val="visible"/>
                                      </p:to>
                                    </p:set>
                                    <p:anim calcmode="discrete" valueType="clr">
                                      <p:cBhvr override="childStyle">
                                        <p:cTn id="7" dur="80"/>
                                        <p:tgtEl>
                                          <p:spTgt spid="5120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02"/>
                                        </p:tgtEl>
                                        <p:attrNameLst>
                                          <p:attrName>fillcolor</p:attrName>
                                        </p:attrNameLst>
                                      </p:cBhvr>
                                      <p:tavLst>
                                        <p:tav tm="0">
                                          <p:val>
                                            <p:clrVal>
                                              <a:schemeClr val="accent2"/>
                                            </p:clrVal>
                                          </p:val>
                                        </p:tav>
                                        <p:tav tm="50000">
                                          <p:val>
                                            <p:clrVal>
                                              <a:schemeClr val="hlink"/>
                                            </p:clrVal>
                                          </p:val>
                                        </p:tav>
                                      </p:tavLst>
                                    </p:anim>
                                    <p:set>
                                      <p:cBhvr>
                                        <p:cTn id="9" dur="80"/>
                                        <p:tgtEl>
                                          <p:spTgt spid="5120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nodeType="clickEffect">
                                  <p:stCondLst>
                                    <p:cond delay="0"/>
                                  </p:stCondLst>
                                  <p:childTnLst>
                                    <p:set>
                                      <p:cBhvr>
                                        <p:cTn id="13" dur="1" fill="hold">
                                          <p:stCondLst>
                                            <p:cond delay="0"/>
                                          </p:stCondLst>
                                        </p:cTn>
                                        <p:tgtEl>
                                          <p:spTgt spid="50180"/>
                                        </p:tgtEl>
                                        <p:attrNameLst>
                                          <p:attrName>style.visibility</p:attrName>
                                        </p:attrNameLst>
                                      </p:cBhvr>
                                      <p:to>
                                        <p:strVal val="visible"/>
                                      </p:to>
                                    </p:set>
                                    <p:animEffect transition="in" filter="fade">
                                      <p:cBhvr>
                                        <p:cTn id="14" dur="2000"/>
                                        <p:tgtEl>
                                          <p:spTgt spid="501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
                                        </p:tgtEl>
                                        <p:attrNameLst>
                                          <p:attrName>style.visibility</p:attrName>
                                        </p:attrNameLst>
                                      </p:cBhvr>
                                      <p:to>
                                        <p:strVal val="visible"/>
                                      </p:to>
                                    </p:set>
                                    <p:anim calcmode="discrete" valueType="clr">
                                      <p:cBhvr override="childStyle">
                                        <p:cTn id="1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
                                        </p:tgtEl>
                                        <p:attrNameLst>
                                          <p:attrName>fillcolor</p:attrName>
                                        </p:attrNameLst>
                                      </p:cBhvr>
                                      <p:tavLst>
                                        <p:tav tm="0">
                                          <p:val>
                                            <p:clrVal>
                                              <a:schemeClr val="accent2"/>
                                            </p:clrVal>
                                          </p:val>
                                        </p:tav>
                                        <p:tav tm="50000">
                                          <p:val>
                                            <p:clrVal>
                                              <a:schemeClr val="hlink"/>
                                            </p:clrVal>
                                          </p:val>
                                        </p:tav>
                                      </p:tavLst>
                                    </p:anim>
                                    <p:set>
                                      <p:cBhvr>
                                        <p:cTn id="2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p:bldP spid="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Box 2">
            <a:extLst>
              <a:ext uri="{FF2B5EF4-FFF2-40B4-BE49-F238E27FC236}">
                <a16:creationId xmlns:a16="http://schemas.microsoft.com/office/drawing/2014/main" id="{62737DBE-F1BA-4253-9977-D077FD42BEE2}"/>
              </a:ext>
            </a:extLst>
          </p:cNvPr>
          <p:cNvSpPr txBox="1">
            <a:spLocks noChangeArrowheads="1"/>
          </p:cNvSpPr>
          <p:nvPr/>
        </p:nvSpPr>
        <p:spPr bwMode="auto">
          <a:xfrm>
            <a:off x="767408" y="332656"/>
            <a:ext cx="10657184"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solidFill>
                  <a:srgbClr val="00CC00"/>
                </a:solidFill>
              </a:rPr>
              <a:t>RESEARCH METHOD: conducted surveys of 15 schools in 3 neighbouring Local Education Authorities (LEAs). </a:t>
            </a:r>
          </a:p>
          <a:p>
            <a:pPr eaLnBrk="1" hangingPunct="1"/>
            <a:endParaRPr lang="en-GB" altLang="en-US" dirty="0">
              <a:solidFill>
                <a:srgbClr val="00CC00"/>
              </a:solidFill>
            </a:endParaRPr>
          </a:p>
          <a:p>
            <a:pPr eaLnBrk="1" hangingPunct="1"/>
            <a:r>
              <a:rPr lang="en-GB" altLang="en-US" dirty="0">
                <a:solidFill>
                  <a:srgbClr val="00CC00"/>
                </a:solidFill>
              </a:rPr>
              <a:t>Mix of LEA controlled schools, grant maintained schools, two church schools &amp; a City Technology College. </a:t>
            </a:r>
          </a:p>
          <a:p>
            <a:pPr eaLnBrk="1" hangingPunct="1"/>
            <a:endParaRPr lang="en-GB" altLang="en-US" dirty="0">
              <a:solidFill>
                <a:srgbClr val="00CC00"/>
              </a:solidFill>
            </a:endParaRPr>
          </a:p>
          <a:p>
            <a:pPr eaLnBrk="1" hangingPunct="1"/>
            <a:r>
              <a:rPr lang="en-GB" altLang="en-US" dirty="0">
                <a:solidFill>
                  <a:srgbClr val="00CC00"/>
                </a:solidFill>
              </a:rPr>
              <a:t>There was a mix of middle and working class schools and areas of high to no ethnic variety. </a:t>
            </a:r>
          </a:p>
          <a:p>
            <a:pPr eaLnBrk="1" hangingPunct="1"/>
            <a:endParaRPr lang="en-GB" altLang="en-US" dirty="0">
              <a:solidFill>
                <a:srgbClr val="00CC00"/>
              </a:solidFill>
            </a:endParaRPr>
          </a:p>
          <a:p>
            <a:pPr eaLnBrk="1" hangingPunct="1"/>
            <a:r>
              <a:rPr lang="en-GB" altLang="en-US" dirty="0">
                <a:solidFill>
                  <a:srgbClr val="00CC00"/>
                </a:solidFill>
              </a:rPr>
              <a:t>Attended meetings, interviewed head teachers, parents and teachers. </a:t>
            </a:r>
          </a:p>
          <a:p>
            <a:pPr eaLnBrk="1" hangingPunct="1"/>
            <a:endParaRPr lang="en-GB" altLang="en-US" dirty="0">
              <a:solidFill>
                <a:srgbClr val="00CC00"/>
              </a:solidFill>
            </a:endParaRPr>
          </a:p>
          <a:p>
            <a:pPr eaLnBrk="1" hangingPunct="1"/>
            <a:r>
              <a:rPr lang="en-GB" altLang="en-US" dirty="0">
                <a:solidFill>
                  <a:srgbClr val="00CC00"/>
                </a:solidFill>
              </a:rPr>
              <a:t>Examined a variety of documents about patterns of choice. </a:t>
            </a:r>
            <a:endParaRPr lang="en-GB" altLang="en-US" dirty="0">
              <a:solidFill>
                <a:srgbClr val="FF0000"/>
              </a:solidFill>
            </a:endParaRPr>
          </a:p>
          <a:p>
            <a:pPr eaLnBrk="1" hangingPunct="1">
              <a:spcBef>
                <a:spcPct val="50000"/>
              </a:spcBef>
            </a:pPr>
            <a:endParaRPr lang="en-GB"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52226">
                                            <p:txEl>
                                              <p:pRg st="0" end="0"/>
                                            </p:txEl>
                                          </p:spTgt>
                                        </p:tgtEl>
                                        <p:attrNameLst>
                                          <p:attrName>style.visibility</p:attrName>
                                        </p:attrNameLst>
                                      </p:cBhvr>
                                      <p:to>
                                        <p:strVal val="visible"/>
                                      </p:to>
                                    </p:set>
                                    <p:anim calcmode="discrete" valueType="clr">
                                      <p:cBhvr override="childStyle">
                                        <p:cTn id="7" dur="80"/>
                                        <p:tgtEl>
                                          <p:spTgt spid="522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222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52226">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52226">
                                            <p:txEl>
                                              <p:pRg st="2" end="2"/>
                                            </p:txEl>
                                          </p:spTgt>
                                        </p:tgtEl>
                                        <p:attrNameLst>
                                          <p:attrName>style.visibility</p:attrName>
                                        </p:attrNameLst>
                                      </p:cBhvr>
                                      <p:to>
                                        <p:strVal val="visible"/>
                                      </p:to>
                                    </p:set>
                                    <p:anim calcmode="discrete" valueType="clr">
                                      <p:cBhvr override="childStyle">
                                        <p:cTn id="14" dur="80"/>
                                        <p:tgtEl>
                                          <p:spTgt spid="52226">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2226">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52226">
                                            <p:txEl>
                                              <p:pRg st="2" end="2"/>
                                            </p:txEl>
                                          </p:spTgt>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ntr" presetSubtype="0" fill="hold" nodeType="clickEffect">
                                  <p:stCondLst>
                                    <p:cond delay="0"/>
                                  </p:stCondLst>
                                  <p:iterate type="lt">
                                    <p:tmPct val="50000"/>
                                  </p:iterate>
                                  <p:childTnLst>
                                    <p:set>
                                      <p:cBhvr>
                                        <p:cTn id="20" dur="1" fill="hold">
                                          <p:stCondLst>
                                            <p:cond delay="0"/>
                                          </p:stCondLst>
                                        </p:cTn>
                                        <p:tgtEl>
                                          <p:spTgt spid="52226">
                                            <p:txEl>
                                              <p:pRg st="4" end="4"/>
                                            </p:txEl>
                                          </p:spTgt>
                                        </p:tgtEl>
                                        <p:attrNameLst>
                                          <p:attrName>style.visibility</p:attrName>
                                        </p:attrNameLst>
                                      </p:cBhvr>
                                      <p:to>
                                        <p:strVal val="visible"/>
                                      </p:to>
                                    </p:set>
                                    <p:anim calcmode="discrete" valueType="clr">
                                      <p:cBhvr override="childStyle">
                                        <p:cTn id="21" dur="80"/>
                                        <p:tgtEl>
                                          <p:spTgt spid="52226">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2226">
                                            <p:txEl>
                                              <p:pRg st="4" end="4"/>
                                            </p:txEl>
                                          </p:spTgt>
                                        </p:tgtEl>
                                        <p:attrNameLst>
                                          <p:attrName>fillcolor</p:attrName>
                                        </p:attrNameLst>
                                      </p:cBhvr>
                                      <p:tavLst>
                                        <p:tav tm="0">
                                          <p:val>
                                            <p:clrVal>
                                              <a:schemeClr val="accent2"/>
                                            </p:clrVal>
                                          </p:val>
                                        </p:tav>
                                        <p:tav tm="50000">
                                          <p:val>
                                            <p:clrVal>
                                              <a:schemeClr val="hlink"/>
                                            </p:clrVal>
                                          </p:val>
                                        </p:tav>
                                      </p:tavLst>
                                    </p:anim>
                                    <p:set>
                                      <p:cBhvr>
                                        <p:cTn id="23" dur="80"/>
                                        <p:tgtEl>
                                          <p:spTgt spid="52226">
                                            <p:txEl>
                                              <p:pRg st="4" end="4"/>
                                            </p:txEl>
                                          </p:spTgt>
                                        </p:tgtEl>
                                        <p:attrNameLst>
                                          <p:attrName>fill.type</p:attrName>
                                        </p:attrNameLst>
                                      </p:cBhvr>
                                      <p:to>
                                        <p:strVal val="solid"/>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nodeType="clickEffect">
                                  <p:stCondLst>
                                    <p:cond delay="0"/>
                                  </p:stCondLst>
                                  <p:iterate type="lt">
                                    <p:tmPct val="50000"/>
                                  </p:iterate>
                                  <p:childTnLst>
                                    <p:set>
                                      <p:cBhvr>
                                        <p:cTn id="27" dur="1" fill="hold">
                                          <p:stCondLst>
                                            <p:cond delay="0"/>
                                          </p:stCondLst>
                                        </p:cTn>
                                        <p:tgtEl>
                                          <p:spTgt spid="52226">
                                            <p:txEl>
                                              <p:pRg st="6" end="6"/>
                                            </p:txEl>
                                          </p:spTgt>
                                        </p:tgtEl>
                                        <p:attrNameLst>
                                          <p:attrName>style.visibility</p:attrName>
                                        </p:attrNameLst>
                                      </p:cBhvr>
                                      <p:to>
                                        <p:strVal val="visible"/>
                                      </p:to>
                                    </p:set>
                                    <p:anim calcmode="discrete" valueType="clr">
                                      <p:cBhvr override="childStyle">
                                        <p:cTn id="28" dur="80"/>
                                        <p:tgtEl>
                                          <p:spTgt spid="5222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2226">
                                            <p:txEl>
                                              <p:pRg st="6" end="6"/>
                                            </p:txEl>
                                          </p:spTgt>
                                        </p:tgtEl>
                                        <p:attrNameLst>
                                          <p:attrName>fillcolor</p:attrName>
                                        </p:attrNameLst>
                                      </p:cBhvr>
                                      <p:tavLst>
                                        <p:tav tm="0">
                                          <p:val>
                                            <p:clrVal>
                                              <a:schemeClr val="accent2"/>
                                            </p:clrVal>
                                          </p:val>
                                        </p:tav>
                                        <p:tav tm="50000">
                                          <p:val>
                                            <p:clrVal>
                                              <a:schemeClr val="hlink"/>
                                            </p:clrVal>
                                          </p:val>
                                        </p:tav>
                                      </p:tavLst>
                                    </p:anim>
                                    <p:set>
                                      <p:cBhvr>
                                        <p:cTn id="30" dur="80"/>
                                        <p:tgtEl>
                                          <p:spTgt spid="52226">
                                            <p:txEl>
                                              <p:pRg st="6" end="6"/>
                                            </p:txEl>
                                          </p:spTgt>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52226">
                                            <p:txEl>
                                              <p:pRg st="8" end="8"/>
                                            </p:txEl>
                                          </p:spTgt>
                                        </p:tgtEl>
                                        <p:attrNameLst>
                                          <p:attrName>style.visibility</p:attrName>
                                        </p:attrNameLst>
                                      </p:cBhvr>
                                      <p:to>
                                        <p:strVal val="visible"/>
                                      </p:to>
                                    </p:set>
                                    <p:anim calcmode="discrete" valueType="clr">
                                      <p:cBhvr override="childStyle">
                                        <p:cTn id="35" dur="80"/>
                                        <p:tgtEl>
                                          <p:spTgt spid="5222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2226">
                                            <p:txEl>
                                              <p:pRg st="8" end="8"/>
                                            </p:txEl>
                                          </p:spTgt>
                                        </p:tgtEl>
                                        <p:attrNameLst>
                                          <p:attrName>fillcolor</p:attrName>
                                        </p:attrNameLst>
                                      </p:cBhvr>
                                      <p:tavLst>
                                        <p:tav tm="0">
                                          <p:val>
                                            <p:clrVal>
                                              <a:schemeClr val="accent2"/>
                                            </p:clrVal>
                                          </p:val>
                                        </p:tav>
                                        <p:tav tm="50000">
                                          <p:val>
                                            <p:clrVal>
                                              <a:schemeClr val="hlink"/>
                                            </p:clrVal>
                                          </p:val>
                                        </p:tav>
                                      </p:tavLst>
                                    </p:anim>
                                    <p:set>
                                      <p:cBhvr>
                                        <p:cTn id="37" dur="80"/>
                                        <p:tgtEl>
                                          <p:spTgt spid="52226">
                                            <p:txEl>
                                              <p:pRg st="8" end="8"/>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52226">
                                            <p:txEl>
                                              <p:pRg st="6" end="6"/>
                                            </p:txEl>
                                          </p:spTgt>
                                        </p:tgtEl>
                                        <p:attrNameLst>
                                          <p:attrName>style.visibility</p:attrName>
                                        </p:attrNameLst>
                                      </p:cBhvr>
                                      <p:to>
                                        <p:strVal val="visible"/>
                                      </p:to>
                                    </p:set>
                                    <p:anim calcmode="discrete" valueType="clr">
                                      <p:cBhvr override="childStyle">
                                        <p:cTn id="42" dur="80"/>
                                        <p:tgtEl>
                                          <p:spTgt spid="52226">
                                            <p:txEl>
                                              <p:pRg st="6" end="6"/>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52226">
                                            <p:txEl>
                                              <p:pRg st="6" end="6"/>
                                            </p:txEl>
                                          </p:spTgt>
                                        </p:tgtEl>
                                        <p:attrNameLst>
                                          <p:attrName>fillcolor</p:attrName>
                                        </p:attrNameLst>
                                      </p:cBhvr>
                                      <p:tavLst>
                                        <p:tav tm="0">
                                          <p:val>
                                            <p:clrVal>
                                              <a:schemeClr val="accent2"/>
                                            </p:clrVal>
                                          </p:val>
                                        </p:tav>
                                        <p:tav tm="50000">
                                          <p:val>
                                            <p:clrVal>
                                              <a:schemeClr val="hlink"/>
                                            </p:clrVal>
                                          </p:val>
                                        </p:tav>
                                      </p:tavLst>
                                    </p:anim>
                                    <p:set>
                                      <p:cBhvr>
                                        <p:cTn id="44" dur="80"/>
                                        <p:tgtEl>
                                          <p:spTgt spid="52226">
                                            <p:txEl>
                                              <p:pRg st="6" end="6"/>
                                            </p:txEl>
                                          </p:spTgt>
                                        </p:tgtEl>
                                        <p:attrNameLst>
                                          <p:attrName>fill.type</p:attrName>
                                        </p:attrNameLst>
                                      </p:cBhvr>
                                      <p:to>
                                        <p:strVal val="solid"/>
                                      </p:to>
                                    </p:set>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2226">
                                            <p:txEl>
                                              <p:pRg st="8" end="8"/>
                                            </p:txEl>
                                          </p:spTgt>
                                        </p:tgtEl>
                                        <p:attrNameLst>
                                          <p:attrName>style.visibility</p:attrName>
                                        </p:attrNameLst>
                                      </p:cBhvr>
                                      <p:to>
                                        <p:strVal val="visible"/>
                                      </p:to>
                                    </p:set>
                                    <p:anim calcmode="discrete" valueType="clr">
                                      <p:cBhvr override="childStyle">
                                        <p:cTn id="49" dur="80"/>
                                        <p:tgtEl>
                                          <p:spTgt spid="52226">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2226">
                                            <p:txEl>
                                              <p:pRg st="8" end="8"/>
                                            </p:txEl>
                                          </p:spTgt>
                                        </p:tgtEl>
                                        <p:attrNameLst>
                                          <p:attrName>fillcolor</p:attrName>
                                        </p:attrNameLst>
                                      </p:cBhvr>
                                      <p:tavLst>
                                        <p:tav tm="0">
                                          <p:val>
                                            <p:clrVal>
                                              <a:schemeClr val="accent2"/>
                                            </p:clrVal>
                                          </p:val>
                                        </p:tav>
                                        <p:tav tm="50000">
                                          <p:val>
                                            <p:clrVal>
                                              <a:schemeClr val="hlink"/>
                                            </p:clrVal>
                                          </p:val>
                                        </p:tav>
                                      </p:tavLst>
                                    </p:anim>
                                    <p:set>
                                      <p:cBhvr>
                                        <p:cTn id="51" dur="80"/>
                                        <p:tgtEl>
                                          <p:spTgt spid="52226">
                                            <p:txEl>
                                              <p:pRg st="8" end="8"/>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5298" name="Text Box 2">
            <a:extLst>
              <a:ext uri="{FF2B5EF4-FFF2-40B4-BE49-F238E27FC236}">
                <a16:creationId xmlns:a16="http://schemas.microsoft.com/office/drawing/2014/main" id="{F2032C12-4105-46EB-953F-B99F9E7E9928}"/>
              </a:ext>
            </a:extLst>
          </p:cNvPr>
          <p:cNvSpPr txBox="1">
            <a:spLocks noChangeArrowheads="1"/>
          </p:cNvSpPr>
          <p:nvPr/>
        </p:nvSpPr>
        <p:spPr bwMode="auto">
          <a:xfrm>
            <a:off x="1524000" y="1071564"/>
            <a:ext cx="5329238"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US" altLang="en-US">
                <a:solidFill>
                  <a:schemeClr val="bg1"/>
                </a:solidFill>
              </a:rPr>
              <a:t>1. Material deprivation</a:t>
            </a:r>
          </a:p>
          <a:p>
            <a:pPr eaLnBrk="1" hangingPunct="1"/>
            <a:r>
              <a:rPr lang="en-US" altLang="en-US">
                <a:solidFill>
                  <a:schemeClr val="bg1"/>
                </a:solidFill>
              </a:rPr>
              <a:t>2. Cultural deprivation</a:t>
            </a:r>
          </a:p>
          <a:p>
            <a:pPr eaLnBrk="1" hangingPunct="1"/>
            <a:r>
              <a:rPr lang="en-US" altLang="en-US">
                <a:solidFill>
                  <a:schemeClr val="bg1"/>
                </a:solidFill>
              </a:rPr>
              <a:t>3. Social deprivation / exclusion</a:t>
            </a:r>
          </a:p>
          <a:p>
            <a:pPr eaLnBrk="1" hangingPunct="1"/>
            <a:r>
              <a:rPr lang="en-US" altLang="en-US">
                <a:solidFill>
                  <a:schemeClr val="bg1"/>
                </a:solidFill>
              </a:rPr>
              <a:t>4. Social class subcultures</a:t>
            </a:r>
          </a:p>
          <a:p>
            <a:pPr eaLnBrk="1" hangingPunct="1"/>
            <a:r>
              <a:rPr lang="en-US" altLang="en-US">
                <a:solidFill>
                  <a:schemeClr val="bg1"/>
                </a:solidFill>
              </a:rPr>
              <a:t>5. Restricted code</a:t>
            </a:r>
          </a:p>
          <a:p>
            <a:pPr eaLnBrk="1" hangingPunct="1"/>
            <a:r>
              <a:rPr lang="en-US" altLang="en-US">
                <a:solidFill>
                  <a:schemeClr val="bg1"/>
                </a:solidFill>
              </a:rPr>
              <a:t>6. Elaborated code</a:t>
            </a:r>
          </a:p>
          <a:p>
            <a:pPr eaLnBrk="1" hangingPunct="1"/>
            <a:r>
              <a:rPr lang="en-US" altLang="en-US">
                <a:solidFill>
                  <a:schemeClr val="bg1"/>
                </a:solidFill>
              </a:rPr>
              <a:t>7. Dominant culture</a:t>
            </a:r>
          </a:p>
          <a:p>
            <a:pPr eaLnBrk="1" hangingPunct="1"/>
            <a:r>
              <a:rPr lang="en-US" altLang="en-US">
                <a:solidFill>
                  <a:schemeClr val="bg1"/>
                </a:solidFill>
              </a:rPr>
              <a:t>8. Cultural capital </a:t>
            </a:r>
          </a:p>
          <a:p>
            <a:pPr eaLnBrk="1" hangingPunct="1"/>
            <a:r>
              <a:rPr lang="en-US" altLang="en-US">
                <a:solidFill>
                  <a:schemeClr val="bg1"/>
                </a:solidFill>
              </a:rPr>
              <a:t>9. Social capital</a:t>
            </a:r>
          </a:p>
          <a:p>
            <a:pPr eaLnBrk="1" hangingPunct="1"/>
            <a:r>
              <a:rPr lang="en-US" altLang="en-US">
                <a:solidFill>
                  <a:schemeClr val="bg1"/>
                </a:solidFill>
              </a:rPr>
              <a:t>10. Fatalism </a:t>
            </a:r>
          </a:p>
          <a:p>
            <a:pPr eaLnBrk="1" hangingPunct="1"/>
            <a:r>
              <a:rPr lang="en-US" altLang="en-US">
                <a:solidFill>
                  <a:schemeClr val="bg1"/>
                </a:solidFill>
              </a:rPr>
              <a:t>11. Immediate gratification</a:t>
            </a:r>
          </a:p>
          <a:p>
            <a:pPr eaLnBrk="1" hangingPunct="1"/>
            <a:r>
              <a:rPr lang="en-US" altLang="en-US">
                <a:solidFill>
                  <a:schemeClr val="bg1"/>
                </a:solidFill>
              </a:rPr>
              <a:t>12. Present-time orientation</a:t>
            </a:r>
          </a:p>
          <a:p>
            <a:pPr eaLnBrk="1" hangingPunct="1"/>
            <a:r>
              <a:rPr lang="en-US" altLang="en-US">
                <a:solidFill>
                  <a:schemeClr val="bg1"/>
                </a:solidFill>
              </a:rPr>
              <a:t>13. Collectivism </a:t>
            </a:r>
          </a:p>
          <a:p>
            <a:pPr eaLnBrk="1" hangingPunct="1"/>
            <a:endParaRPr lang="en-GB" altLang="en-US">
              <a:solidFill>
                <a:schemeClr val="bg1"/>
              </a:solidFill>
            </a:endParaRPr>
          </a:p>
        </p:txBody>
      </p:sp>
      <p:sp>
        <p:nvSpPr>
          <p:cNvPr id="55299" name="Text Box 3">
            <a:extLst>
              <a:ext uri="{FF2B5EF4-FFF2-40B4-BE49-F238E27FC236}">
                <a16:creationId xmlns:a16="http://schemas.microsoft.com/office/drawing/2014/main" id="{E9FEFDD9-129C-4417-B58F-9E7A60F71AD6}"/>
              </a:ext>
            </a:extLst>
          </p:cNvPr>
          <p:cNvSpPr txBox="1">
            <a:spLocks noChangeArrowheads="1"/>
          </p:cNvSpPr>
          <p:nvPr/>
        </p:nvSpPr>
        <p:spPr bwMode="auto">
          <a:xfrm>
            <a:off x="6024564" y="1071564"/>
            <a:ext cx="4643437"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US" altLang="en-US">
                <a:solidFill>
                  <a:schemeClr val="bg1"/>
                </a:solidFill>
              </a:rPr>
              <a:t>14. Particularistic meanings</a:t>
            </a:r>
          </a:p>
          <a:p>
            <a:pPr eaLnBrk="1" hangingPunct="1"/>
            <a:r>
              <a:rPr lang="en-US" altLang="en-US">
                <a:solidFill>
                  <a:schemeClr val="bg1"/>
                </a:solidFill>
              </a:rPr>
              <a:t>15. Universalistic meanings</a:t>
            </a:r>
          </a:p>
          <a:p>
            <a:pPr eaLnBrk="1" hangingPunct="1"/>
            <a:r>
              <a:rPr lang="en-US" altLang="en-US">
                <a:solidFill>
                  <a:schemeClr val="bg1"/>
                </a:solidFill>
              </a:rPr>
              <a:t>16. Compensatory education</a:t>
            </a:r>
          </a:p>
          <a:p>
            <a:pPr eaLnBrk="1" hangingPunct="1"/>
            <a:r>
              <a:rPr lang="en-US" altLang="en-US">
                <a:solidFill>
                  <a:schemeClr val="bg1"/>
                </a:solidFill>
              </a:rPr>
              <a:t>17. Education Action Zones</a:t>
            </a:r>
          </a:p>
          <a:p>
            <a:pPr eaLnBrk="1" hangingPunct="1"/>
            <a:r>
              <a:rPr lang="en-US" altLang="en-US">
                <a:solidFill>
                  <a:schemeClr val="bg1"/>
                </a:solidFill>
              </a:rPr>
              <a:t>18. Cultural reproduction</a:t>
            </a:r>
          </a:p>
          <a:p>
            <a:pPr eaLnBrk="1" hangingPunct="1"/>
            <a:r>
              <a:rPr lang="en-US" altLang="en-US">
                <a:solidFill>
                  <a:schemeClr val="bg1"/>
                </a:solidFill>
              </a:rPr>
              <a:t>19. Habitus </a:t>
            </a:r>
          </a:p>
          <a:p>
            <a:pPr eaLnBrk="1" hangingPunct="1"/>
            <a:r>
              <a:rPr lang="en-US" altLang="en-US">
                <a:solidFill>
                  <a:schemeClr val="bg1"/>
                </a:solidFill>
              </a:rPr>
              <a:t>20. Elimination </a:t>
            </a:r>
          </a:p>
          <a:p>
            <a:pPr eaLnBrk="1" hangingPunct="1"/>
            <a:r>
              <a:rPr lang="en-US" altLang="en-US">
                <a:solidFill>
                  <a:schemeClr val="bg1"/>
                </a:solidFill>
              </a:rPr>
              <a:t>21. Poverty penalty</a:t>
            </a:r>
          </a:p>
          <a:p>
            <a:pPr eaLnBrk="1" hangingPunct="1"/>
            <a:r>
              <a:rPr lang="en-US" altLang="en-US">
                <a:solidFill>
                  <a:schemeClr val="bg1"/>
                </a:solidFill>
              </a:rPr>
              <a:t>22. Parental interest</a:t>
            </a:r>
          </a:p>
          <a:p>
            <a:pPr eaLnBrk="1" hangingPunct="1"/>
            <a:r>
              <a:rPr lang="en-US" altLang="en-US">
                <a:solidFill>
                  <a:schemeClr val="bg1"/>
                </a:solidFill>
              </a:rPr>
              <a:t>23. Skilled choosers</a:t>
            </a:r>
          </a:p>
          <a:p>
            <a:pPr eaLnBrk="1" hangingPunct="1"/>
            <a:r>
              <a:rPr lang="en-US" altLang="en-US">
                <a:solidFill>
                  <a:schemeClr val="bg1"/>
                </a:solidFill>
              </a:rPr>
              <a:t>24. Semi-skilled choosers</a:t>
            </a:r>
          </a:p>
          <a:p>
            <a:pPr eaLnBrk="1" hangingPunct="1"/>
            <a:r>
              <a:rPr lang="en-US" altLang="en-US">
                <a:solidFill>
                  <a:schemeClr val="bg1"/>
                </a:solidFill>
              </a:rPr>
              <a:t>25. Unskilled choosers</a:t>
            </a:r>
          </a:p>
          <a:p>
            <a:pPr eaLnBrk="1" hangingPunct="1">
              <a:spcBef>
                <a:spcPct val="50000"/>
              </a:spcBef>
            </a:pPr>
            <a:endParaRPr lang="en-GB" altLang="en-US">
              <a:solidFill>
                <a:schemeClr val="bg1"/>
              </a:solidFill>
            </a:endParaRPr>
          </a:p>
        </p:txBody>
      </p:sp>
      <p:sp>
        <p:nvSpPr>
          <p:cNvPr id="55300" name="TextBox 3">
            <a:extLst>
              <a:ext uri="{FF2B5EF4-FFF2-40B4-BE49-F238E27FC236}">
                <a16:creationId xmlns:a16="http://schemas.microsoft.com/office/drawing/2014/main" id="{F0F80015-2E1A-4189-A37C-72A60FE8ADF1}"/>
              </a:ext>
            </a:extLst>
          </p:cNvPr>
          <p:cNvSpPr txBox="1">
            <a:spLocks noChangeArrowheads="1"/>
          </p:cNvSpPr>
          <p:nvPr/>
        </p:nvSpPr>
        <p:spPr bwMode="auto">
          <a:xfrm>
            <a:off x="0" y="0"/>
            <a:ext cx="12192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ctr" eaLnBrk="1" hangingPunct="1"/>
            <a:r>
              <a:rPr lang="en-GB" altLang="en-US" sz="3600" dirty="0">
                <a:solidFill>
                  <a:schemeClr val="bg1"/>
                </a:solidFill>
              </a:rPr>
              <a:t>Key concepts in social class and educational achievement.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5538" name="Picture 2" descr="jobcentrelarge">
            <a:extLst>
              <a:ext uri="{FF2B5EF4-FFF2-40B4-BE49-F238E27FC236}">
                <a16:creationId xmlns:a16="http://schemas.microsoft.com/office/drawing/2014/main" id="{F841D924-1DB1-4A5D-9CA4-D9D78173F3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4114" y="1773239"/>
            <a:ext cx="7273925"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a:extLst>
              <a:ext uri="{FF2B5EF4-FFF2-40B4-BE49-F238E27FC236}">
                <a16:creationId xmlns:a16="http://schemas.microsoft.com/office/drawing/2014/main" id="{3AB1C6C4-6983-4EA6-88E1-D050762B99D5}"/>
              </a:ext>
            </a:extLst>
          </p:cNvPr>
          <p:cNvSpPr txBox="1">
            <a:spLocks noChangeArrowheads="1"/>
          </p:cNvSpPr>
          <p:nvPr/>
        </p:nvSpPr>
        <p:spPr bwMode="auto">
          <a:xfrm>
            <a:off x="263352" y="0"/>
            <a:ext cx="115932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Their parents are more likely to be in unskilled occupations, if they are employed, that don’t need qualifications and therefore there will be little value attached to education in the home. </a:t>
            </a:r>
            <a:r>
              <a:rPr lang="en-GB" altLang="en-US" sz="2200" b="1" u="sng" dirty="0">
                <a:solidFill>
                  <a:schemeClr val="bg1"/>
                </a:solidFill>
                <a:latin typeface="Comic Sans MS" panose="030F0702030302020204" pitchFamily="66" charset="0"/>
                <a:cs typeface="Arial" panose="020B0604020202020204" pitchFamily="34" charset="0"/>
              </a:rPr>
              <a:t>Cultural deprivation</a:t>
            </a:r>
            <a:r>
              <a:rPr lang="en-GB" altLang="en-US" sz="2200" dirty="0">
                <a:solidFill>
                  <a:schemeClr val="bg1"/>
                </a:solidFill>
                <a:latin typeface="Comic Sans MS" panose="030F0702030302020204" pitchFamily="66" charset="0"/>
                <a:cs typeface="Arial" panose="020B0604020202020204" pitchFamily="34" charset="0"/>
              </a:rPr>
              <a:t> also means parents won’t usually be able to help with homework.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fade">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5539"/>
                                        </p:tgtEl>
                                        <p:attrNameLst>
                                          <p:attrName>style.visibility</p:attrName>
                                        </p:attrNameLst>
                                      </p:cBhvr>
                                      <p:to>
                                        <p:strVal val="visible"/>
                                      </p:to>
                                    </p:set>
                                    <p:anim calcmode="discrete" valueType="clr">
                                      <p:cBhvr override="childStyle">
                                        <p:cTn id="12" dur="80"/>
                                        <p:tgtEl>
                                          <p:spTgt spid="6553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5539"/>
                                        </p:tgtEl>
                                        <p:attrNameLst>
                                          <p:attrName>fillcolor</p:attrName>
                                        </p:attrNameLst>
                                      </p:cBhvr>
                                      <p:tavLst>
                                        <p:tav tm="0">
                                          <p:val>
                                            <p:clrVal>
                                              <a:schemeClr val="accent2"/>
                                            </p:clrVal>
                                          </p:val>
                                        </p:tav>
                                        <p:tav tm="50000">
                                          <p:val>
                                            <p:clrVal>
                                              <a:schemeClr val="hlink"/>
                                            </p:clrVal>
                                          </p:val>
                                        </p:tav>
                                      </p:tavLst>
                                    </p:anim>
                                    <p:set>
                                      <p:cBhvr>
                                        <p:cTn id="14" dur="80"/>
                                        <p:tgtEl>
                                          <p:spTgt spid="6553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62B1B7-90A1-41A5-81A9-0E31365DB6CF}"/>
              </a:ext>
            </a:extLst>
          </p:cNvPr>
          <p:cNvSpPr txBox="1">
            <a:spLocks noChangeArrowheads="1"/>
          </p:cNvSpPr>
          <p:nvPr/>
        </p:nvSpPr>
        <p:spPr bwMode="auto">
          <a:xfrm>
            <a:off x="407368" y="285750"/>
            <a:ext cx="11665296"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eaLnBrk="1" hangingPunct="1"/>
            <a:r>
              <a:rPr lang="en-GB" altLang="en-US" dirty="0"/>
              <a:t>	Using every single one of the concepts we’ve put on concept cards, write a story, as creatively as you can, on the educational lives of the following types of students:</a:t>
            </a:r>
          </a:p>
          <a:p>
            <a:pPr eaLnBrk="1" hangingPunct="1"/>
            <a:endParaRPr lang="en-GB" altLang="en-US" dirty="0"/>
          </a:p>
          <a:p>
            <a:pPr eaLnBrk="1" hangingPunct="1">
              <a:buFontTx/>
              <a:buAutoNum type="arabicPeriod"/>
            </a:pPr>
            <a:r>
              <a:rPr lang="en-GB" altLang="en-US" dirty="0"/>
              <a:t>A boy with a working class background, in year 11.</a:t>
            </a:r>
          </a:p>
          <a:p>
            <a:pPr eaLnBrk="1" hangingPunct="1">
              <a:buFontTx/>
              <a:buAutoNum type="arabicPeriod"/>
            </a:pPr>
            <a:r>
              <a:rPr lang="en-GB" altLang="en-US" dirty="0"/>
              <a:t>A girl from a middle class background, in year 9.</a:t>
            </a:r>
          </a:p>
          <a:p>
            <a:pPr eaLnBrk="1" hangingPunct="1">
              <a:buFontTx/>
              <a:buAutoNum type="arabicPeriod"/>
            </a:pPr>
            <a:r>
              <a:rPr lang="en-GB" altLang="en-US" dirty="0"/>
              <a:t>A boy from an upper class background, in year 7.</a:t>
            </a:r>
          </a:p>
          <a:p>
            <a:pPr eaLnBrk="1" hangingPunct="1">
              <a:buFontTx/>
              <a:buAutoNum type="arabicPeriod"/>
            </a:pPr>
            <a:r>
              <a:rPr lang="en-GB" altLang="en-US" dirty="0"/>
              <a:t>A girl from an underclass background, in year 8.</a:t>
            </a:r>
          </a:p>
          <a:p>
            <a:pPr eaLnBrk="1" hangingPunct="1"/>
            <a:endParaRPr lang="en-GB" altLang="en-US" dirty="0"/>
          </a:p>
          <a:p>
            <a:pPr eaLnBrk="1" hangingPunct="1"/>
            <a:r>
              <a:rPr lang="en-GB" altLang="en-US" dirty="0"/>
              <a:t>	You’re allowed to word process this!                                        </a:t>
            </a:r>
          </a:p>
          <a:p>
            <a:pPr eaLnBrk="1" hangingPunct="1"/>
            <a:r>
              <a:rPr lang="en-GB" altLang="en-US" dirty="0"/>
              <a:t>       Include images to illustrate these concepts. </a:t>
            </a:r>
          </a:p>
          <a:p>
            <a:pPr eaLnBrk="1" hangingPunct="1"/>
            <a:endParaRPr lang="en-GB" altLang="en-US" dirty="0"/>
          </a:p>
          <a:p>
            <a:pPr eaLnBrk="1" hangingPunct="1"/>
            <a:r>
              <a:rPr lang="en-GB" altLang="en-US" dirty="0"/>
              <a:t>Suggested formats:</a:t>
            </a:r>
          </a:p>
          <a:p>
            <a:pPr eaLnBrk="1" hangingPunct="1">
              <a:buFont typeface="Arial" panose="020B0604020202020204" pitchFamily="34" charset="0"/>
              <a:buChar char="•"/>
            </a:pPr>
            <a:r>
              <a:rPr lang="en-GB" altLang="en-US" dirty="0"/>
              <a:t>A photo story;</a:t>
            </a:r>
          </a:p>
          <a:p>
            <a:pPr eaLnBrk="1" hangingPunct="1">
              <a:buFont typeface="Arial" panose="020B0604020202020204" pitchFamily="34" charset="0"/>
              <a:buChar char="•"/>
            </a:pPr>
            <a:r>
              <a:rPr lang="en-GB" altLang="en-US" dirty="0"/>
              <a:t>A script for Waterloo Road;</a:t>
            </a:r>
          </a:p>
          <a:p>
            <a:pPr eaLnBrk="1" hangingPunct="1">
              <a:buFont typeface="Arial" panose="020B0604020202020204" pitchFamily="34" charset="0"/>
              <a:buChar char="•"/>
            </a:pPr>
            <a:r>
              <a:rPr lang="en-GB" altLang="en-US" dirty="0"/>
              <a:t>A short story;</a:t>
            </a:r>
          </a:p>
          <a:p>
            <a:pPr eaLnBrk="1" hangingPunct="1">
              <a:buFont typeface="Arial" panose="020B0604020202020204" pitchFamily="34" charset="0"/>
              <a:buChar char="•"/>
            </a:pPr>
            <a:r>
              <a:rPr lang="en-GB" altLang="en-US" dirty="0"/>
              <a:t>A teacher’s report.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
                                            <p:txEl>
                                              <p:pRg st="0" end="0"/>
                                            </p:txEl>
                                          </p:spTgt>
                                        </p:tgtEl>
                                        <p:attrNameLst>
                                          <p:attrName>style.visibility</p:attrName>
                                        </p:attrNameLst>
                                      </p:cBhvr>
                                      <p:to>
                                        <p:strVal val="visible"/>
                                      </p:to>
                                    </p:set>
                                    <p:anim calcmode="discrete" valueType="clr">
                                      <p:cBhvr override="childStyle">
                                        <p:cTn id="7" dur="80"/>
                                        <p:tgtEl>
                                          <p:spTgt spid="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
                                            <p:txEl>
                                              <p:pRg st="0" end="0"/>
                                            </p:txEl>
                                          </p:spTgt>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nodeType="clickEffect">
                                  <p:stCondLst>
                                    <p:cond delay="0"/>
                                  </p:stCondLst>
                                  <p:iterate type="lt">
                                    <p:tmPct val="50000"/>
                                  </p:iterate>
                                  <p:childTnLst>
                                    <p:set>
                                      <p:cBhvr>
                                        <p:cTn id="13" dur="1" fill="hold">
                                          <p:stCondLst>
                                            <p:cond delay="0"/>
                                          </p:stCondLst>
                                        </p:cTn>
                                        <p:tgtEl>
                                          <p:spTgt spid="4">
                                            <p:txEl>
                                              <p:pRg st="2" end="2"/>
                                            </p:txEl>
                                          </p:spTgt>
                                        </p:tgtEl>
                                        <p:attrNameLst>
                                          <p:attrName>style.visibility</p:attrName>
                                        </p:attrNameLst>
                                      </p:cBhvr>
                                      <p:to>
                                        <p:strVal val="visible"/>
                                      </p:to>
                                    </p:set>
                                    <p:anim calcmode="discrete" valueType="clr">
                                      <p:cBhvr override="childStyle">
                                        <p:cTn id="14" dur="80"/>
                                        <p:tgtEl>
                                          <p:spTgt spid="4">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
                                            <p:txEl>
                                              <p:pRg st="2" end="2"/>
                                            </p:txEl>
                                          </p:spTgt>
                                        </p:tgtEl>
                                        <p:attrNameLst>
                                          <p:attrName>fillcolor</p:attrName>
                                        </p:attrNameLst>
                                      </p:cBhvr>
                                      <p:tavLst>
                                        <p:tav tm="0">
                                          <p:val>
                                            <p:clrVal>
                                              <a:schemeClr val="accent2"/>
                                            </p:clrVal>
                                          </p:val>
                                        </p:tav>
                                        <p:tav tm="50000">
                                          <p:val>
                                            <p:clrVal>
                                              <a:schemeClr val="hlink"/>
                                            </p:clrVal>
                                          </p:val>
                                        </p:tav>
                                      </p:tavLst>
                                    </p:anim>
                                    <p:set>
                                      <p:cBhvr>
                                        <p:cTn id="16" dur="80"/>
                                        <p:tgtEl>
                                          <p:spTgt spid="4">
                                            <p:txEl>
                                              <p:pRg st="2" end="2"/>
                                            </p:txEl>
                                          </p:spTgt>
                                        </p:tgtEl>
                                        <p:attrNameLst>
                                          <p:attrName>fill.type</p:attrName>
                                        </p:attrNameLst>
                                      </p:cBhvr>
                                      <p:to>
                                        <p:strVal val="solid"/>
                                      </p:to>
                                    </p:set>
                                  </p:childTnLst>
                                </p:cTn>
                              </p:par>
                              <p:par>
                                <p:cTn id="17" presetID="27" presetClass="entr" presetSubtype="0" fill="hold" nodeType="withEffect">
                                  <p:stCondLst>
                                    <p:cond delay="0"/>
                                  </p:stCondLst>
                                  <p:iterate type="lt">
                                    <p:tmPct val="50000"/>
                                  </p:iterate>
                                  <p:childTnLst>
                                    <p:set>
                                      <p:cBhvr>
                                        <p:cTn id="18" dur="1" fill="hold">
                                          <p:stCondLst>
                                            <p:cond delay="0"/>
                                          </p:stCondLst>
                                        </p:cTn>
                                        <p:tgtEl>
                                          <p:spTgt spid="4">
                                            <p:txEl>
                                              <p:pRg st="3" end="3"/>
                                            </p:txEl>
                                          </p:spTgt>
                                        </p:tgtEl>
                                        <p:attrNameLst>
                                          <p:attrName>style.visibility</p:attrName>
                                        </p:attrNameLst>
                                      </p:cBhvr>
                                      <p:to>
                                        <p:strVal val="visible"/>
                                      </p:to>
                                    </p:set>
                                    <p:anim calcmode="discrete" valueType="clr">
                                      <p:cBhvr override="childStyle">
                                        <p:cTn id="19" dur="80"/>
                                        <p:tgtEl>
                                          <p:spTgt spid="4">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4">
                                            <p:txEl>
                                              <p:pRg st="3" end="3"/>
                                            </p:txEl>
                                          </p:spTgt>
                                        </p:tgtEl>
                                        <p:attrNameLst>
                                          <p:attrName>fill.type</p:attrName>
                                        </p:attrNameLst>
                                      </p:cBhvr>
                                      <p:to>
                                        <p:strVal val="solid"/>
                                      </p:to>
                                    </p:set>
                                  </p:childTnLst>
                                </p:cTn>
                              </p:par>
                              <p:par>
                                <p:cTn id="22" presetID="27" presetClass="entr" presetSubtype="0" fill="hold" nodeType="withEffect">
                                  <p:stCondLst>
                                    <p:cond delay="0"/>
                                  </p:stCondLst>
                                  <p:iterate type="lt">
                                    <p:tmPct val="50000"/>
                                  </p:iterate>
                                  <p:childTnLst>
                                    <p:set>
                                      <p:cBhvr>
                                        <p:cTn id="23" dur="1" fill="hold">
                                          <p:stCondLst>
                                            <p:cond delay="0"/>
                                          </p:stCondLst>
                                        </p:cTn>
                                        <p:tgtEl>
                                          <p:spTgt spid="4">
                                            <p:txEl>
                                              <p:pRg st="4" end="4"/>
                                            </p:txEl>
                                          </p:spTgt>
                                        </p:tgtEl>
                                        <p:attrNameLst>
                                          <p:attrName>style.visibility</p:attrName>
                                        </p:attrNameLst>
                                      </p:cBhvr>
                                      <p:to>
                                        <p:strVal val="visible"/>
                                      </p:to>
                                    </p:set>
                                    <p:anim calcmode="discrete" valueType="clr">
                                      <p:cBhvr override="childStyle">
                                        <p:cTn id="24" dur="80"/>
                                        <p:tgtEl>
                                          <p:spTgt spid="4">
                                            <p:txEl>
                                              <p:pRg st="4" end="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4">
                                            <p:txEl>
                                              <p:pRg st="4" end="4"/>
                                            </p:txEl>
                                          </p:spTgt>
                                        </p:tgtEl>
                                        <p:attrNameLst>
                                          <p:attrName>fillcolor</p:attrName>
                                        </p:attrNameLst>
                                      </p:cBhvr>
                                      <p:tavLst>
                                        <p:tav tm="0">
                                          <p:val>
                                            <p:clrVal>
                                              <a:schemeClr val="accent2"/>
                                            </p:clrVal>
                                          </p:val>
                                        </p:tav>
                                        <p:tav tm="50000">
                                          <p:val>
                                            <p:clrVal>
                                              <a:schemeClr val="hlink"/>
                                            </p:clrVal>
                                          </p:val>
                                        </p:tav>
                                      </p:tavLst>
                                    </p:anim>
                                    <p:set>
                                      <p:cBhvr>
                                        <p:cTn id="26" dur="80"/>
                                        <p:tgtEl>
                                          <p:spTgt spid="4">
                                            <p:txEl>
                                              <p:pRg st="4" end="4"/>
                                            </p:txEl>
                                          </p:spTgt>
                                        </p:tgtEl>
                                        <p:attrNameLst>
                                          <p:attrName>fill.type</p:attrName>
                                        </p:attrNameLst>
                                      </p:cBhvr>
                                      <p:to>
                                        <p:strVal val="solid"/>
                                      </p:to>
                                    </p:set>
                                  </p:childTnLst>
                                </p:cTn>
                              </p:par>
                              <p:par>
                                <p:cTn id="27" presetID="27" presetClass="entr" presetSubtype="0" fill="hold" nodeType="withEffect">
                                  <p:stCondLst>
                                    <p:cond delay="0"/>
                                  </p:stCondLst>
                                  <p:iterate type="lt">
                                    <p:tmPct val="50000"/>
                                  </p:iterate>
                                  <p:childTnLst>
                                    <p:set>
                                      <p:cBhvr>
                                        <p:cTn id="28" dur="1" fill="hold">
                                          <p:stCondLst>
                                            <p:cond delay="0"/>
                                          </p:stCondLst>
                                        </p:cTn>
                                        <p:tgtEl>
                                          <p:spTgt spid="4">
                                            <p:txEl>
                                              <p:pRg st="5" end="5"/>
                                            </p:txEl>
                                          </p:spTgt>
                                        </p:tgtEl>
                                        <p:attrNameLst>
                                          <p:attrName>style.visibility</p:attrName>
                                        </p:attrNameLst>
                                      </p:cBhvr>
                                      <p:to>
                                        <p:strVal val="visible"/>
                                      </p:to>
                                    </p:set>
                                    <p:anim calcmode="discrete" valueType="clr">
                                      <p:cBhvr override="childStyle">
                                        <p:cTn id="29" dur="80"/>
                                        <p:tgtEl>
                                          <p:spTgt spid="4">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4">
                                            <p:txEl>
                                              <p:pRg st="5" end="5"/>
                                            </p:txEl>
                                          </p:spTgt>
                                        </p:tgtEl>
                                        <p:attrNameLst>
                                          <p:attrName>fillcolor</p:attrName>
                                        </p:attrNameLst>
                                      </p:cBhvr>
                                      <p:tavLst>
                                        <p:tav tm="0">
                                          <p:val>
                                            <p:clrVal>
                                              <a:schemeClr val="accent2"/>
                                            </p:clrVal>
                                          </p:val>
                                        </p:tav>
                                        <p:tav tm="50000">
                                          <p:val>
                                            <p:clrVal>
                                              <a:schemeClr val="hlink"/>
                                            </p:clrVal>
                                          </p:val>
                                        </p:tav>
                                      </p:tavLst>
                                    </p:anim>
                                    <p:set>
                                      <p:cBhvr>
                                        <p:cTn id="31" dur="80"/>
                                        <p:tgtEl>
                                          <p:spTgt spid="4">
                                            <p:txEl>
                                              <p:pRg st="5" end="5"/>
                                            </p:txEl>
                                          </p:spTgt>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nodeType="clickEffect">
                                  <p:stCondLst>
                                    <p:cond delay="0"/>
                                  </p:stCondLst>
                                  <p:iterate type="lt">
                                    <p:tmPct val="50000"/>
                                  </p:iterate>
                                  <p:childTnLst>
                                    <p:set>
                                      <p:cBhvr>
                                        <p:cTn id="35" dur="1" fill="hold">
                                          <p:stCondLst>
                                            <p:cond delay="0"/>
                                          </p:stCondLst>
                                        </p:cTn>
                                        <p:tgtEl>
                                          <p:spTgt spid="4">
                                            <p:txEl>
                                              <p:pRg st="7" end="7"/>
                                            </p:txEl>
                                          </p:spTgt>
                                        </p:tgtEl>
                                        <p:attrNameLst>
                                          <p:attrName>style.visibility</p:attrName>
                                        </p:attrNameLst>
                                      </p:cBhvr>
                                      <p:to>
                                        <p:strVal val="visible"/>
                                      </p:to>
                                    </p:set>
                                    <p:anim calcmode="discrete" valueType="clr">
                                      <p:cBhvr override="childStyle">
                                        <p:cTn id="36" dur="80"/>
                                        <p:tgtEl>
                                          <p:spTgt spid="4">
                                            <p:txEl>
                                              <p:pRg st="7" end="7"/>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4">
                                            <p:txEl>
                                              <p:pRg st="7" end="7"/>
                                            </p:txEl>
                                          </p:spTgt>
                                        </p:tgtEl>
                                        <p:attrNameLst>
                                          <p:attrName>fillcolor</p:attrName>
                                        </p:attrNameLst>
                                      </p:cBhvr>
                                      <p:tavLst>
                                        <p:tav tm="0">
                                          <p:val>
                                            <p:clrVal>
                                              <a:schemeClr val="accent2"/>
                                            </p:clrVal>
                                          </p:val>
                                        </p:tav>
                                        <p:tav tm="50000">
                                          <p:val>
                                            <p:clrVal>
                                              <a:schemeClr val="hlink"/>
                                            </p:clrVal>
                                          </p:val>
                                        </p:tav>
                                      </p:tavLst>
                                    </p:anim>
                                    <p:set>
                                      <p:cBhvr>
                                        <p:cTn id="38" dur="80"/>
                                        <p:tgtEl>
                                          <p:spTgt spid="4">
                                            <p:txEl>
                                              <p:pRg st="7" end="7"/>
                                            </p:txEl>
                                          </p:spTgt>
                                        </p:tgtEl>
                                        <p:attrNameLst>
                                          <p:attrName>fill.type</p:attrName>
                                        </p:attrNameLst>
                                      </p:cBhvr>
                                      <p:to>
                                        <p:strVal val="solid"/>
                                      </p:to>
                                    </p:set>
                                  </p:childTnLst>
                                </p:cTn>
                              </p:par>
                            </p:childTnLst>
                          </p:cTn>
                        </p:par>
                      </p:childTnLst>
                    </p:cTn>
                  </p:par>
                  <p:par>
                    <p:cTn id="39" fill="hold">
                      <p:stCondLst>
                        <p:cond delay="indefinite"/>
                      </p:stCondLst>
                      <p:childTnLst>
                        <p:par>
                          <p:cTn id="40" fill="hold">
                            <p:stCondLst>
                              <p:cond delay="0"/>
                            </p:stCondLst>
                            <p:childTnLst>
                              <p:par>
                                <p:cTn id="41" presetID="27" presetClass="entr" presetSubtype="0" fill="hold" nodeType="clickEffect">
                                  <p:stCondLst>
                                    <p:cond delay="0"/>
                                  </p:stCondLst>
                                  <p:iterate type="lt">
                                    <p:tmPct val="50000"/>
                                  </p:iterate>
                                  <p:childTnLst>
                                    <p:set>
                                      <p:cBhvr>
                                        <p:cTn id="42" dur="1" fill="hold">
                                          <p:stCondLst>
                                            <p:cond delay="0"/>
                                          </p:stCondLst>
                                        </p:cTn>
                                        <p:tgtEl>
                                          <p:spTgt spid="4">
                                            <p:txEl>
                                              <p:pRg st="8" end="8"/>
                                            </p:txEl>
                                          </p:spTgt>
                                        </p:tgtEl>
                                        <p:attrNameLst>
                                          <p:attrName>style.visibility</p:attrName>
                                        </p:attrNameLst>
                                      </p:cBhvr>
                                      <p:to>
                                        <p:strVal val="visible"/>
                                      </p:to>
                                    </p:set>
                                    <p:anim calcmode="discrete" valueType="clr">
                                      <p:cBhvr override="childStyle">
                                        <p:cTn id="43" dur="80"/>
                                        <p:tgtEl>
                                          <p:spTgt spid="4">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4">
                                            <p:txEl>
                                              <p:pRg st="8" end="8"/>
                                            </p:txEl>
                                          </p:spTgt>
                                        </p:tgtEl>
                                        <p:attrNameLst>
                                          <p:attrName>fillcolor</p:attrName>
                                        </p:attrNameLst>
                                      </p:cBhvr>
                                      <p:tavLst>
                                        <p:tav tm="0">
                                          <p:val>
                                            <p:clrVal>
                                              <a:schemeClr val="accent2"/>
                                            </p:clrVal>
                                          </p:val>
                                        </p:tav>
                                        <p:tav tm="50000">
                                          <p:val>
                                            <p:clrVal>
                                              <a:schemeClr val="hlink"/>
                                            </p:clrVal>
                                          </p:val>
                                        </p:tav>
                                      </p:tavLst>
                                    </p:anim>
                                    <p:set>
                                      <p:cBhvr>
                                        <p:cTn id="45" dur="80"/>
                                        <p:tgtEl>
                                          <p:spTgt spid="4">
                                            <p:txEl>
                                              <p:pRg st="8" end="8"/>
                                            </p:txEl>
                                          </p:spTgt>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7" presetClass="entr" presetSubtype="0" fill="hold" nodeType="clickEffect">
                                  <p:stCondLst>
                                    <p:cond delay="0"/>
                                  </p:stCondLst>
                                  <p:iterate type="lt">
                                    <p:tmPct val="50000"/>
                                  </p:iterate>
                                  <p:childTnLst>
                                    <p:set>
                                      <p:cBhvr>
                                        <p:cTn id="49" dur="1" fill="hold">
                                          <p:stCondLst>
                                            <p:cond delay="0"/>
                                          </p:stCondLst>
                                        </p:cTn>
                                        <p:tgtEl>
                                          <p:spTgt spid="4">
                                            <p:txEl>
                                              <p:pRg st="10" end="10"/>
                                            </p:txEl>
                                          </p:spTgt>
                                        </p:tgtEl>
                                        <p:attrNameLst>
                                          <p:attrName>style.visibility</p:attrName>
                                        </p:attrNameLst>
                                      </p:cBhvr>
                                      <p:to>
                                        <p:strVal val="visible"/>
                                      </p:to>
                                    </p:set>
                                    <p:anim calcmode="discrete" valueType="clr">
                                      <p:cBhvr override="childStyle">
                                        <p:cTn id="50" dur="80"/>
                                        <p:tgtEl>
                                          <p:spTgt spid="4">
                                            <p:txEl>
                                              <p:pRg st="10" end="1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4">
                                            <p:txEl>
                                              <p:pRg st="10" end="10"/>
                                            </p:txEl>
                                          </p:spTgt>
                                        </p:tgtEl>
                                        <p:attrNameLst>
                                          <p:attrName>fillcolor</p:attrName>
                                        </p:attrNameLst>
                                      </p:cBhvr>
                                      <p:tavLst>
                                        <p:tav tm="0">
                                          <p:val>
                                            <p:clrVal>
                                              <a:schemeClr val="accent2"/>
                                            </p:clrVal>
                                          </p:val>
                                        </p:tav>
                                        <p:tav tm="50000">
                                          <p:val>
                                            <p:clrVal>
                                              <a:schemeClr val="hlink"/>
                                            </p:clrVal>
                                          </p:val>
                                        </p:tav>
                                      </p:tavLst>
                                    </p:anim>
                                    <p:set>
                                      <p:cBhvr>
                                        <p:cTn id="52" dur="80"/>
                                        <p:tgtEl>
                                          <p:spTgt spid="4">
                                            <p:txEl>
                                              <p:pRg st="10" end="10"/>
                                            </p:txEl>
                                          </p:spTgt>
                                        </p:tgtEl>
                                        <p:attrNameLst>
                                          <p:attrName>fill.type</p:attrName>
                                        </p:attrNameLst>
                                      </p:cBhvr>
                                      <p:to>
                                        <p:strVal val="solid"/>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7" presetClass="entr" presetSubtype="0" fill="hold" nodeType="clickEffect">
                                  <p:stCondLst>
                                    <p:cond delay="0"/>
                                  </p:stCondLst>
                                  <p:iterate type="lt">
                                    <p:tmPct val="50000"/>
                                  </p:iterate>
                                  <p:childTnLst>
                                    <p:set>
                                      <p:cBhvr>
                                        <p:cTn id="56" dur="1" fill="hold">
                                          <p:stCondLst>
                                            <p:cond delay="0"/>
                                          </p:stCondLst>
                                        </p:cTn>
                                        <p:tgtEl>
                                          <p:spTgt spid="4">
                                            <p:txEl>
                                              <p:pRg st="11" end="11"/>
                                            </p:txEl>
                                          </p:spTgt>
                                        </p:tgtEl>
                                        <p:attrNameLst>
                                          <p:attrName>style.visibility</p:attrName>
                                        </p:attrNameLst>
                                      </p:cBhvr>
                                      <p:to>
                                        <p:strVal val="visible"/>
                                      </p:to>
                                    </p:set>
                                    <p:anim calcmode="discrete" valueType="clr">
                                      <p:cBhvr override="childStyle">
                                        <p:cTn id="57" dur="80"/>
                                        <p:tgtEl>
                                          <p:spTgt spid="4">
                                            <p:txEl>
                                              <p:pRg st="11" end="1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8" dur="80"/>
                                        <p:tgtEl>
                                          <p:spTgt spid="4">
                                            <p:txEl>
                                              <p:pRg st="11" end="11"/>
                                            </p:txEl>
                                          </p:spTgt>
                                        </p:tgtEl>
                                        <p:attrNameLst>
                                          <p:attrName>fillcolor</p:attrName>
                                        </p:attrNameLst>
                                      </p:cBhvr>
                                      <p:tavLst>
                                        <p:tav tm="0">
                                          <p:val>
                                            <p:clrVal>
                                              <a:schemeClr val="accent2"/>
                                            </p:clrVal>
                                          </p:val>
                                        </p:tav>
                                        <p:tav tm="50000">
                                          <p:val>
                                            <p:clrVal>
                                              <a:schemeClr val="hlink"/>
                                            </p:clrVal>
                                          </p:val>
                                        </p:tav>
                                      </p:tavLst>
                                    </p:anim>
                                    <p:set>
                                      <p:cBhvr>
                                        <p:cTn id="59" dur="80"/>
                                        <p:tgtEl>
                                          <p:spTgt spid="4">
                                            <p:txEl>
                                              <p:pRg st="11" end="11"/>
                                            </p:txEl>
                                          </p:spTgt>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27" presetClass="entr" presetSubtype="0" fill="hold" nodeType="clickEffect">
                                  <p:stCondLst>
                                    <p:cond delay="0"/>
                                  </p:stCondLst>
                                  <p:iterate type="lt">
                                    <p:tmPct val="50000"/>
                                  </p:iterate>
                                  <p:childTnLst>
                                    <p:set>
                                      <p:cBhvr>
                                        <p:cTn id="63" dur="1" fill="hold">
                                          <p:stCondLst>
                                            <p:cond delay="0"/>
                                          </p:stCondLst>
                                        </p:cTn>
                                        <p:tgtEl>
                                          <p:spTgt spid="4">
                                            <p:txEl>
                                              <p:pRg st="12" end="12"/>
                                            </p:txEl>
                                          </p:spTgt>
                                        </p:tgtEl>
                                        <p:attrNameLst>
                                          <p:attrName>style.visibility</p:attrName>
                                        </p:attrNameLst>
                                      </p:cBhvr>
                                      <p:to>
                                        <p:strVal val="visible"/>
                                      </p:to>
                                    </p:set>
                                    <p:anim calcmode="discrete" valueType="clr">
                                      <p:cBhvr override="childStyle">
                                        <p:cTn id="64" dur="80"/>
                                        <p:tgtEl>
                                          <p:spTgt spid="4">
                                            <p:txEl>
                                              <p:pRg st="12" end="1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4">
                                            <p:txEl>
                                              <p:pRg st="12" end="12"/>
                                            </p:txEl>
                                          </p:spTgt>
                                        </p:tgtEl>
                                        <p:attrNameLst>
                                          <p:attrName>fillcolor</p:attrName>
                                        </p:attrNameLst>
                                      </p:cBhvr>
                                      <p:tavLst>
                                        <p:tav tm="0">
                                          <p:val>
                                            <p:clrVal>
                                              <a:schemeClr val="accent2"/>
                                            </p:clrVal>
                                          </p:val>
                                        </p:tav>
                                        <p:tav tm="50000">
                                          <p:val>
                                            <p:clrVal>
                                              <a:schemeClr val="hlink"/>
                                            </p:clrVal>
                                          </p:val>
                                        </p:tav>
                                      </p:tavLst>
                                    </p:anim>
                                    <p:set>
                                      <p:cBhvr>
                                        <p:cTn id="66" dur="80"/>
                                        <p:tgtEl>
                                          <p:spTgt spid="4">
                                            <p:txEl>
                                              <p:pRg st="12" end="12"/>
                                            </p:txEl>
                                          </p:spTgt>
                                        </p:tgtEl>
                                        <p:attrNameLst>
                                          <p:attrName>fill.type</p:attrName>
                                        </p:attrNameLst>
                                      </p:cBhvr>
                                      <p:to>
                                        <p:strVal val="solid"/>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4">
                                            <p:txEl>
                                              <p:pRg st="13" end="13"/>
                                            </p:txEl>
                                          </p:spTgt>
                                        </p:tgtEl>
                                        <p:attrNameLst>
                                          <p:attrName>style.visibility</p:attrName>
                                        </p:attrNameLst>
                                      </p:cBhvr>
                                      <p:to>
                                        <p:strVal val="visible"/>
                                      </p:to>
                                    </p:set>
                                    <p:anim calcmode="discrete" valueType="clr">
                                      <p:cBhvr override="childStyle">
                                        <p:cTn id="71" dur="80"/>
                                        <p:tgtEl>
                                          <p:spTgt spid="4">
                                            <p:txEl>
                                              <p:pRg st="13" end="1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4">
                                            <p:txEl>
                                              <p:pRg st="13" end="13"/>
                                            </p:txEl>
                                          </p:spTgt>
                                        </p:tgtEl>
                                        <p:attrNameLst>
                                          <p:attrName>fillcolor</p:attrName>
                                        </p:attrNameLst>
                                      </p:cBhvr>
                                      <p:tavLst>
                                        <p:tav tm="0">
                                          <p:val>
                                            <p:clrVal>
                                              <a:schemeClr val="accent2"/>
                                            </p:clrVal>
                                          </p:val>
                                        </p:tav>
                                        <p:tav tm="50000">
                                          <p:val>
                                            <p:clrVal>
                                              <a:schemeClr val="hlink"/>
                                            </p:clrVal>
                                          </p:val>
                                        </p:tav>
                                      </p:tavLst>
                                    </p:anim>
                                    <p:set>
                                      <p:cBhvr>
                                        <p:cTn id="73" dur="80"/>
                                        <p:tgtEl>
                                          <p:spTgt spid="4">
                                            <p:txEl>
                                              <p:pRg st="13" end="13"/>
                                            </p:txEl>
                                          </p:spTgt>
                                        </p:tgtEl>
                                        <p:attrNameLst>
                                          <p:attrName>fill.type</p:attrName>
                                        </p:attrNameLst>
                                      </p:cBhvr>
                                      <p:to>
                                        <p:strVal val="solid"/>
                                      </p:to>
                                    </p:set>
                                  </p:childTnLst>
                                </p:cTn>
                              </p:par>
                            </p:childTnLst>
                          </p:cTn>
                        </p:par>
                      </p:childTnLst>
                    </p:cTn>
                  </p:par>
                  <p:par>
                    <p:cTn id="74" fill="hold" nodeType="clickPar">
                      <p:stCondLst>
                        <p:cond delay="indefinite"/>
                      </p:stCondLst>
                      <p:childTnLst>
                        <p:par>
                          <p:cTn id="75" fill="hold" nodeType="withGroup">
                            <p:stCondLst>
                              <p:cond delay="0"/>
                            </p:stCondLst>
                            <p:childTnLst>
                              <p:par>
                                <p:cTn id="76" presetID="27" presetClass="entr" presetSubtype="0" fill="hold" nodeType="clickEffect">
                                  <p:stCondLst>
                                    <p:cond delay="0"/>
                                  </p:stCondLst>
                                  <p:iterate type="lt">
                                    <p:tmPct val="50000"/>
                                  </p:iterate>
                                  <p:childTnLst>
                                    <p:set>
                                      <p:cBhvr>
                                        <p:cTn id="77" dur="1" fill="hold">
                                          <p:stCondLst>
                                            <p:cond delay="0"/>
                                          </p:stCondLst>
                                        </p:cTn>
                                        <p:tgtEl>
                                          <p:spTgt spid="4">
                                            <p:txEl>
                                              <p:pRg st="14" end="14"/>
                                            </p:txEl>
                                          </p:spTgt>
                                        </p:tgtEl>
                                        <p:attrNameLst>
                                          <p:attrName>style.visibility</p:attrName>
                                        </p:attrNameLst>
                                      </p:cBhvr>
                                      <p:to>
                                        <p:strVal val="visible"/>
                                      </p:to>
                                    </p:set>
                                    <p:anim calcmode="discrete" valueType="clr">
                                      <p:cBhvr override="childStyle">
                                        <p:cTn id="78" dur="80"/>
                                        <p:tgtEl>
                                          <p:spTgt spid="4">
                                            <p:txEl>
                                              <p:pRg st="14" end="14"/>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9" dur="80"/>
                                        <p:tgtEl>
                                          <p:spTgt spid="4">
                                            <p:txEl>
                                              <p:pRg st="14" end="14"/>
                                            </p:txEl>
                                          </p:spTgt>
                                        </p:tgtEl>
                                        <p:attrNameLst>
                                          <p:attrName>fillcolor</p:attrName>
                                        </p:attrNameLst>
                                      </p:cBhvr>
                                      <p:tavLst>
                                        <p:tav tm="0">
                                          <p:val>
                                            <p:clrVal>
                                              <a:schemeClr val="accent2"/>
                                            </p:clrVal>
                                          </p:val>
                                        </p:tav>
                                        <p:tav tm="50000">
                                          <p:val>
                                            <p:clrVal>
                                              <a:schemeClr val="hlink"/>
                                            </p:clrVal>
                                          </p:val>
                                        </p:tav>
                                      </p:tavLst>
                                    </p:anim>
                                    <p:set>
                                      <p:cBhvr>
                                        <p:cTn id="80" dur="80"/>
                                        <p:tgtEl>
                                          <p:spTgt spid="4">
                                            <p:txEl>
                                              <p:pRg st="14" end="1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Text Box 2">
            <a:extLst>
              <a:ext uri="{FF2B5EF4-FFF2-40B4-BE49-F238E27FC236}">
                <a16:creationId xmlns:a16="http://schemas.microsoft.com/office/drawing/2014/main" id="{7B9F4957-9673-4792-AE7F-64EC9D62BA02}"/>
              </a:ext>
            </a:extLst>
          </p:cNvPr>
          <p:cNvSpPr txBox="1">
            <a:spLocks noChangeArrowheads="1"/>
          </p:cNvSpPr>
          <p:nvPr/>
        </p:nvSpPr>
        <p:spPr bwMode="auto">
          <a:xfrm>
            <a:off x="1524000" y="0"/>
            <a:ext cx="91440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a:solidFill>
                  <a:schemeClr val="bg1"/>
                </a:solidFill>
                <a:latin typeface="Comic Sans MS" panose="030F0702030302020204" pitchFamily="66" charset="0"/>
                <a:cs typeface="Arial" panose="020B0604020202020204" pitchFamily="34" charset="0"/>
              </a:rPr>
              <a:t>Working class and underclass children are more likely to be socialised into the value of </a:t>
            </a:r>
            <a:r>
              <a:rPr lang="en-GB" altLang="en-US" sz="2200" b="1" u="sng">
                <a:solidFill>
                  <a:schemeClr val="bg1"/>
                </a:solidFill>
                <a:latin typeface="Comic Sans MS" panose="030F0702030302020204" pitchFamily="66" charset="0"/>
                <a:cs typeface="Arial" panose="020B0604020202020204" pitchFamily="34" charset="0"/>
              </a:rPr>
              <a:t>immediate gratification</a:t>
            </a:r>
            <a:r>
              <a:rPr lang="en-GB" altLang="en-US" sz="2200">
                <a:solidFill>
                  <a:schemeClr val="bg1"/>
                </a:solidFill>
                <a:latin typeface="Comic Sans MS" panose="030F0702030302020204" pitchFamily="66" charset="0"/>
                <a:cs typeface="Arial" panose="020B0604020202020204" pitchFamily="34" charset="0"/>
              </a:rPr>
              <a:t>; “I WANT IT NOW!!”  Working class families are used to being paid low wages weekly which are generally spent straight away in a hand-to-mouth existence. </a:t>
            </a:r>
          </a:p>
        </p:txBody>
      </p:sp>
      <p:sp>
        <p:nvSpPr>
          <p:cNvPr id="66563" name="Text Box 3">
            <a:extLst>
              <a:ext uri="{FF2B5EF4-FFF2-40B4-BE49-F238E27FC236}">
                <a16:creationId xmlns:a16="http://schemas.microsoft.com/office/drawing/2014/main" id="{90018362-94EA-4CBE-B550-986E7B2EF0F1}"/>
              </a:ext>
            </a:extLst>
          </p:cNvPr>
          <p:cNvSpPr txBox="1">
            <a:spLocks noChangeArrowheads="1"/>
          </p:cNvSpPr>
          <p:nvPr/>
        </p:nvSpPr>
        <p:spPr bwMode="auto">
          <a:xfrm>
            <a:off x="0" y="5761038"/>
            <a:ext cx="120006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The idea of working through secondary school for no financial reward or qualifications for the next five years makes it unlikely that they will have the ‘right’ attitude to stick it out.    </a:t>
            </a:r>
          </a:p>
        </p:txBody>
      </p:sp>
      <p:pic>
        <p:nvPicPr>
          <p:cNvPr id="66564" name="Picture 4" descr="_40280059_truancy2_bbc_203">
            <a:extLst>
              <a:ext uri="{FF2B5EF4-FFF2-40B4-BE49-F238E27FC236}">
                <a16:creationId xmlns:a16="http://schemas.microsoft.com/office/drawing/2014/main" id="{A34B2DD6-7ABD-4CEC-B0CD-A78B588F6C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557339"/>
            <a:ext cx="5473700" cy="409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6564"/>
                                        </p:tgtEl>
                                        <p:attrNameLst>
                                          <p:attrName>style.visibility</p:attrName>
                                        </p:attrNameLst>
                                      </p:cBhvr>
                                      <p:to>
                                        <p:strVal val="visible"/>
                                      </p:to>
                                    </p:set>
                                    <p:animEffect transition="in" filter="fade">
                                      <p:cBhvr>
                                        <p:cTn id="7" dur="2000"/>
                                        <p:tgtEl>
                                          <p:spTgt spid="66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6562"/>
                                        </p:tgtEl>
                                        <p:attrNameLst>
                                          <p:attrName>style.visibility</p:attrName>
                                        </p:attrNameLst>
                                      </p:cBhvr>
                                      <p:to>
                                        <p:strVal val="visible"/>
                                      </p:to>
                                    </p:set>
                                    <p:anim calcmode="discrete" valueType="clr">
                                      <p:cBhvr override="childStyle">
                                        <p:cTn id="12" dur="80"/>
                                        <p:tgtEl>
                                          <p:spTgt spid="66562"/>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6562"/>
                                        </p:tgtEl>
                                        <p:attrNameLst>
                                          <p:attrName>fillcolor</p:attrName>
                                        </p:attrNameLst>
                                      </p:cBhvr>
                                      <p:tavLst>
                                        <p:tav tm="0">
                                          <p:val>
                                            <p:clrVal>
                                              <a:schemeClr val="accent2"/>
                                            </p:clrVal>
                                          </p:val>
                                        </p:tav>
                                        <p:tav tm="50000">
                                          <p:val>
                                            <p:clrVal>
                                              <a:schemeClr val="hlink"/>
                                            </p:clrVal>
                                          </p:val>
                                        </p:tav>
                                      </p:tavLst>
                                    </p:anim>
                                    <p:set>
                                      <p:cBhvr>
                                        <p:cTn id="14" dur="80"/>
                                        <p:tgtEl>
                                          <p:spTgt spid="66562"/>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6563"/>
                                        </p:tgtEl>
                                        <p:attrNameLst>
                                          <p:attrName>style.visibility</p:attrName>
                                        </p:attrNameLst>
                                      </p:cBhvr>
                                      <p:to>
                                        <p:strVal val="visible"/>
                                      </p:to>
                                    </p:set>
                                    <p:anim calcmode="discrete" valueType="clr">
                                      <p:cBhvr override="childStyle">
                                        <p:cTn id="19" dur="80"/>
                                        <p:tgtEl>
                                          <p:spTgt spid="66563"/>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6563"/>
                                        </p:tgtEl>
                                        <p:attrNameLst>
                                          <p:attrName>fillcolor</p:attrName>
                                        </p:attrNameLst>
                                      </p:cBhvr>
                                      <p:tavLst>
                                        <p:tav tm="0">
                                          <p:val>
                                            <p:clrVal>
                                              <a:schemeClr val="accent2"/>
                                            </p:clrVal>
                                          </p:val>
                                        </p:tav>
                                        <p:tav tm="50000">
                                          <p:val>
                                            <p:clrVal>
                                              <a:schemeClr val="hlink"/>
                                            </p:clrVal>
                                          </p:val>
                                        </p:tav>
                                      </p:tavLst>
                                    </p:anim>
                                    <p:set>
                                      <p:cBhvr>
                                        <p:cTn id="21" dur="80"/>
                                        <p:tgtEl>
                                          <p:spTgt spid="6656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56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7586" name="Text Box 2">
            <a:extLst>
              <a:ext uri="{FF2B5EF4-FFF2-40B4-BE49-F238E27FC236}">
                <a16:creationId xmlns:a16="http://schemas.microsoft.com/office/drawing/2014/main" id="{14A117A6-733E-4739-AE6C-F1B8A04F5A0A}"/>
              </a:ext>
            </a:extLst>
          </p:cNvPr>
          <p:cNvSpPr txBox="1">
            <a:spLocks noChangeArrowheads="1"/>
          </p:cNvSpPr>
          <p:nvPr/>
        </p:nvSpPr>
        <p:spPr bwMode="auto">
          <a:xfrm>
            <a:off x="191344" y="0"/>
            <a:ext cx="11809312"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Middle class children tend to come form homes where there is an emphasis on </a:t>
            </a:r>
            <a:r>
              <a:rPr lang="en-GB" altLang="en-US" sz="2200" b="1" u="sng" dirty="0">
                <a:solidFill>
                  <a:schemeClr val="bg1"/>
                </a:solidFill>
                <a:latin typeface="Comic Sans MS" panose="030F0702030302020204" pitchFamily="66" charset="0"/>
                <a:cs typeface="Arial" panose="020B0604020202020204" pitchFamily="34" charset="0"/>
              </a:rPr>
              <a:t>deferred gratification</a:t>
            </a:r>
            <a:r>
              <a:rPr lang="en-GB" altLang="en-US" sz="2200" dirty="0">
                <a:solidFill>
                  <a:schemeClr val="bg1"/>
                </a:solidFill>
                <a:latin typeface="Comic Sans MS" panose="030F0702030302020204" pitchFamily="66" charset="0"/>
                <a:cs typeface="Arial" panose="020B0604020202020204" pitchFamily="34" charset="0"/>
              </a:rPr>
              <a:t>. Their parents have usually waited for qualifications and endured poverty stricken student lives and have the attitude that they can wait for reward. This instils a kind of patience into middle class children which helps them maintain their focus and commitment at school. </a:t>
            </a:r>
          </a:p>
        </p:txBody>
      </p:sp>
      <p:pic>
        <p:nvPicPr>
          <p:cNvPr id="67587" name="Picture 3" descr="81F7F4F">
            <a:extLst>
              <a:ext uri="{FF2B5EF4-FFF2-40B4-BE49-F238E27FC236}">
                <a16:creationId xmlns:a16="http://schemas.microsoft.com/office/drawing/2014/main" id="{02666C13-870F-4D10-885C-AD2F22A65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50612" t="2087" r="2000" b="1854"/>
          <a:stretch>
            <a:fillRect/>
          </a:stretch>
        </p:blipFill>
        <p:spPr bwMode="auto">
          <a:xfrm>
            <a:off x="1524001" y="2087564"/>
            <a:ext cx="5472113"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ular Callout 3">
            <a:extLst>
              <a:ext uri="{FF2B5EF4-FFF2-40B4-BE49-F238E27FC236}">
                <a16:creationId xmlns:a16="http://schemas.microsoft.com/office/drawing/2014/main" id="{32C583B6-41D8-479D-95FB-8176963B3F4E}"/>
              </a:ext>
            </a:extLst>
          </p:cNvPr>
          <p:cNvSpPr/>
          <p:nvPr/>
        </p:nvSpPr>
        <p:spPr>
          <a:xfrm>
            <a:off x="6381750" y="2071689"/>
            <a:ext cx="4286250" cy="3857625"/>
          </a:xfrm>
          <a:prstGeom prst="wedgeRoundRectCallout">
            <a:avLst>
              <a:gd name="adj1" fmla="val -57605"/>
              <a:gd name="adj2" fmla="val -12212"/>
              <a:gd name="adj3" fmla="val 1666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It took my father seven years to get O and A levels, another 3 for his law degree and another year at law school to become a barrister. I’m following his example because I know I’ll be successful and loaded at the end of it all.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7587"/>
                                        </p:tgtEl>
                                        <p:attrNameLst>
                                          <p:attrName>style.visibility</p:attrName>
                                        </p:attrNameLst>
                                      </p:cBhvr>
                                      <p:to>
                                        <p:strVal val="visible"/>
                                      </p:to>
                                    </p:set>
                                    <p:animEffect transition="in" filter="fade">
                                      <p:cBhvr>
                                        <p:cTn id="7" dur="2000"/>
                                        <p:tgtEl>
                                          <p:spTgt spid="675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7586"/>
                                        </p:tgtEl>
                                        <p:attrNameLst>
                                          <p:attrName>style.visibility</p:attrName>
                                        </p:attrNameLst>
                                      </p:cBhvr>
                                      <p:to>
                                        <p:strVal val="visible"/>
                                      </p:to>
                                    </p:set>
                                    <p:anim calcmode="discrete" valueType="clr">
                                      <p:cBhvr override="childStyle">
                                        <p:cTn id="12" dur="80"/>
                                        <p:tgtEl>
                                          <p:spTgt spid="67586"/>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7586"/>
                                        </p:tgtEl>
                                        <p:attrNameLst>
                                          <p:attrName>fillcolor</p:attrName>
                                        </p:attrNameLst>
                                      </p:cBhvr>
                                      <p:tavLst>
                                        <p:tav tm="0">
                                          <p:val>
                                            <p:clrVal>
                                              <a:schemeClr val="accent2"/>
                                            </p:clrVal>
                                          </p:val>
                                        </p:tav>
                                        <p:tav tm="50000">
                                          <p:val>
                                            <p:clrVal>
                                              <a:schemeClr val="hlink"/>
                                            </p:clrVal>
                                          </p:val>
                                        </p:tav>
                                      </p:tavLst>
                                    </p:anim>
                                    <p:set>
                                      <p:cBhvr>
                                        <p:cTn id="14" dur="80"/>
                                        <p:tgtEl>
                                          <p:spTgt spid="67586"/>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8610" name="Text Box 2">
            <a:extLst>
              <a:ext uri="{FF2B5EF4-FFF2-40B4-BE49-F238E27FC236}">
                <a16:creationId xmlns:a16="http://schemas.microsoft.com/office/drawing/2014/main" id="{469D8602-DBAC-4593-9E5F-FD6DFD16FCC7}"/>
              </a:ext>
            </a:extLst>
          </p:cNvPr>
          <p:cNvSpPr txBox="1">
            <a:spLocks noChangeArrowheads="1"/>
          </p:cNvSpPr>
          <p:nvPr/>
        </p:nvSpPr>
        <p:spPr bwMode="auto">
          <a:xfrm>
            <a:off x="119336" y="0"/>
            <a:ext cx="1188132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Middle class children are more likely to achieve not because they’re more intelligent but because they have more </a:t>
            </a:r>
            <a:r>
              <a:rPr lang="en-GB" altLang="en-US" sz="2200" b="1" u="sng" dirty="0">
                <a:solidFill>
                  <a:schemeClr val="bg1"/>
                </a:solidFill>
                <a:latin typeface="Comic Sans MS" panose="030F0702030302020204" pitchFamily="66" charset="0"/>
                <a:cs typeface="Arial" panose="020B0604020202020204" pitchFamily="34" charset="0"/>
              </a:rPr>
              <a:t>cultural capital</a:t>
            </a:r>
            <a:r>
              <a:rPr lang="en-GB" altLang="en-US" sz="2200" dirty="0">
                <a:solidFill>
                  <a:schemeClr val="bg1"/>
                </a:solidFill>
                <a:latin typeface="Comic Sans MS" panose="030F0702030302020204" pitchFamily="66" charset="0"/>
                <a:cs typeface="Arial" panose="020B0604020202020204" pitchFamily="34" charset="0"/>
              </a:rPr>
              <a:t>. This is where they have the knowledge and skills that are valued in education. Middle class children are more likely to be raised by professional parents, often with higher qualifications, who will have passed some of this knowledge onto their kids. </a:t>
            </a:r>
          </a:p>
        </p:txBody>
      </p:sp>
      <p:sp>
        <p:nvSpPr>
          <p:cNvPr id="68611" name="Text Box 3">
            <a:extLst>
              <a:ext uri="{FF2B5EF4-FFF2-40B4-BE49-F238E27FC236}">
                <a16:creationId xmlns:a16="http://schemas.microsoft.com/office/drawing/2014/main" id="{65319F91-9989-496B-9143-5EA193C1E0C3}"/>
              </a:ext>
            </a:extLst>
          </p:cNvPr>
          <p:cNvSpPr txBox="1">
            <a:spLocks noChangeArrowheads="1"/>
          </p:cNvSpPr>
          <p:nvPr/>
        </p:nvSpPr>
        <p:spPr bwMode="auto">
          <a:xfrm>
            <a:off x="623392" y="5761038"/>
            <a:ext cx="108732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Leisure time is more likely to be spent on educational pursuits like visiting museums as they have both the money and the attitude / appreciation.</a:t>
            </a:r>
          </a:p>
        </p:txBody>
      </p:sp>
      <p:pic>
        <p:nvPicPr>
          <p:cNvPr id="68612" name="Picture 4" descr="9D0C5E23">
            <a:extLst>
              <a:ext uri="{FF2B5EF4-FFF2-40B4-BE49-F238E27FC236}">
                <a16:creationId xmlns:a16="http://schemas.microsoft.com/office/drawing/2014/main" id="{9E2DD07D-40A1-43A0-AEB0-7774DDD7FF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275" y="2060576"/>
            <a:ext cx="5543550"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8612"/>
                                        </p:tgtEl>
                                        <p:attrNameLst>
                                          <p:attrName>style.visibility</p:attrName>
                                        </p:attrNameLst>
                                      </p:cBhvr>
                                      <p:to>
                                        <p:strVal val="visible"/>
                                      </p:to>
                                    </p:set>
                                    <p:animEffect transition="in" filter="fade">
                                      <p:cBhvr>
                                        <p:cTn id="7" dur="2000"/>
                                        <p:tgtEl>
                                          <p:spTgt spid="686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8610"/>
                                        </p:tgtEl>
                                        <p:attrNameLst>
                                          <p:attrName>style.visibility</p:attrName>
                                        </p:attrNameLst>
                                      </p:cBhvr>
                                      <p:to>
                                        <p:strVal val="visible"/>
                                      </p:to>
                                    </p:set>
                                    <p:anim calcmode="discrete" valueType="clr">
                                      <p:cBhvr override="childStyle">
                                        <p:cTn id="12" dur="80"/>
                                        <p:tgtEl>
                                          <p:spTgt spid="68610"/>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8610"/>
                                        </p:tgtEl>
                                        <p:attrNameLst>
                                          <p:attrName>fillcolor</p:attrName>
                                        </p:attrNameLst>
                                      </p:cBhvr>
                                      <p:tavLst>
                                        <p:tav tm="0">
                                          <p:val>
                                            <p:clrVal>
                                              <a:schemeClr val="accent2"/>
                                            </p:clrVal>
                                          </p:val>
                                        </p:tav>
                                        <p:tav tm="50000">
                                          <p:val>
                                            <p:clrVal>
                                              <a:schemeClr val="hlink"/>
                                            </p:clrVal>
                                          </p:val>
                                        </p:tav>
                                      </p:tavLst>
                                    </p:anim>
                                    <p:set>
                                      <p:cBhvr>
                                        <p:cTn id="14" dur="80"/>
                                        <p:tgtEl>
                                          <p:spTgt spid="68610"/>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68611"/>
                                        </p:tgtEl>
                                        <p:attrNameLst>
                                          <p:attrName>style.visibility</p:attrName>
                                        </p:attrNameLst>
                                      </p:cBhvr>
                                      <p:to>
                                        <p:strVal val="visible"/>
                                      </p:to>
                                    </p:set>
                                    <p:anim calcmode="discrete" valueType="clr">
                                      <p:cBhvr override="childStyle">
                                        <p:cTn id="19" dur="80"/>
                                        <p:tgtEl>
                                          <p:spTgt spid="6861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68611"/>
                                        </p:tgtEl>
                                        <p:attrNameLst>
                                          <p:attrName>fillcolor</p:attrName>
                                        </p:attrNameLst>
                                      </p:cBhvr>
                                      <p:tavLst>
                                        <p:tav tm="0">
                                          <p:val>
                                            <p:clrVal>
                                              <a:schemeClr val="accent2"/>
                                            </p:clrVal>
                                          </p:val>
                                        </p:tav>
                                        <p:tav tm="50000">
                                          <p:val>
                                            <p:clrVal>
                                              <a:schemeClr val="hlink"/>
                                            </p:clrVal>
                                          </p:val>
                                        </p:tav>
                                      </p:tavLst>
                                    </p:anim>
                                    <p:set>
                                      <p:cBhvr>
                                        <p:cTn id="21" dur="80"/>
                                        <p:tgtEl>
                                          <p:spTgt spid="686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634" name="Text Box 2">
            <a:extLst>
              <a:ext uri="{FF2B5EF4-FFF2-40B4-BE49-F238E27FC236}">
                <a16:creationId xmlns:a16="http://schemas.microsoft.com/office/drawing/2014/main" id="{C63B87FF-06D8-4CCF-860D-2A3A6D445DA8}"/>
              </a:ext>
            </a:extLst>
          </p:cNvPr>
          <p:cNvSpPr txBox="1">
            <a:spLocks noChangeArrowheads="1"/>
          </p:cNvSpPr>
          <p:nvPr/>
        </p:nvSpPr>
        <p:spPr bwMode="auto">
          <a:xfrm>
            <a:off x="335360" y="0"/>
            <a:ext cx="1137726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defRPr>
            </a:lvl1pPr>
            <a:lvl2pPr marL="742950" indent="-285750" eaLnBrk="0" hangingPunct="0">
              <a:defRPr sz="2400">
                <a:solidFill>
                  <a:schemeClr val="tx1"/>
                </a:solidFill>
                <a:latin typeface="Calibri" panose="020F0502020204030204" pitchFamily="34" charset="0"/>
              </a:defRPr>
            </a:lvl2pPr>
            <a:lvl3pPr marL="1143000" indent="-228600" eaLnBrk="0" hangingPunct="0">
              <a:defRPr sz="2400">
                <a:solidFill>
                  <a:schemeClr val="tx1"/>
                </a:solidFill>
                <a:latin typeface="Calibri" panose="020F0502020204030204" pitchFamily="34" charset="0"/>
              </a:defRPr>
            </a:lvl3pPr>
            <a:lvl4pPr marL="1600200" indent="-228600" eaLnBrk="0" hangingPunct="0">
              <a:defRPr sz="2400">
                <a:solidFill>
                  <a:schemeClr val="tx1"/>
                </a:solidFill>
                <a:latin typeface="Calibri" panose="020F0502020204030204" pitchFamily="34" charset="0"/>
              </a:defRPr>
            </a:lvl4pPr>
            <a:lvl5pPr marL="2057400" indent="-228600" eaLnBrk="0" hangingPunct="0">
              <a:defRPr sz="2400">
                <a:solidFill>
                  <a:schemeClr val="tx1"/>
                </a:solidFill>
                <a:latin typeface="Calibri" panose="020F0502020204030204" pitchFamily="34" charset="0"/>
              </a:defRPr>
            </a:lvl5pPr>
            <a:lvl6pPr marL="2514600" indent="-228600" eaLnBrk="0" fontAlgn="base" hangingPunct="0">
              <a:spcBef>
                <a:spcPct val="0"/>
              </a:spcBef>
              <a:spcAft>
                <a:spcPct val="0"/>
              </a:spcAft>
              <a:defRPr sz="2400">
                <a:solidFill>
                  <a:schemeClr val="tx1"/>
                </a:solidFill>
                <a:latin typeface="Calibri" panose="020F0502020204030204" pitchFamily="34" charset="0"/>
              </a:defRPr>
            </a:lvl6pPr>
            <a:lvl7pPr marL="2971800" indent="-228600" eaLnBrk="0" fontAlgn="base" hangingPunct="0">
              <a:spcBef>
                <a:spcPct val="0"/>
              </a:spcBef>
              <a:spcAft>
                <a:spcPct val="0"/>
              </a:spcAft>
              <a:defRPr sz="2400">
                <a:solidFill>
                  <a:schemeClr val="tx1"/>
                </a:solidFill>
                <a:latin typeface="Calibri" panose="020F0502020204030204" pitchFamily="34" charset="0"/>
              </a:defRPr>
            </a:lvl7pPr>
            <a:lvl8pPr marL="3429000" indent="-228600" eaLnBrk="0" fontAlgn="base" hangingPunct="0">
              <a:spcBef>
                <a:spcPct val="0"/>
              </a:spcBef>
              <a:spcAft>
                <a:spcPct val="0"/>
              </a:spcAft>
              <a:defRPr sz="2400">
                <a:solidFill>
                  <a:schemeClr val="tx1"/>
                </a:solidFill>
                <a:latin typeface="Calibri" panose="020F0502020204030204" pitchFamily="34" charset="0"/>
              </a:defRPr>
            </a:lvl8pPr>
            <a:lvl9pPr marL="3886200" indent="-228600" eaLnBrk="0" fontAlgn="base" hangingPunct="0">
              <a:spcBef>
                <a:spcPct val="0"/>
              </a:spcBef>
              <a:spcAft>
                <a:spcPct val="0"/>
              </a:spcAft>
              <a:defRPr sz="2400">
                <a:solidFill>
                  <a:schemeClr val="tx1"/>
                </a:solidFill>
                <a:latin typeface="Calibri" panose="020F0502020204030204" pitchFamily="34" charset="0"/>
              </a:defRPr>
            </a:lvl9pPr>
          </a:lstStyle>
          <a:p>
            <a:pPr algn="just" eaLnBrk="1" hangingPunct="1">
              <a:spcBef>
                <a:spcPct val="50000"/>
              </a:spcBef>
            </a:pPr>
            <a:r>
              <a:rPr lang="en-GB" altLang="en-US" sz="2200" dirty="0">
                <a:solidFill>
                  <a:schemeClr val="bg1"/>
                </a:solidFill>
                <a:latin typeface="Comic Sans MS" panose="030F0702030302020204" pitchFamily="66" charset="0"/>
                <a:cs typeface="Arial" panose="020B0604020202020204" pitchFamily="34" charset="0"/>
              </a:rPr>
              <a:t>A theorist called Bernstein argued that the </a:t>
            </a:r>
            <a:r>
              <a:rPr lang="en-GB" altLang="en-US" sz="2200" b="1" u="sng" dirty="0">
                <a:solidFill>
                  <a:schemeClr val="bg1"/>
                </a:solidFill>
                <a:latin typeface="Comic Sans MS" panose="030F0702030302020204" pitchFamily="66" charset="0"/>
                <a:cs typeface="Arial" panose="020B0604020202020204" pitchFamily="34" charset="0"/>
              </a:rPr>
              <a:t>language codes</a:t>
            </a:r>
            <a:r>
              <a:rPr lang="en-GB" altLang="en-US" sz="2200" b="1" dirty="0">
                <a:solidFill>
                  <a:schemeClr val="bg1"/>
                </a:solidFill>
                <a:latin typeface="Comic Sans MS" panose="030F0702030302020204" pitchFamily="66" charset="0"/>
                <a:cs typeface="Arial" panose="020B0604020202020204" pitchFamily="34" charset="0"/>
              </a:rPr>
              <a:t>, </a:t>
            </a:r>
            <a:r>
              <a:rPr lang="en-GB" altLang="en-US" sz="2200" dirty="0">
                <a:solidFill>
                  <a:schemeClr val="bg1"/>
                </a:solidFill>
                <a:latin typeface="Comic Sans MS" panose="030F0702030302020204" pitchFamily="66" charset="0"/>
                <a:cs typeface="Arial" panose="020B0604020202020204" pitchFamily="34" charset="0"/>
              </a:rPr>
              <a:t>or the way they use speech, vocabulary and grammar, of middle class and working class children are responsible for their differential achievement. </a:t>
            </a:r>
          </a:p>
        </p:txBody>
      </p:sp>
      <p:pic>
        <p:nvPicPr>
          <p:cNvPr id="69635" name="Picture 3" descr="945304E8">
            <a:extLst>
              <a:ext uri="{FF2B5EF4-FFF2-40B4-BE49-F238E27FC236}">
                <a16:creationId xmlns:a16="http://schemas.microsoft.com/office/drawing/2014/main" id="{ADE3ACDF-843D-46D9-A8AB-A4FCA6F160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1412875"/>
            <a:ext cx="8569325"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9635"/>
                                        </p:tgtEl>
                                        <p:attrNameLst>
                                          <p:attrName>style.visibility</p:attrName>
                                        </p:attrNameLst>
                                      </p:cBhvr>
                                      <p:to>
                                        <p:strVal val="visible"/>
                                      </p:to>
                                    </p:set>
                                    <p:animEffect transition="in" filter="fade">
                                      <p:cBhvr>
                                        <p:cTn id="7" dur="2000"/>
                                        <p:tgtEl>
                                          <p:spTgt spid="696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69634"/>
                                        </p:tgtEl>
                                        <p:attrNameLst>
                                          <p:attrName>style.visibility</p:attrName>
                                        </p:attrNameLst>
                                      </p:cBhvr>
                                      <p:to>
                                        <p:strVal val="visible"/>
                                      </p:to>
                                    </p:set>
                                    <p:anim calcmode="discrete" valueType="clr">
                                      <p:cBhvr override="childStyle">
                                        <p:cTn id="12" dur="80"/>
                                        <p:tgtEl>
                                          <p:spTgt spid="6963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69634"/>
                                        </p:tgtEl>
                                        <p:attrNameLst>
                                          <p:attrName>fillcolor</p:attrName>
                                        </p:attrNameLst>
                                      </p:cBhvr>
                                      <p:tavLst>
                                        <p:tav tm="0">
                                          <p:val>
                                            <p:clrVal>
                                              <a:schemeClr val="accent2"/>
                                            </p:clrVal>
                                          </p:val>
                                        </p:tav>
                                        <p:tav tm="50000">
                                          <p:val>
                                            <p:clrVal>
                                              <a:schemeClr val="hlink"/>
                                            </p:clrVal>
                                          </p:val>
                                        </p:tav>
                                      </p:tavLst>
                                    </p:anim>
                                    <p:set>
                                      <p:cBhvr>
                                        <p:cTn id="14" dur="80"/>
                                        <p:tgtEl>
                                          <p:spTgt spid="6963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322</TotalTime>
  <Words>3018</Words>
  <Application>Microsoft Office PowerPoint</Application>
  <PresentationFormat>Widescreen</PresentationFormat>
  <Paragraphs>194</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Comic Sans MS</vt:lpstr>
      <vt:lpstr>Goudy Stout</vt:lpstr>
      <vt:lpstr>STALKER2</vt:lpstr>
      <vt:lpstr>Trebuchet MS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KGV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sprofile</dc:creator>
  <cp:lastModifiedBy>chris livesey</cp:lastModifiedBy>
  <cp:revision>31</cp:revision>
  <dcterms:created xsi:type="dcterms:W3CDTF">2010-02-24T09:23:34Z</dcterms:created>
  <dcterms:modified xsi:type="dcterms:W3CDTF">2019-12-16T11:34:03Z</dcterms:modified>
</cp:coreProperties>
</file>