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6491" autoAdjust="0"/>
  </p:normalViewPr>
  <p:slideViewPr>
    <p:cSldViewPr>
      <p:cViewPr varScale="1">
        <p:scale>
          <a:sx n="76" d="100"/>
          <a:sy n="76" d="100"/>
        </p:scale>
        <p:origin x="80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FCE-E5A8-43C8-A9A2-8E01AC0FEC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493-2266-4045-995F-F8F53A01A8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64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303-3DA1-466D-B27F-92C3F13186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60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F97C-7C49-435F-BAEE-22182ABB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81000"/>
            <a:ext cx="99695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CA1C3-8A5E-467E-9A2D-53C28624463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C55E0-2245-46BA-9609-CDDC12A9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7C25B-FA18-4B5F-98D3-4AC83A44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D8FAE-E392-46C5-9DAA-D2657ABE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976E3-678E-414A-86BD-B890024E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fld id="{CB1CB92F-0D20-4C17-82F6-1A77B9632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A050-260D-4D7A-8F6D-F7B96C0C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81000"/>
            <a:ext cx="99695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F12DB-79CA-4CBF-9854-04924ED2A43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089F3CB9-7CC0-4524-B5F3-F5964DBF1A2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06675-14A8-45A0-8B47-0A945170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F1774-A41E-4014-973E-C0A9E7B4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C862E-9BD9-4F9D-A388-538B338D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fld id="{31ACD4BD-605C-495A-BEBF-9520ECCF5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75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EC98-B682-43D3-A2C9-70B59EF8A4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98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0022-6BED-4D6E-A10E-4209E4D23B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1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8B26-BB06-4538-B2AD-1877919CC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B4-6731-40BB-A1DE-7C8AFD75F8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3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FAC5-6F13-4E20-A594-DB52E74553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3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3C7A-51DD-4FEF-852E-25F4AE68FE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6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8C11-F1C1-45F8-8DFB-3908851F70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27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3256-BCBE-47D5-BBDF-B65C824460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4306-8EEC-405D-9EFF-D03D4291DB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29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uk/imgres?imgurl=http://www.furman.edu/~einstein/general/social/shock.jpg&amp;imgrefurl=http://www.furman.edu/~einstein/general/social/milgram.htm&amp;h=288&amp;w=399&amp;sz=14&amp;hl=en&amp;start=3&amp;tbnid=dDqfHJ65ijj8pM:&amp;tbnh=90&amp;tbnw=124&amp;prev=/images%3Fq%3Dmilgram%2Bshock%2Bgenerator%26svnum%3D10%26hl%3Den%26sa%3DN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ECADFED-17D7-4C36-92F1-FBCB771C25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7000" y="1371600"/>
            <a:ext cx="6965950" cy="2057400"/>
          </a:xfrm>
        </p:spPr>
        <p:txBody>
          <a:bodyPr/>
          <a:lstStyle/>
          <a:p>
            <a:pPr algn="ctr"/>
            <a:r>
              <a:rPr lang="en-GB" altLang="en-US"/>
              <a:t>Milgram’s Study of Obedience (1963)</a:t>
            </a: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F9D00E-0BA8-462D-AAFE-77D15F7AAE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/>
              <a:t>OBEDIENCE-</a:t>
            </a:r>
          </a:p>
          <a:p>
            <a:pPr>
              <a:lnSpc>
                <a:spcPct val="90000"/>
              </a:lnSpc>
            </a:pPr>
            <a:r>
              <a:rPr lang="en-GB" altLang="en-US" sz="2800" b="1"/>
              <a:t>a change in behaviour as a response to a direct order from an authority figure.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CBD82B80-3105-4E2A-8541-94E73BB10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1" y="609600"/>
            <a:ext cx="7477125" cy="1143000"/>
          </a:xfrm>
        </p:spPr>
        <p:txBody>
          <a:bodyPr/>
          <a:lstStyle/>
          <a:p>
            <a:r>
              <a:rPr lang="en-GB" altLang="en-US"/>
              <a:t>Aim</a:t>
            </a:r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D327AAB-0D78-4D14-BCB7-2EAD610ABC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To investigate how far people will  go in obeying an authority figure.</a:t>
            </a:r>
          </a:p>
          <a:p>
            <a:r>
              <a:rPr lang="en-GB" altLang="en-US" sz="2800"/>
              <a:t>“Germans are different”</a:t>
            </a:r>
            <a:endParaRPr lang="en-US" altLang="en-US" sz="2800"/>
          </a:p>
        </p:txBody>
      </p:sp>
      <p:pic>
        <p:nvPicPr>
          <p:cNvPr id="7179" name="Picture 11">
            <a:extLst>
              <a:ext uri="{FF2B5EF4-FFF2-40B4-BE49-F238E27FC236}">
                <a16:creationId xmlns:a16="http://schemas.microsoft.com/office/drawing/2014/main" id="{423B8A4F-1418-4C46-AF0D-5A6138BD69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71600"/>
            <a:ext cx="3409950" cy="4497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A4ADDB-D038-417D-A7E5-04452BCB9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609600"/>
            <a:ext cx="7477125" cy="1143000"/>
          </a:xfrm>
        </p:spPr>
        <p:txBody>
          <a:bodyPr/>
          <a:lstStyle/>
          <a:p>
            <a:r>
              <a:rPr lang="en-GB" altLang="en-US"/>
              <a:t>Procedure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27FFD4-4EEB-4C1E-B476-9B329B8E13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/>
              <a:t>Laboratory Experiment. 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40 males between the ages of 20-50 were recruited via a newspaper advert (self-selected sample)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They were told they were taking part in a teaching and learning experiment.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All the participants were allocated the role of teacher.  The learner was a confederate ‘Mr Wallace’.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The experimenter was dressed in a grey lab coat.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The learner was strapped into an ‘electric chair’ in the next room.  The teacher was given a sample shock, to show what it felt like.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Every time the learner made an error the teacher had to give progressively more intense electric shocks 14 volts -450volts.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If the learner hesitated, he was given verbal prods by the experimenter, such as “You have no other choice, you must go on.”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The experiment finished when the participant refused to go on.</a:t>
            </a: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5810552-5AF5-4A1D-86C3-6BD792C74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609600"/>
            <a:ext cx="7477125" cy="1143000"/>
          </a:xfrm>
        </p:spPr>
        <p:txBody>
          <a:bodyPr/>
          <a:lstStyle/>
          <a:p>
            <a:r>
              <a:rPr lang="en-GB" altLang="en-US"/>
              <a:t>Findings</a:t>
            </a:r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5F85150-0CCF-4571-B60E-E5E39EFBC5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Despite the protests of the learner, all participants went to 300 volts (intense shock)</a:t>
            </a:r>
          </a:p>
          <a:p>
            <a:r>
              <a:rPr lang="en-GB" altLang="en-US" sz="2800"/>
              <a:t>65% went to 450 volts (XXX)</a:t>
            </a:r>
            <a:endParaRPr lang="en-US" altLang="en-US" sz="2800"/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4BBFF26C-B4DB-41BD-9F4A-6F99C99A0F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1" y="1676401"/>
            <a:ext cx="3521075" cy="242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C640D9C-3EED-42F8-86CD-683F72C0E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1" y="533400"/>
            <a:ext cx="7477125" cy="1143000"/>
          </a:xfrm>
        </p:spPr>
        <p:txBody>
          <a:bodyPr/>
          <a:lstStyle/>
          <a:p>
            <a:r>
              <a:rPr lang="en-GB" altLang="en-US"/>
              <a:t>Conclusions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5E34A7-CC0D-4FAC-8A11-EBC9487866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Most people will obey an authority figure without question.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Socialisation – We are taught from an early age to do as we are told.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Agentic State – People abdicate responsibility by blaming the person who gave the order.  “If wasn’t my fault, I was only following orders!”</a:t>
            </a:r>
          </a:p>
        </p:txBody>
      </p:sp>
      <p:pic>
        <p:nvPicPr>
          <p:cNvPr id="18439" name="Picture 7">
            <a:hlinkClick r:id="rId2"/>
            <a:extLst>
              <a:ext uri="{FF2B5EF4-FFF2-40B4-BE49-F238E27FC236}">
                <a16:creationId xmlns:a16="http://schemas.microsoft.com/office/drawing/2014/main" id="{46C38B90-A289-4625-B0AA-9199532FB8E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1676401"/>
            <a:ext cx="3617913" cy="26257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AE4DDB54-47D4-4C40-A554-F354A863B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609600"/>
            <a:ext cx="7477125" cy="1143000"/>
          </a:xfrm>
        </p:spPr>
        <p:txBody>
          <a:bodyPr/>
          <a:lstStyle/>
          <a:p>
            <a:r>
              <a:rPr lang="en-GB" altLang="en-US"/>
              <a:t>Criticisms</a:t>
            </a:r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BBE3ED1-54C5-44B4-8E59-D6E3236D275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1" y="1600200"/>
            <a:ext cx="3616325" cy="4497388"/>
          </a:xfrm>
        </p:spPr>
        <p:txBody>
          <a:bodyPr/>
          <a:lstStyle/>
          <a:p>
            <a:r>
              <a:rPr lang="en-GB" altLang="en-US" sz="2800" b="1" u="sng"/>
              <a:t>Strengths</a:t>
            </a:r>
          </a:p>
          <a:p>
            <a:r>
              <a:rPr lang="en-GB" altLang="en-US" sz="2800"/>
              <a:t>Showed how easily people obey without question .</a:t>
            </a:r>
          </a:p>
          <a:p>
            <a:r>
              <a:rPr lang="en-GB" altLang="en-US" sz="2800"/>
              <a:t>Replicable design</a:t>
            </a:r>
          </a:p>
          <a:p>
            <a:r>
              <a:rPr lang="en-GB" altLang="en-US" sz="2800"/>
              <a:t>Control of variables</a:t>
            </a:r>
          </a:p>
          <a:p>
            <a:r>
              <a:rPr lang="en-GB" altLang="en-US" sz="2800"/>
              <a:t>Classic study</a:t>
            </a:r>
          </a:p>
          <a:p>
            <a:r>
              <a:rPr lang="en-GB" altLang="en-US" sz="2800"/>
              <a:t>Real world applications</a:t>
            </a:r>
            <a:endParaRPr lang="en-US" altLang="en-US" sz="28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1A812D2-18A8-4324-BC11-0CCA423C58C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48401" y="1676400"/>
            <a:ext cx="3617913" cy="4497388"/>
          </a:xfrm>
        </p:spPr>
        <p:txBody>
          <a:bodyPr/>
          <a:lstStyle/>
          <a:p>
            <a:r>
              <a:rPr lang="en-GB" altLang="en-US" sz="2800" b="1" u="sng"/>
              <a:t>Weaknesses</a:t>
            </a:r>
          </a:p>
          <a:p>
            <a:r>
              <a:rPr lang="en-GB" altLang="en-US" sz="2800"/>
              <a:t>Lacks ecological validity</a:t>
            </a:r>
          </a:p>
          <a:p>
            <a:r>
              <a:rPr lang="en-GB" altLang="en-US" sz="2800"/>
              <a:t>Lacks experimental validity</a:t>
            </a:r>
          </a:p>
          <a:p>
            <a:r>
              <a:rPr lang="en-GB" altLang="en-US" sz="2800"/>
              <a:t>Ethics!!</a:t>
            </a:r>
            <a:endParaRPr lang="en-US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mon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308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Kimono</vt:lpstr>
      <vt:lpstr>Milgram’s Study of Obedience (1963)</vt:lpstr>
      <vt:lpstr>Aim</vt:lpstr>
      <vt:lpstr>Procedure</vt:lpstr>
      <vt:lpstr>Findings</vt:lpstr>
      <vt:lpstr>Conclusions</vt:lpstr>
      <vt:lpstr>Criticisms</vt:lpstr>
    </vt:vector>
  </TitlesOfParts>
  <Company>Warwickshire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Milgram’s Study of Obedience (1963)</dc:title>
  <dc:creator>WCC</dc:creator>
  <cp:lastModifiedBy>Chris</cp:lastModifiedBy>
  <cp:revision>15</cp:revision>
  <dcterms:created xsi:type="dcterms:W3CDTF">2007-03-05T08:53:16Z</dcterms:created>
  <dcterms:modified xsi:type="dcterms:W3CDTF">2019-09-09T11:11:52Z</dcterms:modified>
</cp:coreProperties>
</file>