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fntdata" ContentType="application/x-fontdata"/>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50" r:id="rId1"/>
  </p:sldMasterIdLst>
  <p:notesMasterIdLst>
    <p:notesMasterId r:id="rId9"/>
  </p:notesMasterIdLst>
  <p:handoutMasterIdLst>
    <p:handoutMasterId r:id="rId10"/>
  </p:handoutMasterIdLst>
  <p:sldIdLst>
    <p:sldId id="274" r:id="rId2"/>
    <p:sldId id="275" r:id="rId3"/>
    <p:sldId id="276" r:id="rId4"/>
    <p:sldId id="277" r:id="rId5"/>
    <p:sldId id="289" r:id="rId6"/>
    <p:sldId id="287" r:id="rId7"/>
    <p:sldId id="279" r:id="rId8"/>
  </p:sldIdLst>
  <p:sldSz cx="9144000" cy="6858000" type="overhead"/>
  <p:notesSz cx="6858000" cy="9147175"/>
  <p:embeddedFontLst>
    <p:embeddedFont>
      <p:font typeface="Arial Black" panose="020B0A04020102020204" pitchFamily="34" charset="0"/>
      <p:regular r:id="rId11"/>
      <p:bold r:id="rId12"/>
    </p:embeddedFont>
    <p:embeddedFont>
      <p:font typeface="Tahoma" panose="020B0604030504040204" pitchFamily="34" charset="0"/>
      <p:regular r:id="rId13"/>
      <p:bold r:id="rId14"/>
    </p:embeddedFont>
    <p:embeddedFont>
      <p:font typeface="Monotype Sorts" panose="05000000000000000000" pitchFamily="2" charset="2"/>
      <p:regular r:id="rId15"/>
    </p:embeddedFont>
  </p:embeddedFontLst>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63300"/>
    <a:srgbClr val="DDF2FF"/>
    <a:srgbClr val="F8F8F8"/>
    <a:srgbClr val="DDDDDD"/>
    <a:srgbClr val="00CC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48"/>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notesViewPr>
    <p:cSldViewPr>
      <p:cViewPr varScale="1">
        <p:scale>
          <a:sx n="58" d="100"/>
          <a:sy n="58" d="100"/>
        </p:scale>
        <p:origin x="-1770" y="-78"/>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font" Target="fonts/font5.fntdata"/><Relationship Id="rId10" Type="http://schemas.openxmlformats.org/officeDocument/2006/relationships/handoutMaster" Target="handoutMasters/handoutMaster1.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4.fntdata"/></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1026">
            <a:extLst>
              <a:ext uri="{FF2B5EF4-FFF2-40B4-BE49-F238E27FC236}">
                <a16:creationId xmlns:a16="http://schemas.microsoft.com/office/drawing/2014/main" id="{8D22E2B1-2BAB-46D3-AC39-ADB68B35EF6C}"/>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26627" name="Rectangle 1027">
            <a:extLst>
              <a:ext uri="{FF2B5EF4-FFF2-40B4-BE49-F238E27FC236}">
                <a16:creationId xmlns:a16="http://schemas.microsoft.com/office/drawing/2014/main" id="{B47F5EAF-00A5-4C42-B556-2E27F551D981}"/>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26628" name="Rectangle 1028">
            <a:extLst>
              <a:ext uri="{FF2B5EF4-FFF2-40B4-BE49-F238E27FC236}">
                <a16:creationId xmlns:a16="http://schemas.microsoft.com/office/drawing/2014/main" id="{21A40CBC-D592-4B66-AC29-3661B4C97032}"/>
              </a:ext>
            </a:extLst>
          </p:cNvPr>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1029">
            <a:extLst>
              <a:ext uri="{FF2B5EF4-FFF2-40B4-BE49-F238E27FC236}">
                <a16:creationId xmlns:a16="http://schemas.microsoft.com/office/drawing/2014/main" id="{B5D2073A-AD54-43C8-AAFC-EAD63854480C}"/>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6630" name="Rectangle 1030">
            <a:extLst>
              <a:ext uri="{FF2B5EF4-FFF2-40B4-BE49-F238E27FC236}">
                <a16:creationId xmlns:a16="http://schemas.microsoft.com/office/drawing/2014/main" id="{5260814A-D809-4A11-B73C-21DA6E052CEA}"/>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26631" name="Rectangle 1031">
            <a:extLst>
              <a:ext uri="{FF2B5EF4-FFF2-40B4-BE49-F238E27FC236}">
                <a16:creationId xmlns:a16="http://schemas.microsoft.com/office/drawing/2014/main" id="{336793F0-11F5-41BD-B0E7-61E769DD8AD4}"/>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ADD28CB-EBFC-453B-9EB8-F48C82A25816}"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dataquest.com/"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www.idcresearch.com/"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etrg.findsvp.com/interent/overview.html"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a:extLst>
              <a:ext uri="{FF2B5EF4-FFF2-40B4-BE49-F238E27FC236}">
                <a16:creationId xmlns:a16="http://schemas.microsoft.com/office/drawing/2014/main" id="{7100169F-587C-4876-908C-F62E16E23F3D}"/>
              </a:ext>
            </a:extLst>
          </p:cNvPr>
          <p:cNvSpPr>
            <a:spLocks noGrp="1" noChangeArrowheads="1"/>
          </p:cNvSpPr>
          <p:nvPr>
            <p:ph type="sldNum" sz="quarter" idx="5"/>
          </p:nvPr>
        </p:nvSpPr>
        <p:spPr>
          <a:ln/>
        </p:spPr>
        <p:txBody>
          <a:bodyPr/>
          <a:lstStyle/>
          <a:p>
            <a:fld id="{0025347B-EDDA-49A7-9FEF-AC32658A6D2A}" type="slidenum">
              <a:rPr lang="en-US" altLang="en-US"/>
              <a:pPr/>
              <a:t>1</a:t>
            </a:fld>
            <a:endParaRPr lang="en-US" altLang="en-US"/>
          </a:p>
        </p:txBody>
      </p:sp>
      <p:sp>
        <p:nvSpPr>
          <p:cNvPr id="27650" name="Rectangle 2">
            <a:extLst>
              <a:ext uri="{FF2B5EF4-FFF2-40B4-BE49-F238E27FC236}">
                <a16:creationId xmlns:a16="http://schemas.microsoft.com/office/drawing/2014/main" id="{DFA05B37-10C8-4A0D-8293-F050DC252414}"/>
              </a:ext>
            </a:extLst>
          </p:cNvPr>
          <p:cNvSpPr>
            <a:spLocks noChangeArrowheads="1" noTextEdit="1"/>
          </p:cNvSpPr>
          <p:nvPr>
            <p:ph type="sldImg"/>
          </p:nvPr>
        </p:nvSpPr>
        <p:spPr>
          <a:ln/>
        </p:spPr>
      </p:sp>
      <p:sp>
        <p:nvSpPr>
          <p:cNvPr id="27651" name="Rectangle 3">
            <a:extLst>
              <a:ext uri="{FF2B5EF4-FFF2-40B4-BE49-F238E27FC236}">
                <a16:creationId xmlns:a16="http://schemas.microsoft.com/office/drawing/2014/main" id="{FEBD664A-2D04-48A9-A6B5-6F03FC7228DD}"/>
              </a:ext>
            </a:extLst>
          </p:cNvPr>
          <p:cNvSpPr>
            <a:spLocks noGrp="1" noChangeArrowheads="1"/>
          </p:cNvSpPr>
          <p:nvPr>
            <p:ph type="body" idx="1"/>
          </p:nvPr>
        </p:nvSpPr>
        <p:spPr/>
        <p:txBody>
          <a:bodyPr/>
          <a:lstStyle/>
          <a:p>
            <a:r>
              <a:rPr lang="en-US" altLang="en-US"/>
              <a:t>Socialization is a lifelong  process.  Adult socialization often includes learning new and sometimes very different  norms and values from those in which the person was raised. This process can be voluntary. Currently, joining the military qualifies as an example. The norms and values associated with military life are different, in some cases very different, from those in civilian life. </a:t>
            </a:r>
          </a:p>
          <a:p>
            <a:r>
              <a:rPr lang="en-US" altLang="en-US"/>
              <a:t>Sociologists Erving Goffman studied resocialization in mental institutions. He characterized the mental institution as a total institution- one In which the entire scope of the inmates’ lives was controlled by the institution to serve the institution’s goals. For example, the institution requires that patients comply with regulations, even when compliance is not necessarily in the best interests of an individual.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a:extLst>
              <a:ext uri="{FF2B5EF4-FFF2-40B4-BE49-F238E27FC236}">
                <a16:creationId xmlns:a16="http://schemas.microsoft.com/office/drawing/2014/main" id="{6256ABA5-B179-4D05-B8BA-9A99F75F2829}"/>
              </a:ext>
            </a:extLst>
          </p:cNvPr>
          <p:cNvSpPr>
            <a:spLocks noGrp="1" noChangeArrowheads="1"/>
          </p:cNvSpPr>
          <p:nvPr>
            <p:ph type="sldNum" sz="quarter" idx="5"/>
          </p:nvPr>
        </p:nvSpPr>
        <p:spPr>
          <a:ln/>
        </p:spPr>
        <p:txBody>
          <a:bodyPr/>
          <a:lstStyle/>
          <a:p>
            <a:fld id="{BCCC0789-2A41-4BFB-B935-6C44C9AC1B9A}" type="slidenum">
              <a:rPr lang="en-US" altLang="en-US"/>
              <a:pPr/>
              <a:t>2</a:t>
            </a:fld>
            <a:endParaRPr lang="en-US" altLang="en-US"/>
          </a:p>
        </p:txBody>
      </p:sp>
      <p:sp>
        <p:nvSpPr>
          <p:cNvPr id="28674" name="Rectangle 2">
            <a:extLst>
              <a:ext uri="{FF2B5EF4-FFF2-40B4-BE49-F238E27FC236}">
                <a16:creationId xmlns:a16="http://schemas.microsoft.com/office/drawing/2014/main" id="{D73B2530-17DD-4D86-8102-541777344515}"/>
              </a:ext>
            </a:extLst>
          </p:cNvPr>
          <p:cNvSpPr>
            <a:spLocks noChangeArrowheads="1" noTextEdit="1"/>
          </p:cNvSpPr>
          <p:nvPr>
            <p:ph type="sldImg"/>
          </p:nvPr>
        </p:nvSpPr>
        <p:spPr>
          <a:ln/>
        </p:spPr>
      </p:sp>
      <p:sp>
        <p:nvSpPr>
          <p:cNvPr id="28675" name="Rectangle 3">
            <a:extLst>
              <a:ext uri="{FF2B5EF4-FFF2-40B4-BE49-F238E27FC236}">
                <a16:creationId xmlns:a16="http://schemas.microsoft.com/office/drawing/2014/main" id="{A4F1E07B-5EF1-4353-9CEF-E9A20504544D}"/>
              </a:ext>
            </a:extLst>
          </p:cNvPr>
          <p:cNvSpPr>
            <a:spLocks noGrp="1" noChangeArrowheads="1"/>
          </p:cNvSpPr>
          <p:nvPr>
            <p:ph type="body" idx="1"/>
          </p:nvPr>
        </p:nvSpPr>
        <p:spPr/>
        <p:txBody>
          <a:bodyPr/>
          <a:lstStyle/>
          <a:p>
            <a:r>
              <a:rPr lang="en-US" altLang="en-US"/>
              <a:t>Goffman noted that the purpose of the total institution is to mortify  the self that existed outside the institution and create a new  self in line with the institution’s requirements. To facilitate this, people are isolated from the outside world. They are processed through entrance as though they were objects- they are given a number, their dress alike; their personal effects are taken away (sometimes permanently, sometimes for a short while); they are given standard clothes and personal care items, etc. In other words, they are objectified, de- humanized. They are disciplined, often in an arbitrary and capricious manner, in order to elicit unquestioning obedience.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a:extLst>
              <a:ext uri="{FF2B5EF4-FFF2-40B4-BE49-F238E27FC236}">
                <a16:creationId xmlns:a16="http://schemas.microsoft.com/office/drawing/2014/main" id="{C485B953-337D-4AB4-B6ED-754373373D1A}"/>
              </a:ext>
            </a:extLst>
          </p:cNvPr>
          <p:cNvSpPr>
            <a:spLocks noGrp="1" noChangeArrowheads="1"/>
          </p:cNvSpPr>
          <p:nvPr>
            <p:ph type="sldNum" sz="quarter" idx="5"/>
          </p:nvPr>
        </p:nvSpPr>
        <p:spPr>
          <a:ln/>
        </p:spPr>
        <p:txBody>
          <a:bodyPr/>
          <a:lstStyle/>
          <a:p>
            <a:fld id="{3067FAB2-D2B0-4BFD-88EF-29FD47D5509D}" type="slidenum">
              <a:rPr lang="en-US" altLang="en-US"/>
              <a:pPr/>
              <a:t>3</a:t>
            </a:fld>
            <a:endParaRPr lang="en-US" altLang="en-US"/>
          </a:p>
        </p:txBody>
      </p:sp>
      <p:sp>
        <p:nvSpPr>
          <p:cNvPr id="29698" name="Rectangle 2">
            <a:extLst>
              <a:ext uri="{FF2B5EF4-FFF2-40B4-BE49-F238E27FC236}">
                <a16:creationId xmlns:a16="http://schemas.microsoft.com/office/drawing/2014/main" id="{9A82C914-28FF-40B6-9BD3-6B596013F3D8}"/>
              </a:ext>
            </a:extLst>
          </p:cNvPr>
          <p:cNvSpPr>
            <a:spLocks noChangeArrowheads="1" noTextEdit="1"/>
          </p:cNvSpPr>
          <p:nvPr>
            <p:ph type="sldImg"/>
          </p:nvPr>
        </p:nvSpPr>
        <p:spPr>
          <a:ln/>
        </p:spPr>
      </p:sp>
      <p:sp>
        <p:nvSpPr>
          <p:cNvPr id="29699" name="Rectangle 3">
            <a:extLst>
              <a:ext uri="{FF2B5EF4-FFF2-40B4-BE49-F238E27FC236}">
                <a16:creationId xmlns:a16="http://schemas.microsoft.com/office/drawing/2014/main" id="{C8516F43-FD8D-485E-9557-F1E1CF310E51}"/>
              </a:ext>
            </a:extLst>
          </p:cNvPr>
          <p:cNvSpPr>
            <a:spLocks noGrp="1" noChangeArrowheads="1"/>
          </p:cNvSpPr>
          <p:nvPr>
            <p:ph type="body" idx="1"/>
          </p:nvPr>
        </p:nvSpPr>
        <p:spPr/>
        <p:txBody>
          <a:bodyPr/>
          <a:lstStyle/>
          <a:p>
            <a:r>
              <a:rPr lang="en-US" altLang="en-US"/>
              <a:t>The relative position of the mental institution on this line is dependent on the type of institution and the time frame. In addition, if a person enters the mental institution voluntarily, less damage may be done to their self  Indeed, there is a group therapy scene in One Flew Over the Cuckoo’s nest in which McMurphy expresses amazement that anyone would voluntarily commit themselves to the facility. One Flew Over the Cuckoo’s Nest aptly illustrates many of the concepts and ideas Goffman identified. </a:t>
            </a:r>
          </a:p>
          <a:p>
            <a:r>
              <a:rPr lang="en-US" altLang="en-US"/>
              <a:t>Ironically, the deinstitutionalization movement in the treatment of mental illness was underway when Cuckoo's Nest was first released. However, deinstitutionalization of the mentally ill  in  favor of more humane treatments has proven to have the latent consequence of swelling the ranks of the homeless. For a perspective on consequences see: </a:t>
            </a:r>
            <a:r>
              <a:rPr lang="en-US" altLang="en-US" b="1">
                <a:solidFill>
                  <a:srgbClr val="000000"/>
                </a:solidFill>
                <a:latin typeface="Arial" panose="020B0604020202020204" pitchFamily="34" charset="0"/>
              </a:rPr>
              <a:t>Madness and Social Policy</a:t>
            </a:r>
            <a:r>
              <a:rPr lang="en-US" altLang="en-US">
                <a:solidFill>
                  <a:srgbClr val="000000"/>
                </a:solidFill>
                <a:latin typeface="Arial" panose="020B0604020202020204" pitchFamily="34" charset="0"/>
              </a:rPr>
              <a:t> </a:t>
            </a:r>
            <a:r>
              <a:rPr lang="en-US" altLang="en-US" b="1">
                <a:solidFill>
                  <a:srgbClr val="000000"/>
                </a:solidFill>
                <a:latin typeface="Arial" panose="020B0604020202020204" pitchFamily="34" charset="0"/>
              </a:rPr>
              <a:t>by Juam Gonzalez  in the October 9-11 In These Times at: </a:t>
            </a:r>
            <a:r>
              <a:rPr lang="en-US" altLang="en-US"/>
              <a:t>http://www.inthesetimes.com/gonzalez2220.html</a:t>
            </a:r>
          </a:p>
          <a:p>
            <a:endParaRPr lang="en-US" altLang="en-US">
              <a:solidFill>
                <a:srgbClr val="000000"/>
              </a:solidFill>
              <a:latin typeface="Arial" panose="020B0604020202020204" pitchFamily="34" charset="0"/>
            </a:endParaRPr>
          </a:p>
          <a:p>
            <a:pPr>
              <a:spcBef>
                <a:spcPts val="500"/>
              </a:spcBef>
              <a:spcAft>
                <a:spcPts val="500"/>
              </a:spcAft>
            </a:pPr>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a:extLst>
              <a:ext uri="{FF2B5EF4-FFF2-40B4-BE49-F238E27FC236}">
                <a16:creationId xmlns:a16="http://schemas.microsoft.com/office/drawing/2014/main" id="{C5C29A2B-6DC4-460B-8132-3367CA96B6E0}"/>
              </a:ext>
            </a:extLst>
          </p:cNvPr>
          <p:cNvSpPr>
            <a:spLocks noGrp="1" noChangeArrowheads="1"/>
          </p:cNvSpPr>
          <p:nvPr>
            <p:ph type="sldNum" sz="quarter" idx="5"/>
          </p:nvPr>
        </p:nvSpPr>
        <p:spPr>
          <a:ln/>
        </p:spPr>
        <p:txBody>
          <a:bodyPr/>
          <a:lstStyle/>
          <a:p>
            <a:fld id="{4028E9B7-4A71-4D54-B06F-A3B5583A29B4}" type="slidenum">
              <a:rPr lang="en-US" altLang="en-US"/>
              <a:pPr/>
              <a:t>4</a:t>
            </a:fld>
            <a:endParaRPr lang="en-US" altLang="en-US"/>
          </a:p>
        </p:txBody>
      </p:sp>
      <p:sp>
        <p:nvSpPr>
          <p:cNvPr id="30722" name="Rectangle 2">
            <a:extLst>
              <a:ext uri="{FF2B5EF4-FFF2-40B4-BE49-F238E27FC236}">
                <a16:creationId xmlns:a16="http://schemas.microsoft.com/office/drawing/2014/main" id="{6E3D4C98-F9F7-437D-9E55-C00CF5D7EC17}"/>
              </a:ext>
            </a:extLst>
          </p:cNvPr>
          <p:cNvSpPr>
            <a:spLocks noChangeArrowheads="1" noTextEdit="1"/>
          </p:cNvSpPr>
          <p:nvPr>
            <p:ph type="sldImg"/>
          </p:nvPr>
        </p:nvSpPr>
        <p:spPr>
          <a:ln/>
        </p:spPr>
      </p:sp>
      <p:sp>
        <p:nvSpPr>
          <p:cNvPr id="30723" name="Rectangle 3">
            <a:extLst>
              <a:ext uri="{FF2B5EF4-FFF2-40B4-BE49-F238E27FC236}">
                <a16:creationId xmlns:a16="http://schemas.microsoft.com/office/drawing/2014/main" id="{62F5A86B-51C6-4453-A55A-9CD2637F8665}"/>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a:extLst>
              <a:ext uri="{FF2B5EF4-FFF2-40B4-BE49-F238E27FC236}">
                <a16:creationId xmlns:a16="http://schemas.microsoft.com/office/drawing/2014/main" id="{BC8D0438-03D1-4F62-A2BA-CE9915C87BC5}"/>
              </a:ext>
            </a:extLst>
          </p:cNvPr>
          <p:cNvSpPr>
            <a:spLocks noGrp="1" noChangeArrowheads="1"/>
          </p:cNvSpPr>
          <p:nvPr>
            <p:ph type="sldNum" sz="quarter" idx="5"/>
          </p:nvPr>
        </p:nvSpPr>
        <p:spPr>
          <a:ln/>
        </p:spPr>
        <p:txBody>
          <a:bodyPr/>
          <a:lstStyle/>
          <a:p>
            <a:fld id="{24BBE0BB-706E-4C43-B3CE-7A94728CC644}" type="slidenum">
              <a:rPr lang="en-US" altLang="en-US"/>
              <a:pPr/>
              <a:t>5</a:t>
            </a:fld>
            <a:endParaRPr lang="en-US" altLang="en-US"/>
          </a:p>
        </p:txBody>
      </p:sp>
      <p:sp>
        <p:nvSpPr>
          <p:cNvPr id="31746" name="Rectangle 2">
            <a:extLst>
              <a:ext uri="{FF2B5EF4-FFF2-40B4-BE49-F238E27FC236}">
                <a16:creationId xmlns:a16="http://schemas.microsoft.com/office/drawing/2014/main" id="{1BE42B5B-2891-424B-B7A4-3DA0B6518E1F}"/>
              </a:ext>
            </a:extLst>
          </p:cNvPr>
          <p:cNvSpPr>
            <a:spLocks noChangeArrowheads="1" noTextEdit="1"/>
          </p:cNvSpPr>
          <p:nvPr>
            <p:ph type="sldImg"/>
          </p:nvPr>
        </p:nvSpPr>
        <p:spPr>
          <a:ln/>
        </p:spPr>
      </p:sp>
      <p:sp>
        <p:nvSpPr>
          <p:cNvPr id="31747" name="Rectangle 3">
            <a:extLst>
              <a:ext uri="{FF2B5EF4-FFF2-40B4-BE49-F238E27FC236}">
                <a16:creationId xmlns:a16="http://schemas.microsoft.com/office/drawing/2014/main" id="{BB996A5A-A1C6-4E0D-BFC9-C79CF13583F9}"/>
              </a:ext>
            </a:extLst>
          </p:cNvPr>
          <p:cNvSpPr>
            <a:spLocks noGrp="1" noChangeArrowheads="1"/>
          </p:cNvSpPr>
          <p:nvPr>
            <p:ph type="body" idx="1"/>
          </p:nvPr>
        </p:nvSpPr>
        <p:spPr/>
        <p:txBody>
          <a:bodyPr/>
          <a:lstStyle/>
          <a:p>
            <a:pPr>
              <a:spcBef>
                <a:spcPts val="500"/>
              </a:spcBef>
              <a:spcAft>
                <a:spcPts val="500"/>
              </a:spcAft>
            </a:pPr>
            <a:r>
              <a:rPr lang="en-US" altLang="en-US"/>
              <a:t>According to research from Dec. 1997, about 43 percent of U.S. households now have a personal computer, up from 35 percent a year ago, a new survey by market researcher </a:t>
            </a:r>
            <a:r>
              <a:rPr lang="en-US" altLang="en-US" u="sng">
                <a:solidFill>
                  <a:srgbClr val="0000FF"/>
                </a:solidFill>
                <a:hlinkClick r:id="rId3"/>
              </a:rPr>
              <a:t>Dataquest</a:t>
            </a:r>
            <a:r>
              <a:rPr lang="en-US" altLang="en-US"/>
              <a:t> shows. 10 percent of American households plan to buy a PC in the next six months.http://www.news.com/News/Item/0,4,17261,00.html?st.ne.ni.rel</a:t>
            </a:r>
          </a:p>
          <a:p>
            <a:pPr>
              <a:spcBef>
                <a:spcPts val="500"/>
              </a:spcBef>
              <a:spcAft>
                <a:spcPts val="500"/>
              </a:spcAft>
            </a:pPr>
            <a:r>
              <a:rPr lang="en-US" altLang="en-US"/>
              <a:t>About 18 percent of all households are  hooked up to the Net, up from 13 percent in 1996.  And by the year 2001, that number will rise to 38 percent, according to research firm </a:t>
            </a:r>
            <a:r>
              <a:rPr lang="en-US" altLang="en-US" u="sng">
                <a:solidFill>
                  <a:srgbClr val="0000FF"/>
                </a:solidFill>
                <a:hlinkClick r:id="rId4"/>
              </a:rPr>
              <a:t>International Data Corporation</a:t>
            </a:r>
            <a:r>
              <a:rPr lang="en-US" altLang="en-US"/>
              <a:t> (IDC). http://www.idcresearch.com/</a:t>
            </a:r>
          </a:p>
          <a:p>
            <a:pPr>
              <a:spcBef>
                <a:spcPts val="500"/>
              </a:spcBef>
              <a:spcAft>
                <a:spcPts val="500"/>
              </a:spcAft>
            </a:pPr>
            <a:r>
              <a:rPr lang="en-US" altLang="en-US"/>
              <a:t>That translates to 17.7 million households online this year and 40 million online by 2001, according to IDC, which bases its numbers and projections on an annual survey of 2,500 households as well as other research. http://www.news.com/News/Item/0,4,17390,00.html</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a:extLst>
              <a:ext uri="{FF2B5EF4-FFF2-40B4-BE49-F238E27FC236}">
                <a16:creationId xmlns:a16="http://schemas.microsoft.com/office/drawing/2014/main" id="{907335F8-67B1-4239-98FB-00C0024DA9E2}"/>
              </a:ext>
            </a:extLst>
          </p:cNvPr>
          <p:cNvSpPr>
            <a:spLocks noGrp="1" noChangeArrowheads="1"/>
          </p:cNvSpPr>
          <p:nvPr>
            <p:ph type="sldNum" sz="quarter" idx="5"/>
          </p:nvPr>
        </p:nvSpPr>
        <p:spPr>
          <a:ln/>
        </p:spPr>
        <p:txBody>
          <a:bodyPr/>
          <a:lstStyle/>
          <a:p>
            <a:fld id="{909A885E-5CCE-4E8C-8929-CC7753B6520F}" type="slidenum">
              <a:rPr lang="en-US" altLang="en-US"/>
              <a:pPr/>
              <a:t>6</a:t>
            </a:fld>
            <a:endParaRPr lang="en-US" altLang="en-US"/>
          </a:p>
        </p:txBody>
      </p:sp>
      <p:sp>
        <p:nvSpPr>
          <p:cNvPr id="34818" name="Rectangle 2">
            <a:extLst>
              <a:ext uri="{FF2B5EF4-FFF2-40B4-BE49-F238E27FC236}">
                <a16:creationId xmlns:a16="http://schemas.microsoft.com/office/drawing/2014/main" id="{7D02EA4D-ED94-4AC0-991F-F2715459FBD0}"/>
              </a:ext>
            </a:extLst>
          </p:cNvPr>
          <p:cNvSpPr>
            <a:spLocks noChangeArrowheads="1" noTextEdit="1"/>
          </p:cNvSpPr>
          <p:nvPr>
            <p:ph type="sldImg"/>
          </p:nvPr>
        </p:nvSpPr>
        <p:spPr>
          <a:ln/>
        </p:spPr>
      </p:sp>
      <p:sp>
        <p:nvSpPr>
          <p:cNvPr id="34819" name="Rectangle 3">
            <a:extLst>
              <a:ext uri="{FF2B5EF4-FFF2-40B4-BE49-F238E27FC236}">
                <a16:creationId xmlns:a16="http://schemas.microsoft.com/office/drawing/2014/main" id="{F750A5BB-CD18-4F79-AFDD-839D3B946B63}"/>
              </a:ext>
            </a:extLst>
          </p:cNvPr>
          <p:cNvSpPr>
            <a:spLocks noGrp="1" noChangeArrowheads="1"/>
          </p:cNvSpPr>
          <p:nvPr>
            <p:ph type="body" idx="1"/>
          </p:nvPr>
        </p:nvSpPr>
        <p:spPr/>
        <p:txBody>
          <a:bodyPr/>
          <a:lstStyle/>
          <a:p>
            <a:r>
              <a:rPr lang="en-US" altLang="en-US"/>
              <a:t>See the articles at</a:t>
            </a:r>
          </a:p>
          <a:p>
            <a:r>
              <a:rPr lang="en-US" altLang="en-US"/>
              <a:t> </a:t>
            </a:r>
            <a:r>
              <a:rPr lang="en-US" altLang="en-US" u="sng">
                <a:solidFill>
                  <a:srgbClr val="0000FF"/>
                </a:solidFill>
                <a:hlinkClick r:id="rId3"/>
              </a:rPr>
              <a:t>http://www.etrg.findsvp.com/interent/overview.html</a:t>
            </a:r>
            <a:r>
              <a:rPr lang="en-US" altLang="en-US"/>
              <a:t> ,</a:t>
            </a:r>
          </a:p>
          <a:p>
            <a:r>
              <a:rPr lang="en-US" altLang="en-US" u="sng">
                <a:solidFill>
                  <a:srgbClr val="0000FF"/>
                </a:solidFill>
              </a:rPr>
              <a:t>http://www.edu.uvic.ca/Faculty/jtinney/Studentwork/Fox/mycopy.txt</a:t>
            </a:r>
            <a:r>
              <a:rPr lang="en-US" altLang="en-US"/>
              <a:t>  ,</a:t>
            </a:r>
          </a:p>
          <a:p>
            <a:r>
              <a:rPr lang="en-US" altLang="en-US"/>
              <a:t>and the comprehensive policy statement at </a:t>
            </a:r>
          </a:p>
          <a:p>
            <a:r>
              <a:rPr lang="en-US" altLang="en-US" u="sng">
                <a:solidFill>
                  <a:srgbClr val="0000FF"/>
                </a:solidFill>
              </a:rPr>
              <a:t>http://www.ed.gov/Technology/Plan/NatTechPlan/priority.html</a:t>
            </a:r>
            <a:r>
              <a:rPr lang="en-US" altLang="en-US"/>
              <a:t> </a:t>
            </a:r>
          </a:p>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a:extLst>
              <a:ext uri="{FF2B5EF4-FFF2-40B4-BE49-F238E27FC236}">
                <a16:creationId xmlns:a16="http://schemas.microsoft.com/office/drawing/2014/main" id="{063FAF58-BA80-4369-BB4C-4EB6082A48F9}"/>
              </a:ext>
            </a:extLst>
          </p:cNvPr>
          <p:cNvSpPr>
            <a:spLocks noGrp="1" noChangeArrowheads="1"/>
          </p:cNvSpPr>
          <p:nvPr>
            <p:ph type="sldNum" sz="quarter" idx="5"/>
          </p:nvPr>
        </p:nvSpPr>
        <p:spPr>
          <a:ln/>
        </p:spPr>
        <p:txBody>
          <a:bodyPr/>
          <a:lstStyle/>
          <a:p>
            <a:fld id="{240740B3-AC39-4CC7-A08F-405FBF219AA8}" type="slidenum">
              <a:rPr lang="en-US" altLang="en-US"/>
              <a:pPr/>
              <a:t>7</a:t>
            </a:fld>
            <a:endParaRPr lang="en-US" altLang="en-US"/>
          </a:p>
        </p:txBody>
      </p:sp>
      <p:sp>
        <p:nvSpPr>
          <p:cNvPr id="35842" name="Rectangle 2">
            <a:extLst>
              <a:ext uri="{FF2B5EF4-FFF2-40B4-BE49-F238E27FC236}">
                <a16:creationId xmlns:a16="http://schemas.microsoft.com/office/drawing/2014/main" id="{A20E3BE8-3065-41F8-B47C-93FE72505D36}"/>
              </a:ext>
            </a:extLst>
          </p:cNvPr>
          <p:cNvSpPr>
            <a:spLocks noChangeArrowheads="1" noTextEdit="1"/>
          </p:cNvSpPr>
          <p:nvPr>
            <p:ph type="sldImg"/>
          </p:nvPr>
        </p:nvSpPr>
        <p:spPr>
          <a:ln/>
        </p:spPr>
      </p:sp>
      <p:sp>
        <p:nvSpPr>
          <p:cNvPr id="35843" name="Rectangle 3">
            <a:extLst>
              <a:ext uri="{FF2B5EF4-FFF2-40B4-BE49-F238E27FC236}">
                <a16:creationId xmlns:a16="http://schemas.microsoft.com/office/drawing/2014/main" id="{3139223F-79CE-49D3-9019-92687611B15B}"/>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8C297BF5-EEF6-478D-9E0B-CC5E0D17C294}"/>
              </a:ext>
            </a:extLst>
          </p:cNvPr>
          <p:cNvSpPr>
            <a:spLocks noGrp="1" noChangeArrowheads="1"/>
          </p:cNvSpPr>
          <p:nvPr>
            <p:ph type="ctrTitle"/>
          </p:nvPr>
        </p:nvSpPr>
        <p:spPr>
          <a:xfrm>
            <a:off x="914400" y="685800"/>
            <a:ext cx="7721600" cy="1143000"/>
          </a:xfrm>
        </p:spPr>
        <p:txBody>
          <a:bodyPr/>
          <a:lstStyle>
            <a:lvl1pPr>
              <a:defRPr/>
            </a:lvl1pPr>
          </a:lstStyle>
          <a:p>
            <a:pPr lvl="0"/>
            <a:r>
              <a:rPr lang="en-US" altLang="en-US" noProof="0"/>
              <a:t>Click to edit Master title style</a:t>
            </a:r>
          </a:p>
        </p:txBody>
      </p:sp>
      <p:sp>
        <p:nvSpPr>
          <p:cNvPr id="24579" name="Rectangle 3">
            <a:extLst>
              <a:ext uri="{FF2B5EF4-FFF2-40B4-BE49-F238E27FC236}">
                <a16:creationId xmlns:a16="http://schemas.microsoft.com/office/drawing/2014/main" id="{720CA892-06B5-4E02-996D-E0EFA423E604}"/>
              </a:ext>
            </a:extLst>
          </p:cNvPr>
          <p:cNvSpPr>
            <a:spLocks noGrp="1" noChangeArrowheads="1"/>
          </p:cNvSpPr>
          <p:nvPr>
            <p:ph type="subTitle" idx="1"/>
          </p:nvPr>
        </p:nvSpPr>
        <p:spPr>
          <a:xfrm>
            <a:off x="2133600" y="3886200"/>
            <a:ext cx="6400800" cy="1771650"/>
          </a:xfrm>
        </p:spPr>
        <p:txBody>
          <a:bodyPr/>
          <a:lstStyle>
            <a:lvl1pPr marL="0" indent="0">
              <a:buFont typeface="Monotype Sorts" pitchFamily="2" charset="2"/>
              <a:buNone/>
              <a:defRPr>
                <a:latin typeface="Arial Black" panose="020B0A04020102020204" pitchFamily="34" charset="0"/>
              </a:defRPr>
            </a:lvl1pPr>
          </a:lstStyle>
          <a:p>
            <a:pPr lvl="0"/>
            <a:r>
              <a:rPr lang="en-US" altLang="en-US" noProof="0"/>
              <a:t>Click to edit Master subtitle style</a:t>
            </a:r>
          </a:p>
        </p:txBody>
      </p:sp>
      <p:sp>
        <p:nvSpPr>
          <p:cNvPr id="24580" name="Rectangle 4">
            <a:extLst>
              <a:ext uri="{FF2B5EF4-FFF2-40B4-BE49-F238E27FC236}">
                <a16:creationId xmlns:a16="http://schemas.microsoft.com/office/drawing/2014/main" id="{675CE44C-8F41-4E20-88D1-489ACE645A2A}"/>
              </a:ext>
            </a:extLst>
          </p:cNvPr>
          <p:cNvSpPr>
            <a:spLocks noGrp="1" noChangeArrowheads="1"/>
          </p:cNvSpPr>
          <p:nvPr>
            <p:ph type="dt" sz="half" idx="2"/>
          </p:nvPr>
        </p:nvSpPr>
        <p:spPr>
          <a:xfrm>
            <a:off x="711200" y="6229350"/>
            <a:ext cx="1930400" cy="514350"/>
          </a:xfrm>
        </p:spPr>
        <p:txBody>
          <a:bodyPr/>
          <a:lstStyle>
            <a:lvl1pPr>
              <a:defRPr>
                <a:solidFill>
                  <a:srgbClr val="5E574E"/>
                </a:solidFill>
              </a:defRPr>
            </a:lvl1pPr>
          </a:lstStyle>
          <a:p>
            <a:endParaRPr lang="en-US" altLang="en-US"/>
          </a:p>
        </p:txBody>
      </p:sp>
      <p:sp>
        <p:nvSpPr>
          <p:cNvPr id="24581" name="Rectangle 5">
            <a:extLst>
              <a:ext uri="{FF2B5EF4-FFF2-40B4-BE49-F238E27FC236}">
                <a16:creationId xmlns:a16="http://schemas.microsoft.com/office/drawing/2014/main" id="{8745AE1B-6DC8-4ED9-94C3-41433ABDFD0E}"/>
              </a:ext>
            </a:extLst>
          </p:cNvPr>
          <p:cNvSpPr>
            <a:spLocks noGrp="1" noChangeArrowheads="1"/>
          </p:cNvSpPr>
          <p:nvPr>
            <p:ph type="ftr" sz="quarter" idx="3"/>
          </p:nvPr>
        </p:nvSpPr>
        <p:spPr>
          <a:xfrm>
            <a:off x="3149600" y="6229350"/>
            <a:ext cx="2844800" cy="514350"/>
          </a:xfrm>
        </p:spPr>
        <p:txBody>
          <a:bodyPr/>
          <a:lstStyle>
            <a:lvl1pPr>
              <a:defRPr>
                <a:solidFill>
                  <a:srgbClr val="5E574E"/>
                </a:solidFill>
              </a:defRPr>
            </a:lvl1pPr>
          </a:lstStyle>
          <a:p>
            <a:endParaRPr lang="en-US" altLang="en-US"/>
          </a:p>
        </p:txBody>
      </p:sp>
      <p:sp>
        <p:nvSpPr>
          <p:cNvPr id="24582" name="Rectangle 6">
            <a:extLst>
              <a:ext uri="{FF2B5EF4-FFF2-40B4-BE49-F238E27FC236}">
                <a16:creationId xmlns:a16="http://schemas.microsoft.com/office/drawing/2014/main" id="{4AAA109E-10DB-46B5-BB67-DF7B9AF1E425}"/>
              </a:ext>
            </a:extLst>
          </p:cNvPr>
          <p:cNvSpPr>
            <a:spLocks noGrp="1" noChangeArrowheads="1"/>
          </p:cNvSpPr>
          <p:nvPr>
            <p:ph type="sldNum" sz="quarter" idx="4"/>
          </p:nvPr>
        </p:nvSpPr>
        <p:spPr>
          <a:xfrm>
            <a:off x="6604000" y="6229350"/>
            <a:ext cx="1828800" cy="514350"/>
          </a:xfrm>
        </p:spPr>
        <p:txBody>
          <a:bodyPr/>
          <a:lstStyle>
            <a:lvl1pPr>
              <a:defRPr>
                <a:solidFill>
                  <a:srgbClr val="5E574E"/>
                </a:solidFill>
              </a:defRPr>
            </a:lvl1pPr>
          </a:lstStyle>
          <a:p>
            <a:fld id="{CBA64211-C26C-46A2-890C-B532B06515B4}" type="slidenum">
              <a:rPr lang="en-US" altLang="en-US"/>
              <a:pPr/>
              <a:t>‹#›</a:t>
            </a:fld>
            <a:endParaRPr lang="en-US" altLang="en-US"/>
          </a:p>
        </p:txBody>
      </p:sp>
      <p:pic>
        <p:nvPicPr>
          <p:cNvPr id="24583" name="Picture 7" descr="A:\paint.GIF">
            <a:extLst>
              <a:ext uri="{FF2B5EF4-FFF2-40B4-BE49-F238E27FC236}">
                <a16:creationId xmlns:a16="http://schemas.microsoft.com/office/drawing/2014/main" id="{1BDEF22A-5AA7-4949-9D8C-F19D78EAADA0}"/>
              </a:ext>
            </a:extLst>
          </p:cNvPr>
          <p:cNvPicPr>
            <a:picLocks noChangeAspect="1" noChangeArrowheads="1"/>
          </p:cNvPicPr>
          <p:nvPr/>
        </p:nvPicPr>
        <p:blipFill>
          <a:blip r:embed="rId2">
            <a:clrChange>
              <a:clrFrom>
                <a:srgbClr val="C0C0C0"/>
              </a:clrFrom>
              <a:clrTo>
                <a:srgbClr val="C0C0C0">
                  <a:alpha val="0"/>
                </a:srgbClr>
              </a:clrTo>
            </a:clrChange>
            <a:extLst>
              <a:ext uri="{28A0092B-C50C-407E-A947-70E740481C1C}">
                <a14:useLocalDpi xmlns:a14="http://schemas.microsoft.com/office/drawing/2010/main" val="0"/>
              </a:ext>
            </a:extLst>
          </a:blip>
          <a:srcRect/>
          <a:stretch>
            <a:fillRect/>
          </a:stretch>
        </p:blipFill>
        <p:spPr bwMode="auto">
          <a:xfrm>
            <a:off x="914400" y="1828800"/>
            <a:ext cx="8229600" cy="384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med">
    <p:check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B3101-89E5-4A2B-BEE6-C1DD7E8BDE5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94D8ADD-08AB-44AE-B1DC-74F3C90CC18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AA7E584-5947-4243-8F60-7489B11A57B8}"/>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62F184ED-FDCF-4008-9EA4-260D9F81A45D}"/>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F220FA4-EC69-4CEE-BE3F-C4D5764DCA3A}"/>
              </a:ext>
            </a:extLst>
          </p:cNvPr>
          <p:cNvSpPr>
            <a:spLocks noGrp="1"/>
          </p:cNvSpPr>
          <p:nvPr>
            <p:ph type="sldNum" sz="quarter" idx="12"/>
          </p:nvPr>
        </p:nvSpPr>
        <p:spPr/>
        <p:txBody>
          <a:bodyPr/>
          <a:lstStyle>
            <a:lvl1pPr>
              <a:defRPr/>
            </a:lvl1pPr>
          </a:lstStyle>
          <a:p>
            <a:fld id="{AB5BF426-F017-483F-BA9C-592534FAD611}" type="slidenum">
              <a:rPr lang="en-US" altLang="en-US"/>
              <a:pPr/>
              <a:t>‹#›</a:t>
            </a:fld>
            <a:endParaRPr lang="en-US" altLang="en-US"/>
          </a:p>
        </p:txBody>
      </p:sp>
    </p:spTree>
    <p:extLst>
      <p:ext uri="{BB962C8B-B14F-4D97-AF65-F5344CB8AC3E}">
        <p14:creationId xmlns:p14="http://schemas.microsoft.com/office/powerpoint/2010/main" val="3306136985"/>
      </p:ext>
    </p:extLst>
  </p:cSld>
  <p:clrMapOvr>
    <a:masterClrMapping/>
  </p:clrMapOvr>
  <p:transition spd="med">
    <p:check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4A45F7-CCDE-49C2-895C-6721D2D3DA77}"/>
              </a:ext>
            </a:extLst>
          </p:cNvPr>
          <p:cNvSpPr>
            <a:spLocks noGrp="1"/>
          </p:cNvSpPr>
          <p:nvPr>
            <p:ph type="title" orient="vert"/>
          </p:nvPr>
        </p:nvSpPr>
        <p:spPr>
          <a:xfrm>
            <a:off x="6578600" y="228600"/>
            <a:ext cx="2057400" cy="58293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EBBC5DC-49B4-4917-8065-BDE1E57EDDA6}"/>
              </a:ext>
            </a:extLst>
          </p:cNvPr>
          <p:cNvSpPr>
            <a:spLocks noGrp="1"/>
          </p:cNvSpPr>
          <p:nvPr>
            <p:ph type="body" orient="vert" idx="1"/>
          </p:nvPr>
        </p:nvSpPr>
        <p:spPr>
          <a:xfrm>
            <a:off x="406400" y="228600"/>
            <a:ext cx="6019800" cy="58293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E49D8C7-7B25-4678-ACCB-7489914924A4}"/>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D345AC4-6053-4A1D-BE10-804C51D8242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CAEEACB-96AD-4782-872F-C54156D1236E}"/>
              </a:ext>
            </a:extLst>
          </p:cNvPr>
          <p:cNvSpPr>
            <a:spLocks noGrp="1"/>
          </p:cNvSpPr>
          <p:nvPr>
            <p:ph type="sldNum" sz="quarter" idx="12"/>
          </p:nvPr>
        </p:nvSpPr>
        <p:spPr/>
        <p:txBody>
          <a:bodyPr/>
          <a:lstStyle>
            <a:lvl1pPr>
              <a:defRPr/>
            </a:lvl1pPr>
          </a:lstStyle>
          <a:p>
            <a:fld id="{20B9268B-DC64-4C2F-8B22-1D05C4D25C74}" type="slidenum">
              <a:rPr lang="en-US" altLang="en-US"/>
              <a:pPr/>
              <a:t>‹#›</a:t>
            </a:fld>
            <a:endParaRPr lang="en-US" altLang="en-US"/>
          </a:p>
        </p:txBody>
      </p:sp>
    </p:spTree>
    <p:extLst>
      <p:ext uri="{BB962C8B-B14F-4D97-AF65-F5344CB8AC3E}">
        <p14:creationId xmlns:p14="http://schemas.microsoft.com/office/powerpoint/2010/main" val="3385805755"/>
      </p:ext>
    </p:extLst>
  </p:cSld>
  <p:clrMapOvr>
    <a:masterClrMapping/>
  </p:clrMapOvr>
  <p:transition spd="med">
    <p:check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CFED3-9784-4D0A-A95E-4019FE1BA8B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FD2E389-8DC6-4D77-B4B4-36F9305062E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5A1E9F7-3EE2-423A-92B7-D128A608CB0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1DFDC358-2369-4E63-BC2F-A426E9B7B8A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835B84C6-155F-41E7-81BD-50D18E209F48}"/>
              </a:ext>
            </a:extLst>
          </p:cNvPr>
          <p:cNvSpPr>
            <a:spLocks noGrp="1"/>
          </p:cNvSpPr>
          <p:nvPr>
            <p:ph type="sldNum" sz="quarter" idx="12"/>
          </p:nvPr>
        </p:nvSpPr>
        <p:spPr/>
        <p:txBody>
          <a:bodyPr/>
          <a:lstStyle>
            <a:lvl1pPr>
              <a:defRPr/>
            </a:lvl1pPr>
          </a:lstStyle>
          <a:p>
            <a:fld id="{655D73A1-186B-40DB-A311-A8A7EC1A3457}" type="slidenum">
              <a:rPr lang="en-US" altLang="en-US"/>
              <a:pPr/>
              <a:t>‹#›</a:t>
            </a:fld>
            <a:endParaRPr lang="en-US" altLang="en-US"/>
          </a:p>
        </p:txBody>
      </p:sp>
    </p:spTree>
    <p:extLst>
      <p:ext uri="{BB962C8B-B14F-4D97-AF65-F5344CB8AC3E}">
        <p14:creationId xmlns:p14="http://schemas.microsoft.com/office/powerpoint/2010/main" val="72899206"/>
      </p:ext>
    </p:extLst>
  </p:cSld>
  <p:clrMapOvr>
    <a:masterClrMapping/>
  </p:clrMapOvr>
  <p:transition spd="med">
    <p:check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953D5-E858-47A6-8F1C-67D65B383394}"/>
              </a:ext>
            </a:extLst>
          </p:cNvPr>
          <p:cNvSpPr>
            <a:spLocks noGrp="1"/>
          </p:cNvSpPr>
          <p:nvPr>
            <p:ph type="title"/>
          </p:nvPr>
        </p:nvSpPr>
        <p:spPr>
          <a:xfrm>
            <a:off x="623888" y="1709738"/>
            <a:ext cx="7886700" cy="2852737"/>
          </a:xfrm>
        </p:spPr>
        <p:txBody>
          <a:bodyPr/>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657CEA1-D700-4005-B026-9672A453F529}"/>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a:extLst>
              <a:ext uri="{FF2B5EF4-FFF2-40B4-BE49-F238E27FC236}">
                <a16:creationId xmlns:a16="http://schemas.microsoft.com/office/drawing/2014/main" id="{02A942BE-2DEE-43F7-923F-86CEB7CEA1F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F021FA4D-E5FE-413C-9D5D-62FEF63E977D}"/>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B9FE5735-0EF7-4D8B-A6A2-2061EC3DAF94}"/>
              </a:ext>
            </a:extLst>
          </p:cNvPr>
          <p:cNvSpPr>
            <a:spLocks noGrp="1"/>
          </p:cNvSpPr>
          <p:nvPr>
            <p:ph type="sldNum" sz="quarter" idx="12"/>
          </p:nvPr>
        </p:nvSpPr>
        <p:spPr/>
        <p:txBody>
          <a:bodyPr/>
          <a:lstStyle>
            <a:lvl1pPr>
              <a:defRPr/>
            </a:lvl1pPr>
          </a:lstStyle>
          <a:p>
            <a:fld id="{C98C45FC-621B-4890-A567-7F864E359C49}" type="slidenum">
              <a:rPr lang="en-US" altLang="en-US"/>
              <a:pPr/>
              <a:t>‹#›</a:t>
            </a:fld>
            <a:endParaRPr lang="en-US" altLang="en-US"/>
          </a:p>
        </p:txBody>
      </p:sp>
    </p:spTree>
    <p:extLst>
      <p:ext uri="{BB962C8B-B14F-4D97-AF65-F5344CB8AC3E}">
        <p14:creationId xmlns:p14="http://schemas.microsoft.com/office/powerpoint/2010/main" val="562616819"/>
      </p:ext>
    </p:extLst>
  </p:cSld>
  <p:clrMapOvr>
    <a:masterClrMapping/>
  </p:clrMapOvr>
  <p:transition spd="med">
    <p:check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BD97C-9F3B-4D08-983E-F3897333566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09F7C0F-5902-466C-97BC-D55A94C105A5}"/>
              </a:ext>
            </a:extLst>
          </p:cNvPr>
          <p:cNvSpPr>
            <a:spLocks noGrp="1"/>
          </p:cNvSpPr>
          <p:nvPr>
            <p:ph sz="half" idx="1"/>
          </p:nvPr>
        </p:nvSpPr>
        <p:spPr>
          <a:xfrm>
            <a:off x="457200" y="1885950"/>
            <a:ext cx="4013200" cy="41719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31C4F5D-FC2F-4D0A-BF34-19754CBB148B}"/>
              </a:ext>
            </a:extLst>
          </p:cNvPr>
          <p:cNvSpPr>
            <a:spLocks noGrp="1"/>
          </p:cNvSpPr>
          <p:nvPr>
            <p:ph sz="half" idx="2"/>
          </p:nvPr>
        </p:nvSpPr>
        <p:spPr>
          <a:xfrm>
            <a:off x="4622800" y="1885950"/>
            <a:ext cx="4013200" cy="41719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93BC20C-1622-4806-8069-0209497A27C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367C60AC-89DE-4642-844C-6C4883DF90BF}"/>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72476AF9-CA6B-4B45-93E8-B39FED1A6430}"/>
              </a:ext>
            </a:extLst>
          </p:cNvPr>
          <p:cNvSpPr>
            <a:spLocks noGrp="1"/>
          </p:cNvSpPr>
          <p:nvPr>
            <p:ph type="sldNum" sz="quarter" idx="12"/>
          </p:nvPr>
        </p:nvSpPr>
        <p:spPr/>
        <p:txBody>
          <a:bodyPr/>
          <a:lstStyle>
            <a:lvl1pPr>
              <a:defRPr/>
            </a:lvl1pPr>
          </a:lstStyle>
          <a:p>
            <a:fld id="{B3629EA4-8CA3-4D60-9781-ECAC752E9DFF}" type="slidenum">
              <a:rPr lang="en-US" altLang="en-US"/>
              <a:pPr/>
              <a:t>‹#›</a:t>
            </a:fld>
            <a:endParaRPr lang="en-US" altLang="en-US"/>
          </a:p>
        </p:txBody>
      </p:sp>
    </p:spTree>
    <p:extLst>
      <p:ext uri="{BB962C8B-B14F-4D97-AF65-F5344CB8AC3E}">
        <p14:creationId xmlns:p14="http://schemas.microsoft.com/office/powerpoint/2010/main" val="920727151"/>
      </p:ext>
    </p:extLst>
  </p:cSld>
  <p:clrMapOvr>
    <a:masterClrMapping/>
  </p:clrMapOvr>
  <p:transition spd="med">
    <p:check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652E0-0F0F-4E93-9509-3C4B856F879B}"/>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5B45B19-D6E2-4522-ADB2-194C0FF0329A}"/>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2469E76-94DC-4E72-80BF-7D3557E1DD39}"/>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D1F4EE8-F842-4DCA-8098-737B443B6D01}"/>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D8AE404-FCA4-473A-ADA6-DA2FFD8C6389}"/>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C711ED7-5AC3-4D25-99D9-5A59AEF5FA68}"/>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E3F6F87A-BCC4-45C5-863E-1CDBA202F64E}"/>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F7805B3B-565B-4A4B-9667-575867A8C019}"/>
              </a:ext>
            </a:extLst>
          </p:cNvPr>
          <p:cNvSpPr>
            <a:spLocks noGrp="1"/>
          </p:cNvSpPr>
          <p:nvPr>
            <p:ph type="sldNum" sz="quarter" idx="12"/>
          </p:nvPr>
        </p:nvSpPr>
        <p:spPr/>
        <p:txBody>
          <a:bodyPr/>
          <a:lstStyle>
            <a:lvl1pPr>
              <a:defRPr/>
            </a:lvl1pPr>
          </a:lstStyle>
          <a:p>
            <a:fld id="{072050E2-061F-4021-9FC8-84D9EAB85D7F}" type="slidenum">
              <a:rPr lang="en-US" altLang="en-US"/>
              <a:pPr/>
              <a:t>‹#›</a:t>
            </a:fld>
            <a:endParaRPr lang="en-US" altLang="en-US"/>
          </a:p>
        </p:txBody>
      </p:sp>
    </p:spTree>
    <p:extLst>
      <p:ext uri="{BB962C8B-B14F-4D97-AF65-F5344CB8AC3E}">
        <p14:creationId xmlns:p14="http://schemas.microsoft.com/office/powerpoint/2010/main" val="3461798982"/>
      </p:ext>
    </p:extLst>
  </p:cSld>
  <p:clrMapOvr>
    <a:masterClrMapping/>
  </p:clrMapOvr>
  <p:transition spd="med">
    <p:check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793A1-D59A-4FDA-B40E-1A290BC107B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3FDCF1F-885F-41A2-B302-FC65345AC5A0}"/>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8573D11D-8AA7-4CBB-835A-F0F50465A5CA}"/>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6B98FDEA-2074-4182-942D-AB72F6E4D345}"/>
              </a:ext>
            </a:extLst>
          </p:cNvPr>
          <p:cNvSpPr>
            <a:spLocks noGrp="1"/>
          </p:cNvSpPr>
          <p:nvPr>
            <p:ph type="sldNum" sz="quarter" idx="12"/>
          </p:nvPr>
        </p:nvSpPr>
        <p:spPr/>
        <p:txBody>
          <a:bodyPr/>
          <a:lstStyle>
            <a:lvl1pPr>
              <a:defRPr/>
            </a:lvl1pPr>
          </a:lstStyle>
          <a:p>
            <a:fld id="{C5D5B70C-8543-4555-B82F-6D939FC3EF8C}" type="slidenum">
              <a:rPr lang="en-US" altLang="en-US"/>
              <a:pPr/>
              <a:t>‹#›</a:t>
            </a:fld>
            <a:endParaRPr lang="en-US" altLang="en-US"/>
          </a:p>
        </p:txBody>
      </p:sp>
    </p:spTree>
    <p:extLst>
      <p:ext uri="{BB962C8B-B14F-4D97-AF65-F5344CB8AC3E}">
        <p14:creationId xmlns:p14="http://schemas.microsoft.com/office/powerpoint/2010/main" val="1137335456"/>
      </p:ext>
    </p:extLst>
  </p:cSld>
  <p:clrMapOvr>
    <a:masterClrMapping/>
  </p:clrMapOvr>
  <p:transition spd="med">
    <p:check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33C896-F645-43D2-9E72-929ECBBE9906}"/>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6538B978-3694-4D78-B76B-B33F836FF50F}"/>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64982277-DAC6-486C-8540-4AEB2F844F0D}"/>
              </a:ext>
            </a:extLst>
          </p:cNvPr>
          <p:cNvSpPr>
            <a:spLocks noGrp="1"/>
          </p:cNvSpPr>
          <p:nvPr>
            <p:ph type="sldNum" sz="quarter" idx="12"/>
          </p:nvPr>
        </p:nvSpPr>
        <p:spPr/>
        <p:txBody>
          <a:bodyPr/>
          <a:lstStyle>
            <a:lvl1pPr>
              <a:defRPr/>
            </a:lvl1pPr>
          </a:lstStyle>
          <a:p>
            <a:fld id="{2A275F49-14ED-4495-98D5-EF106D69362C}" type="slidenum">
              <a:rPr lang="en-US" altLang="en-US"/>
              <a:pPr/>
              <a:t>‹#›</a:t>
            </a:fld>
            <a:endParaRPr lang="en-US" altLang="en-US"/>
          </a:p>
        </p:txBody>
      </p:sp>
    </p:spTree>
    <p:extLst>
      <p:ext uri="{BB962C8B-B14F-4D97-AF65-F5344CB8AC3E}">
        <p14:creationId xmlns:p14="http://schemas.microsoft.com/office/powerpoint/2010/main" val="2012937418"/>
      </p:ext>
    </p:extLst>
  </p:cSld>
  <p:clrMapOvr>
    <a:masterClrMapping/>
  </p:clrMapOvr>
  <p:transition spd="med">
    <p:check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16CAE-C09C-43CA-B308-D306DFB512BF}"/>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AA58C39-7B7C-44C2-9AA4-CC459E978F5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40D133A-A1C2-4D2E-8AA4-3D611EAAE6D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8069123-5F5B-4913-BD45-8482CF2F8B18}"/>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63C40EB5-4C87-4C3B-8853-F4A5CD7DCC10}"/>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A7A6FDA-0A7A-4DB8-AD43-87D446A15C16}"/>
              </a:ext>
            </a:extLst>
          </p:cNvPr>
          <p:cNvSpPr>
            <a:spLocks noGrp="1"/>
          </p:cNvSpPr>
          <p:nvPr>
            <p:ph type="sldNum" sz="quarter" idx="12"/>
          </p:nvPr>
        </p:nvSpPr>
        <p:spPr/>
        <p:txBody>
          <a:bodyPr/>
          <a:lstStyle>
            <a:lvl1pPr>
              <a:defRPr/>
            </a:lvl1pPr>
          </a:lstStyle>
          <a:p>
            <a:fld id="{97022A8C-2F01-4797-A3F9-852152881925}" type="slidenum">
              <a:rPr lang="en-US" altLang="en-US"/>
              <a:pPr/>
              <a:t>‹#›</a:t>
            </a:fld>
            <a:endParaRPr lang="en-US" altLang="en-US"/>
          </a:p>
        </p:txBody>
      </p:sp>
    </p:spTree>
    <p:extLst>
      <p:ext uri="{BB962C8B-B14F-4D97-AF65-F5344CB8AC3E}">
        <p14:creationId xmlns:p14="http://schemas.microsoft.com/office/powerpoint/2010/main" val="38074095"/>
      </p:ext>
    </p:extLst>
  </p:cSld>
  <p:clrMapOvr>
    <a:masterClrMapping/>
  </p:clrMapOvr>
  <p:transition spd="med">
    <p:check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CA6D9-47DB-4D48-BB12-619EFE5B3D75}"/>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5A4FAC1-600E-4C90-8FB3-25F74DAB9F8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DB48F4C-32B8-4BA1-8977-9196E77E653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2223C7C-B033-4594-B17F-A8B223090F43}"/>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C19DE22A-C686-4D51-88F6-B821FCFE8DC4}"/>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A6A0C7B7-701F-440B-B2F7-A7210C7B9DC0}"/>
              </a:ext>
            </a:extLst>
          </p:cNvPr>
          <p:cNvSpPr>
            <a:spLocks noGrp="1"/>
          </p:cNvSpPr>
          <p:nvPr>
            <p:ph type="sldNum" sz="quarter" idx="12"/>
          </p:nvPr>
        </p:nvSpPr>
        <p:spPr/>
        <p:txBody>
          <a:bodyPr/>
          <a:lstStyle>
            <a:lvl1pPr>
              <a:defRPr/>
            </a:lvl1pPr>
          </a:lstStyle>
          <a:p>
            <a:fld id="{0B3D3C17-EA25-4169-A117-C9FBC288C22A}" type="slidenum">
              <a:rPr lang="en-US" altLang="en-US"/>
              <a:pPr/>
              <a:t>‹#›</a:t>
            </a:fld>
            <a:endParaRPr lang="en-US" altLang="en-US"/>
          </a:p>
        </p:txBody>
      </p:sp>
    </p:spTree>
    <p:extLst>
      <p:ext uri="{BB962C8B-B14F-4D97-AF65-F5344CB8AC3E}">
        <p14:creationId xmlns:p14="http://schemas.microsoft.com/office/powerpoint/2010/main" val="1535606385"/>
      </p:ext>
    </p:extLst>
  </p:cSld>
  <p:clrMapOvr>
    <a:masterClrMapping/>
  </p:clrMapOvr>
  <p:transition spd="med">
    <p:check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142BC5AA-E38B-4B9A-A4C9-9E06992FAD3C}"/>
              </a:ext>
            </a:extLst>
          </p:cNvPr>
          <p:cNvSpPr>
            <a:spLocks noGrp="1" noChangeArrowheads="1"/>
          </p:cNvSpPr>
          <p:nvPr>
            <p:ph type="title"/>
          </p:nvPr>
        </p:nvSpPr>
        <p:spPr bwMode="auto">
          <a:xfrm>
            <a:off x="406400" y="228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23555" name="Rectangle 3">
            <a:extLst>
              <a:ext uri="{FF2B5EF4-FFF2-40B4-BE49-F238E27FC236}">
                <a16:creationId xmlns:a16="http://schemas.microsoft.com/office/drawing/2014/main" id="{3729C995-0B69-4800-ACE3-A260E2FA4141}"/>
              </a:ext>
            </a:extLst>
          </p:cNvPr>
          <p:cNvSpPr>
            <a:spLocks noGrp="1" noChangeArrowheads="1"/>
          </p:cNvSpPr>
          <p:nvPr>
            <p:ph type="body" idx="1"/>
          </p:nvPr>
        </p:nvSpPr>
        <p:spPr bwMode="auto">
          <a:xfrm>
            <a:off x="457200" y="1885950"/>
            <a:ext cx="8178800" cy="4171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3556" name="Rectangle 4">
            <a:extLst>
              <a:ext uri="{FF2B5EF4-FFF2-40B4-BE49-F238E27FC236}">
                <a16:creationId xmlns:a16="http://schemas.microsoft.com/office/drawing/2014/main" id="{016F0155-8342-424B-A311-F06525C50AEA}"/>
              </a:ext>
            </a:extLst>
          </p:cNvPr>
          <p:cNvSpPr>
            <a:spLocks noGrp="1" noChangeArrowheads="1"/>
          </p:cNvSpPr>
          <p:nvPr>
            <p:ph type="dt" sz="half" idx="2"/>
          </p:nvPr>
        </p:nvSpPr>
        <p:spPr bwMode="auto">
          <a:xfrm>
            <a:off x="431800" y="622935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spcBef>
                <a:spcPct val="50000"/>
              </a:spcBef>
              <a:defRPr sz="1400">
                <a:solidFill>
                  <a:schemeClr val="bg2"/>
                </a:solidFill>
              </a:defRPr>
            </a:lvl1pPr>
          </a:lstStyle>
          <a:p>
            <a:endParaRPr lang="en-US" altLang="en-US"/>
          </a:p>
        </p:txBody>
      </p:sp>
      <p:sp>
        <p:nvSpPr>
          <p:cNvPr id="23557" name="Rectangle 5">
            <a:extLst>
              <a:ext uri="{FF2B5EF4-FFF2-40B4-BE49-F238E27FC236}">
                <a16:creationId xmlns:a16="http://schemas.microsoft.com/office/drawing/2014/main" id="{6F107D25-50FB-4DB4-AAB6-4F5AA6A9ABFB}"/>
              </a:ext>
            </a:extLst>
          </p:cNvPr>
          <p:cNvSpPr>
            <a:spLocks noGrp="1" noChangeArrowheads="1"/>
          </p:cNvSpPr>
          <p:nvPr>
            <p:ph type="ftr" sz="quarter" idx="3"/>
          </p:nvPr>
        </p:nvSpPr>
        <p:spPr bwMode="auto">
          <a:xfrm>
            <a:off x="3124200" y="622935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ctr">
              <a:spcBef>
                <a:spcPct val="50000"/>
              </a:spcBef>
              <a:defRPr sz="1400">
                <a:solidFill>
                  <a:schemeClr val="bg2"/>
                </a:solidFill>
              </a:defRPr>
            </a:lvl1pPr>
          </a:lstStyle>
          <a:p>
            <a:endParaRPr lang="en-US" altLang="en-US"/>
          </a:p>
        </p:txBody>
      </p:sp>
      <p:sp>
        <p:nvSpPr>
          <p:cNvPr id="23558" name="Rectangle 6">
            <a:extLst>
              <a:ext uri="{FF2B5EF4-FFF2-40B4-BE49-F238E27FC236}">
                <a16:creationId xmlns:a16="http://schemas.microsoft.com/office/drawing/2014/main" id="{75016328-1080-4170-A1CF-88265CB1CA2A}"/>
              </a:ext>
            </a:extLst>
          </p:cNvPr>
          <p:cNvSpPr>
            <a:spLocks noGrp="1" noChangeArrowheads="1"/>
          </p:cNvSpPr>
          <p:nvPr>
            <p:ph type="sldNum" sz="quarter" idx="4"/>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spcBef>
                <a:spcPct val="50000"/>
              </a:spcBef>
              <a:defRPr sz="1400">
                <a:solidFill>
                  <a:schemeClr val="bg2"/>
                </a:solidFill>
              </a:defRPr>
            </a:lvl1pPr>
          </a:lstStyle>
          <a:p>
            <a:fld id="{1D3D3E26-4F11-4CEE-B3C3-135C2F6C2C8C}" type="slidenum">
              <a:rPr lang="en-US" altLang="en-US"/>
              <a:pPr/>
              <a:t>‹#›</a:t>
            </a:fld>
            <a:endParaRPr lang="en-US" altLang="en-US"/>
          </a:p>
        </p:txBody>
      </p:sp>
      <p:pic>
        <p:nvPicPr>
          <p:cNvPr id="23559" name="Picture 7" descr="A:\paint.GIF">
            <a:extLst>
              <a:ext uri="{FF2B5EF4-FFF2-40B4-BE49-F238E27FC236}">
                <a16:creationId xmlns:a16="http://schemas.microsoft.com/office/drawing/2014/main" id="{C61DBE2C-F202-45A3-B4DB-F3F925C09148}"/>
              </a:ext>
            </a:extLst>
          </p:cNvPr>
          <p:cNvPicPr>
            <a:picLocks noChangeAspect="1" noChangeArrowheads="1"/>
          </p:cNvPicPr>
          <p:nvPr/>
        </p:nvPicPr>
        <p:blipFill>
          <a:blip r:embed="rId13">
            <a:clrChange>
              <a:clrFrom>
                <a:srgbClr val="C0C0C0"/>
              </a:clrFrom>
              <a:clrTo>
                <a:srgbClr val="C0C0C0">
                  <a:alpha val="0"/>
                </a:srgbClr>
              </a:clrTo>
            </a:clrChange>
            <a:extLst>
              <a:ext uri="{28A0092B-C50C-407E-A947-70E740481C1C}">
                <a14:useLocalDpi xmlns:a14="http://schemas.microsoft.com/office/drawing/2010/main" val="0"/>
              </a:ext>
            </a:extLst>
          </a:blip>
          <a:srcRect/>
          <a:stretch>
            <a:fillRect/>
          </a:stretch>
        </p:blipFill>
        <p:spPr bwMode="auto">
          <a:xfrm>
            <a:off x="914400" y="1314450"/>
            <a:ext cx="8229600" cy="384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spd="med">
    <p:checker/>
  </p:transition>
  <p:txStyles>
    <p:titleStyle>
      <a:lvl1pPr algn="l" rtl="0" eaLnBrk="0" fontAlgn="base" hangingPunct="0">
        <a:spcBef>
          <a:spcPct val="0"/>
        </a:spcBef>
        <a:spcAft>
          <a:spcPct val="0"/>
        </a:spcAft>
        <a:defRPr kumimoji="1" sz="4000" kern="1200">
          <a:solidFill>
            <a:schemeClr val="tx2"/>
          </a:solidFill>
          <a:latin typeface="+mj-lt"/>
          <a:ea typeface="+mj-ea"/>
          <a:cs typeface="+mj-cs"/>
        </a:defRPr>
      </a:lvl1pPr>
      <a:lvl2pPr algn="l" rtl="0" eaLnBrk="0" fontAlgn="base" hangingPunct="0">
        <a:spcBef>
          <a:spcPct val="0"/>
        </a:spcBef>
        <a:spcAft>
          <a:spcPct val="0"/>
        </a:spcAft>
        <a:defRPr kumimoji="1" sz="4000">
          <a:solidFill>
            <a:schemeClr val="tx2"/>
          </a:solidFill>
          <a:latin typeface="Arial Black" panose="020B0A04020102020204" pitchFamily="34" charset="0"/>
        </a:defRPr>
      </a:lvl2pPr>
      <a:lvl3pPr algn="l" rtl="0" eaLnBrk="0" fontAlgn="base" hangingPunct="0">
        <a:spcBef>
          <a:spcPct val="0"/>
        </a:spcBef>
        <a:spcAft>
          <a:spcPct val="0"/>
        </a:spcAft>
        <a:defRPr kumimoji="1" sz="4000">
          <a:solidFill>
            <a:schemeClr val="tx2"/>
          </a:solidFill>
          <a:latin typeface="Arial Black" panose="020B0A04020102020204" pitchFamily="34" charset="0"/>
        </a:defRPr>
      </a:lvl3pPr>
      <a:lvl4pPr algn="l" rtl="0" eaLnBrk="0" fontAlgn="base" hangingPunct="0">
        <a:spcBef>
          <a:spcPct val="0"/>
        </a:spcBef>
        <a:spcAft>
          <a:spcPct val="0"/>
        </a:spcAft>
        <a:defRPr kumimoji="1" sz="4000">
          <a:solidFill>
            <a:schemeClr val="tx2"/>
          </a:solidFill>
          <a:latin typeface="Arial Black" panose="020B0A04020102020204" pitchFamily="34" charset="0"/>
        </a:defRPr>
      </a:lvl4pPr>
      <a:lvl5pPr algn="l" rtl="0" eaLnBrk="0" fontAlgn="base" hangingPunct="0">
        <a:spcBef>
          <a:spcPct val="0"/>
        </a:spcBef>
        <a:spcAft>
          <a:spcPct val="0"/>
        </a:spcAft>
        <a:defRPr kumimoji="1" sz="4000">
          <a:solidFill>
            <a:schemeClr val="tx2"/>
          </a:solidFill>
          <a:latin typeface="Arial Black" panose="020B0A04020102020204" pitchFamily="34" charset="0"/>
        </a:defRPr>
      </a:lvl5pPr>
      <a:lvl6pPr marL="457200" algn="l" rtl="0" eaLnBrk="0" fontAlgn="base" hangingPunct="0">
        <a:spcBef>
          <a:spcPct val="0"/>
        </a:spcBef>
        <a:spcAft>
          <a:spcPct val="0"/>
        </a:spcAft>
        <a:defRPr kumimoji="1" sz="4000">
          <a:solidFill>
            <a:schemeClr val="tx2"/>
          </a:solidFill>
          <a:latin typeface="Arial Black" panose="020B0A04020102020204" pitchFamily="34" charset="0"/>
        </a:defRPr>
      </a:lvl6pPr>
      <a:lvl7pPr marL="914400" algn="l" rtl="0" eaLnBrk="0" fontAlgn="base" hangingPunct="0">
        <a:spcBef>
          <a:spcPct val="0"/>
        </a:spcBef>
        <a:spcAft>
          <a:spcPct val="0"/>
        </a:spcAft>
        <a:defRPr kumimoji="1" sz="4000">
          <a:solidFill>
            <a:schemeClr val="tx2"/>
          </a:solidFill>
          <a:latin typeface="Arial Black" panose="020B0A04020102020204" pitchFamily="34" charset="0"/>
        </a:defRPr>
      </a:lvl7pPr>
      <a:lvl8pPr marL="1371600" algn="l" rtl="0" eaLnBrk="0" fontAlgn="base" hangingPunct="0">
        <a:spcBef>
          <a:spcPct val="0"/>
        </a:spcBef>
        <a:spcAft>
          <a:spcPct val="0"/>
        </a:spcAft>
        <a:defRPr kumimoji="1" sz="4000">
          <a:solidFill>
            <a:schemeClr val="tx2"/>
          </a:solidFill>
          <a:latin typeface="Arial Black" panose="020B0A04020102020204" pitchFamily="34" charset="0"/>
        </a:defRPr>
      </a:lvl8pPr>
      <a:lvl9pPr marL="1828800" algn="l" rtl="0" eaLnBrk="0" fontAlgn="base" hangingPunct="0">
        <a:spcBef>
          <a:spcPct val="0"/>
        </a:spcBef>
        <a:spcAft>
          <a:spcPct val="0"/>
        </a:spcAft>
        <a:defRPr kumimoji="1" sz="4000">
          <a:solidFill>
            <a:schemeClr val="tx2"/>
          </a:solidFill>
          <a:latin typeface="Arial Black" panose="020B0A04020102020204" pitchFamily="34" charset="0"/>
        </a:defRPr>
      </a:lvl9pPr>
    </p:titleStyle>
    <p:bodyStyle>
      <a:lvl1pPr marL="342900" indent="-342900" algn="l" rtl="0" eaLnBrk="0" fontAlgn="base" hangingPunct="0">
        <a:spcBef>
          <a:spcPct val="20000"/>
        </a:spcBef>
        <a:spcAft>
          <a:spcPct val="0"/>
        </a:spcAft>
        <a:buClr>
          <a:schemeClr val="accent2"/>
        </a:buClr>
        <a:buFont typeface="Monotype Sorts" pitchFamily="2" charset="2"/>
        <a:buChar char="z"/>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Font typeface="Monotype Sorts" pitchFamily="2" charset="2"/>
        <a:buChar char="y"/>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2"/>
        </a:buClr>
        <a:buFont typeface="Monotype Sorts" pitchFamily="2" charset="2"/>
        <a:buChar char="x"/>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2"/>
        </a:buClr>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idcresearch.com/"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3C49FD2E-F889-44CB-BE51-04FE0B433E59}"/>
              </a:ext>
            </a:extLst>
          </p:cNvPr>
          <p:cNvSpPr>
            <a:spLocks noGrp="1" noChangeArrowheads="1"/>
          </p:cNvSpPr>
          <p:nvPr>
            <p:ph type="title"/>
          </p:nvPr>
        </p:nvSpPr>
        <p:spPr>
          <a:xfrm>
            <a:off x="381000" y="228600"/>
            <a:ext cx="7772400" cy="7620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en-US" altLang="en-US"/>
              <a:t>Resocialization</a:t>
            </a:r>
          </a:p>
        </p:txBody>
      </p:sp>
      <p:sp>
        <p:nvSpPr>
          <p:cNvPr id="5123" name="Rectangle 3">
            <a:extLst>
              <a:ext uri="{FF2B5EF4-FFF2-40B4-BE49-F238E27FC236}">
                <a16:creationId xmlns:a16="http://schemas.microsoft.com/office/drawing/2014/main" id="{95707B3A-1BFC-4079-9A8A-85536DBDF13C}"/>
              </a:ext>
            </a:extLst>
          </p:cNvPr>
          <p:cNvSpPr>
            <a:spLocks noGrp="1" noChangeArrowheads="1"/>
          </p:cNvSpPr>
          <p:nvPr>
            <p:ph type="body" idx="1"/>
          </p:nvPr>
        </p:nvSpPr>
        <p:spPr>
          <a:xfrm>
            <a:off x="381000" y="1371600"/>
            <a:ext cx="8178800" cy="5257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en-US" altLang="en-US"/>
              <a:t>Process of learning new and different norms and values.</a:t>
            </a:r>
          </a:p>
          <a:p>
            <a:r>
              <a:rPr lang="en-US" altLang="en-US"/>
              <a:t>Can be voluntary- </a:t>
            </a:r>
            <a:r>
              <a:rPr lang="en-US" altLang="en-US" sz="2800"/>
              <a:t>enter a new status on our own.</a:t>
            </a:r>
          </a:p>
          <a:p>
            <a:pPr lvl="1"/>
            <a:r>
              <a:rPr lang="en-US" altLang="en-US"/>
              <a:t>marriage</a:t>
            </a:r>
          </a:p>
          <a:p>
            <a:pPr lvl="1"/>
            <a:r>
              <a:rPr lang="en-US" altLang="en-US"/>
              <a:t>military</a:t>
            </a:r>
          </a:p>
          <a:p>
            <a:pPr lvl="1"/>
            <a:r>
              <a:rPr lang="en-US" altLang="en-US"/>
              <a:t>job</a:t>
            </a:r>
          </a:p>
          <a:p>
            <a:r>
              <a:rPr lang="en-US" altLang="en-US"/>
              <a:t>Involuntary Resocialization occurs in a </a:t>
            </a:r>
            <a:r>
              <a:rPr lang="en-US" altLang="en-US" b="1" i="1">
                <a:solidFill>
                  <a:srgbClr val="FF0000"/>
                </a:solidFill>
              </a:rPr>
              <a:t>total institution</a:t>
            </a:r>
            <a:r>
              <a:rPr lang="en-US" altLang="en-US" i="1"/>
              <a:t> (</a:t>
            </a:r>
            <a:r>
              <a:rPr lang="en-US" altLang="en-US"/>
              <a:t>Erving Goffman, </a:t>
            </a:r>
            <a:r>
              <a:rPr lang="en-US" altLang="en-US" u="sng"/>
              <a:t>Asylums</a:t>
            </a:r>
            <a:r>
              <a:rPr lang="en-US" altLang="en-US"/>
              <a:t>.)</a:t>
            </a:r>
            <a:endParaRPr lang="en-US" altLang="en-US" sz="2800" u="sng"/>
          </a:p>
        </p:txBody>
      </p:sp>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123">
                                            <p:txEl>
                                              <p:pRg st="0" end="0"/>
                                            </p:txEl>
                                          </p:spTgt>
                                        </p:tgtEl>
                                        <p:attrNameLst>
                                          <p:attrName>ppt_c</p:attrName>
                                        </p:attrNameLst>
                                      </p:cBhvr>
                                      <p:to>
                                        <a:srgbClr val="663300"/>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123">
                                            <p:txEl>
                                              <p:pRg st="1" end="1"/>
                                            </p:txEl>
                                          </p:spTgt>
                                        </p:tgtEl>
                                        <p:attrNameLst>
                                          <p:attrName>ppt_c</p:attrName>
                                        </p:attrNameLst>
                                      </p:cBhvr>
                                      <p:to>
                                        <a:srgbClr val="663300"/>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123">
                                            <p:txEl>
                                              <p:pRg st="2" end="2"/>
                                            </p:txEl>
                                          </p:spTgt>
                                        </p:tgtEl>
                                        <p:attrNameLst>
                                          <p:attrName>ppt_c</p:attrName>
                                        </p:attrNameLst>
                                      </p:cBhvr>
                                      <p:to>
                                        <a:srgbClr val="663300"/>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123">
                                            <p:txEl>
                                              <p:pRg st="3" end="3"/>
                                            </p:txEl>
                                          </p:spTgt>
                                        </p:tgtEl>
                                        <p:attrNameLst>
                                          <p:attrName>style.visibility</p:attrName>
                                        </p:attrNameLst>
                                      </p:cBhvr>
                                      <p:to>
                                        <p:strVal val="visible"/>
                                      </p:to>
                                    </p:set>
                                    <p:anim calcmode="lin" valueType="num">
                                      <p:cBhvr additive="base">
                                        <p:cTn id="25" dur="500" fill="hold"/>
                                        <p:tgtEl>
                                          <p:spTgt spid="512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123">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123">
                                            <p:txEl>
                                              <p:pRg st="3" end="3"/>
                                            </p:txEl>
                                          </p:spTgt>
                                        </p:tgtEl>
                                        <p:attrNameLst>
                                          <p:attrName>ppt_c</p:attrName>
                                        </p:attrNameLst>
                                      </p:cBhvr>
                                      <p:to>
                                        <a:srgbClr val="663300"/>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123">
                                            <p:txEl>
                                              <p:pRg st="4" end="4"/>
                                            </p:txEl>
                                          </p:spTgt>
                                        </p:tgtEl>
                                        <p:attrNameLst>
                                          <p:attrName>style.visibility</p:attrName>
                                        </p:attrNameLst>
                                      </p:cBhvr>
                                      <p:to>
                                        <p:strVal val="visible"/>
                                      </p:to>
                                    </p:set>
                                    <p:anim calcmode="lin" valueType="num">
                                      <p:cBhvr additive="base">
                                        <p:cTn id="31" dur="500" fill="hold"/>
                                        <p:tgtEl>
                                          <p:spTgt spid="512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123">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123">
                                            <p:txEl>
                                              <p:pRg st="4" end="4"/>
                                            </p:txEl>
                                          </p:spTgt>
                                        </p:tgtEl>
                                        <p:attrNameLst>
                                          <p:attrName>ppt_c</p:attrName>
                                        </p:attrNameLst>
                                      </p:cBhvr>
                                      <p:to>
                                        <a:srgbClr val="663300"/>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123">
                                            <p:txEl>
                                              <p:pRg st="5" end="5"/>
                                            </p:txEl>
                                          </p:spTgt>
                                        </p:tgtEl>
                                        <p:attrNameLst>
                                          <p:attrName>style.visibility</p:attrName>
                                        </p:attrNameLst>
                                      </p:cBhvr>
                                      <p:to>
                                        <p:strVal val="visible"/>
                                      </p:to>
                                    </p:set>
                                    <p:anim calcmode="lin" valueType="num">
                                      <p:cBhvr additive="base">
                                        <p:cTn id="37" dur="500" fill="hold"/>
                                        <p:tgtEl>
                                          <p:spTgt spid="512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123">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123">
                                            <p:txEl>
                                              <p:pRg st="5" end="5"/>
                                            </p:txEl>
                                          </p:spTgt>
                                        </p:tgtEl>
                                        <p:attrNameLst>
                                          <p:attrName>ppt_c</p:attrName>
                                        </p:attrNameLst>
                                      </p:cBhvr>
                                      <p:to>
                                        <a:srgbClr val="66330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bldLvl="2"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25015768-C423-4BED-885F-88C30F560725}"/>
              </a:ext>
            </a:extLst>
          </p:cNvPr>
          <p:cNvSpPr>
            <a:spLocks noGrp="1" noChangeArrowheads="1"/>
          </p:cNvSpPr>
          <p:nvPr>
            <p:ph type="title"/>
          </p:nvPr>
        </p:nvSpPr>
        <p:spPr>
          <a:xfrm>
            <a:off x="381000" y="228600"/>
            <a:ext cx="7772400" cy="685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en-US" altLang="en-US"/>
              <a:t>Resocialization</a:t>
            </a:r>
          </a:p>
        </p:txBody>
      </p:sp>
      <p:sp>
        <p:nvSpPr>
          <p:cNvPr id="7171" name="Rectangle 3">
            <a:extLst>
              <a:ext uri="{FF2B5EF4-FFF2-40B4-BE49-F238E27FC236}">
                <a16:creationId xmlns:a16="http://schemas.microsoft.com/office/drawing/2014/main" id="{EBFC68D3-D1E4-4E5C-B7CF-4D8679E6A035}"/>
              </a:ext>
            </a:extLst>
          </p:cNvPr>
          <p:cNvSpPr>
            <a:spLocks noGrp="1" noChangeArrowheads="1"/>
          </p:cNvSpPr>
          <p:nvPr>
            <p:ph type="body" idx="1"/>
          </p:nvPr>
        </p:nvSpPr>
        <p:spPr>
          <a:xfrm>
            <a:off x="457200" y="914400"/>
            <a:ext cx="8178800" cy="51816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a:buFont typeface="Monotype Sorts" pitchFamily="2" charset="2"/>
              <a:buNone/>
            </a:pPr>
            <a:endParaRPr lang="en-US" altLang="en-US" sz="2800"/>
          </a:p>
          <a:p>
            <a:r>
              <a:rPr lang="en-US" altLang="en-US" sz="3600" b="1"/>
              <a:t>Characteristics of a total institution:</a:t>
            </a:r>
          </a:p>
          <a:p>
            <a:pPr lvl="1"/>
            <a:r>
              <a:rPr lang="en-US" altLang="en-US" sz="3200" b="1"/>
              <a:t>isolation from the outside world</a:t>
            </a:r>
          </a:p>
          <a:p>
            <a:pPr lvl="1"/>
            <a:r>
              <a:rPr lang="en-US" altLang="en-US" sz="3200" b="1"/>
              <a:t>entry involves “processing”</a:t>
            </a:r>
          </a:p>
          <a:p>
            <a:pPr lvl="1"/>
            <a:r>
              <a:rPr lang="en-US" altLang="en-US" sz="3200" b="1"/>
              <a:t>control by institution and expectations of unquestioning obedience</a:t>
            </a:r>
          </a:p>
          <a:p>
            <a:pPr lvl="1"/>
            <a:r>
              <a:rPr lang="en-US" altLang="en-US" sz="3200" b="1"/>
              <a:t>“mortification” of the self</a:t>
            </a:r>
          </a:p>
          <a:p>
            <a:pPr lvl="1"/>
            <a:r>
              <a:rPr lang="en-US" altLang="en-US" sz="3200" b="1"/>
              <a:t>de-humanization</a:t>
            </a:r>
          </a:p>
        </p:txBody>
      </p:sp>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717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anim calcmode="lin" valueType="num">
                                      <p:cBhvr additive="base">
                                        <p:cTn id="11" dur="500" fill="hold"/>
                                        <p:tgtEl>
                                          <p:spTgt spid="7171">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7171">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171">
                                            <p:txEl>
                                              <p:pRg st="1" end="1"/>
                                            </p:txEl>
                                          </p:spTgt>
                                        </p:tgtEl>
                                        <p:attrNameLst>
                                          <p:attrName>ppt_c</p:attrName>
                                        </p:attrNameLst>
                                      </p:cBhvr>
                                      <p:to>
                                        <a:srgbClr val="663300"/>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 calcmode="lin" valueType="num">
                                      <p:cBhvr additive="base">
                                        <p:cTn id="17" dur="500" fill="hold"/>
                                        <p:tgtEl>
                                          <p:spTgt spid="7171">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7171">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171">
                                            <p:txEl>
                                              <p:pRg st="2" end="2"/>
                                            </p:txEl>
                                          </p:spTgt>
                                        </p:tgtEl>
                                        <p:attrNameLst>
                                          <p:attrName>ppt_c</p:attrName>
                                        </p:attrNameLst>
                                      </p:cBhvr>
                                      <p:to>
                                        <a:srgbClr val="663300"/>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7171">
                                            <p:txEl>
                                              <p:pRg st="3" end="3"/>
                                            </p:txEl>
                                          </p:spTgt>
                                        </p:tgtEl>
                                        <p:attrNameLst>
                                          <p:attrName>style.visibility</p:attrName>
                                        </p:attrNameLst>
                                      </p:cBhvr>
                                      <p:to>
                                        <p:strVal val="visible"/>
                                      </p:to>
                                    </p:set>
                                    <p:anim calcmode="lin" valueType="num">
                                      <p:cBhvr additive="base">
                                        <p:cTn id="23" dur="500" fill="hold"/>
                                        <p:tgtEl>
                                          <p:spTgt spid="7171">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7171">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171">
                                            <p:txEl>
                                              <p:pRg st="3" end="3"/>
                                            </p:txEl>
                                          </p:spTgt>
                                        </p:tgtEl>
                                        <p:attrNameLst>
                                          <p:attrName>ppt_c</p:attrName>
                                        </p:attrNameLst>
                                      </p:cBhvr>
                                      <p:to>
                                        <a:srgbClr val="663300"/>
                                      </p:to>
                                    </p:animClr>
                                  </p:sub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7171">
                                            <p:txEl>
                                              <p:pRg st="4" end="4"/>
                                            </p:txEl>
                                          </p:spTgt>
                                        </p:tgtEl>
                                        <p:attrNameLst>
                                          <p:attrName>style.visibility</p:attrName>
                                        </p:attrNameLst>
                                      </p:cBhvr>
                                      <p:to>
                                        <p:strVal val="visible"/>
                                      </p:to>
                                    </p:set>
                                    <p:anim calcmode="lin" valueType="num">
                                      <p:cBhvr additive="base">
                                        <p:cTn id="29" dur="500" fill="hold"/>
                                        <p:tgtEl>
                                          <p:spTgt spid="7171">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7171">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171">
                                            <p:txEl>
                                              <p:pRg st="4" end="4"/>
                                            </p:txEl>
                                          </p:spTgt>
                                        </p:tgtEl>
                                        <p:attrNameLst>
                                          <p:attrName>ppt_c</p:attrName>
                                        </p:attrNameLst>
                                      </p:cBhvr>
                                      <p:to>
                                        <a:srgbClr val="663300"/>
                                      </p:to>
                                    </p:animClr>
                                  </p:sub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7171">
                                            <p:txEl>
                                              <p:pRg st="5" end="5"/>
                                            </p:txEl>
                                          </p:spTgt>
                                        </p:tgtEl>
                                        <p:attrNameLst>
                                          <p:attrName>style.visibility</p:attrName>
                                        </p:attrNameLst>
                                      </p:cBhvr>
                                      <p:to>
                                        <p:strVal val="visible"/>
                                      </p:to>
                                    </p:set>
                                    <p:anim calcmode="lin" valueType="num">
                                      <p:cBhvr additive="base">
                                        <p:cTn id="35" dur="500" fill="hold"/>
                                        <p:tgtEl>
                                          <p:spTgt spid="7171">
                                            <p:txEl>
                                              <p:pRg st="5" end="5"/>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7171">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171">
                                            <p:txEl>
                                              <p:pRg st="5" end="5"/>
                                            </p:txEl>
                                          </p:spTgt>
                                        </p:tgtEl>
                                        <p:attrNameLst>
                                          <p:attrName>ppt_c</p:attrName>
                                        </p:attrNameLst>
                                      </p:cBhvr>
                                      <p:to>
                                        <a:srgbClr val="663300"/>
                                      </p:to>
                                    </p:animClr>
                                  </p:sub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7171">
                                            <p:txEl>
                                              <p:pRg st="6" end="6"/>
                                            </p:txEl>
                                          </p:spTgt>
                                        </p:tgtEl>
                                        <p:attrNameLst>
                                          <p:attrName>style.visibility</p:attrName>
                                        </p:attrNameLst>
                                      </p:cBhvr>
                                      <p:to>
                                        <p:strVal val="visible"/>
                                      </p:to>
                                    </p:set>
                                    <p:anim calcmode="lin" valueType="num">
                                      <p:cBhvr additive="base">
                                        <p:cTn id="41" dur="500" fill="hold"/>
                                        <p:tgtEl>
                                          <p:spTgt spid="7171">
                                            <p:txEl>
                                              <p:pRg st="6" end="6"/>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7171">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171">
                                            <p:txEl>
                                              <p:pRg st="6" end="6"/>
                                            </p:txEl>
                                          </p:spTgt>
                                        </p:tgtEl>
                                        <p:attrNameLst>
                                          <p:attrName>ppt_c</p:attrName>
                                        </p:attrNameLst>
                                      </p:cBhvr>
                                      <p:to>
                                        <a:srgbClr val="66330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utoUpdateAnimBg="0"/>
      <p:bldP spid="7171" grpId="0" build="p" bldLvl="2"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550EC98C-F27B-4F01-866D-4C596C6783F9}"/>
              </a:ext>
            </a:extLst>
          </p:cNvPr>
          <p:cNvSpPr>
            <a:spLocks noGrp="1" noChangeArrowheads="1"/>
          </p:cNvSpPr>
          <p:nvPr>
            <p:ph type="title"/>
          </p:nvPr>
        </p:nvSpPr>
        <p:spPr>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en-US" altLang="en-US"/>
              <a:t>Total Institutions</a:t>
            </a:r>
          </a:p>
        </p:txBody>
      </p:sp>
      <p:sp>
        <p:nvSpPr>
          <p:cNvPr id="9219" name="Rectangle 3">
            <a:extLst>
              <a:ext uri="{FF2B5EF4-FFF2-40B4-BE49-F238E27FC236}">
                <a16:creationId xmlns:a16="http://schemas.microsoft.com/office/drawing/2014/main" id="{3A070513-11FE-4D36-90F9-1EA007146308}"/>
              </a:ext>
            </a:extLst>
          </p:cNvPr>
          <p:cNvSpPr>
            <a:spLocks noGrp="1" noChangeArrowheads="1"/>
          </p:cNvSpPr>
          <p:nvPr>
            <p:ph type="body" idx="1"/>
          </p:nvPr>
        </p:nvSpPr>
        <p:spPr>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en-US" altLang="en-US" sz="2800" b="1"/>
              <a:t>Total institutions can be typified on a continuum from little control to absolute control:</a:t>
            </a:r>
          </a:p>
        </p:txBody>
      </p:sp>
      <p:sp>
        <p:nvSpPr>
          <p:cNvPr id="9220" name="Rectangle 4">
            <a:extLst>
              <a:ext uri="{FF2B5EF4-FFF2-40B4-BE49-F238E27FC236}">
                <a16:creationId xmlns:a16="http://schemas.microsoft.com/office/drawing/2014/main" id="{B2841D87-69ED-4EF6-B5F3-D077BC2182CD}"/>
              </a:ext>
            </a:extLst>
          </p:cNvPr>
          <p:cNvSpPr>
            <a:spLocks noChangeArrowheads="1"/>
          </p:cNvSpPr>
          <p:nvPr/>
        </p:nvSpPr>
        <p:spPr bwMode="auto">
          <a:xfrm>
            <a:off x="228600" y="5486400"/>
            <a:ext cx="8521700" cy="635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221" name="Rectangle 5">
            <a:extLst>
              <a:ext uri="{FF2B5EF4-FFF2-40B4-BE49-F238E27FC236}">
                <a16:creationId xmlns:a16="http://schemas.microsoft.com/office/drawing/2014/main" id="{DA223742-4390-4F8C-AC7D-42D1E3397B5C}"/>
              </a:ext>
            </a:extLst>
          </p:cNvPr>
          <p:cNvSpPr>
            <a:spLocks noChangeArrowheads="1"/>
          </p:cNvSpPr>
          <p:nvPr/>
        </p:nvSpPr>
        <p:spPr bwMode="auto">
          <a:xfrm>
            <a:off x="0" y="5791200"/>
            <a:ext cx="25050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ltLang="en-US" sz="3200" b="1"/>
              <a:t>little control</a:t>
            </a:r>
            <a:endParaRPr lang="en-US" altLang="en-US" sz="1800"/>
          </a:p>
        </p:txBody>
      </p:sp>
      <p:sp>
        <p:nvSpPr>
          <p:cNvPr id="9222" name="Rectangle 6">
            <a:extLst>
              <a:ext uri="{FF2B5EF4-FFF2-40B4-BE49-F238E27FC236}">
                <a16:creationId xmlns:a16="http://schemas.microsoft.com/office/drawing/2014/main" id="{2CC97DBA-B8C9-4D19-8F3E-4E3C551B3010}"/>
              </a:ext>
            </a:extLst>
          </p:cNvPr>
          <p:cNvSpPr>
            <a:spLocks noChangeArrowheads="1"/>
          </p:cNvSpPr>
          <p:nvPr/>
        </p:nvSpPr>
        <p:spPr bwMode="auto">
          <a:xfrm>
            <a:off x="7010400" y="5638800"/>
            <a:ext cx="18510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ltLang="en-US" sz="3200" b="1"/>
              <a:t>absolute</a:t>
            </a:r>
          </a:p>
          <a:p>
            <a:r>
              <a:rPr lang="en-US" altLang="en-US" sz="3200" b="1"/>
              <a:t>control</a:t>
            </a:r>
            <a:endParaRPr lang="en-US" altLang="en-US" sz="3200"/>
          </a:p>
        </p:txBody>
      </p:sp>
      <p:sp>
        <p:nvSpPr>
          <p:cNvPr id="9223" name="Rectangle 7">
            <a:extLst>
              <a:ext uri="{FF2B5EF4-FFF2-40B4-BE49-F238E27FC236}">
                <a16:creationId xmlns:a16="http://schemas.microsoft.com/office/drawing/2014/main" id="{A0EFC380-841E-4207-BECF-A67BFCCB2FCB}"/>
              </a:ext>
            </a:extLst>
          </p:cNvPr>
          <p:cNvSpPr>
            <a:spLocks noChangeArrowheads="1"/>
          </p:cNvSpPr>
          <p:nvPr/>
        </p:nvSpPr>
        <p:spPr bwMode="auto">
          <a:xfrm rot="20460000">
            <a:off x="457200" y="4054475"/>
            <a:ext cx="27019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ltLang="en-US" sz="2800"/>
              <a:t>boarding school</a:t>
            </a:r>
            <a:endParaRPr lang="en-US" altLang="en-US" sz="2000"/>
          </a:p>
        </p:txBody>
      </p:sp>
      <p:sp>
        <p:nvSpPr>
          <p:cNvPr id="9224" name="Rectangle 8">
            <a:extLst>
              <a:ext uri="{FF2B5EF4-FFF2-40B4-BE49-F238E27FC236}">
                <a16:creationId xmlns:a16="http://schemas.microsoft.com/office/drawing/2014/main" id="{3FB32C7C-DB49-473C-919A-79697F8145BE}"/>
              </a:ext>
            </a:extLst>
          </p:cNvPr>
          <p:cNvSpPr>
            <a:spLocks noChangeArrowheads="1"/>
          </p:cNvSpPr>
          <p:nvPr/>
        </p:nvSpPr>
        <p:spPr bwMode="auto">
          <a:xfrm rot="20400000">
            <a:off x="3352800" y="4267200"/>
            <a:ext cx="28575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ltLang="en-US" sz="2800"/>
              <a:t>mental institution</a:t>
            </a:r>
            <a:endParaRPr lang="en-US" altLang="en-US" sz="2000"/>
          </a:p>
        </p:txBody>
      </p:sp>
      <p:sp>
        <p:nvSpPr>
          <p:cNvPr id="9225" name="Rectangle 9">
            <a:extLst>
              <a:ext uri="{FF2B5EF4-FFF2-40B4-BE49-F238E27FC236}">
                <a16:creationId xmlns:a16="http://schemas.microsoft.com/office/drawing/2014/main" id="{38C4FB76-A5C5-4EF9-9FC8-E58D63791AC9}"/>
              </a:ext>
            </a:extLst>
          </p:cNvPr>
          <p:cNvSpPr>
            <a:spLocks noChangeArrowheads="1"/>
          </p:cNvSpPr>
          <p:nvPr/>
        </p:nvSpPr>
        <p:spPr bwMode="auto">
          <a:xfrm rot="19800000">
            <a:off x="7170738" y="4157663"/>
            <a:ext cx="124936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r>
              <a:rPr lang="en-US" altLang="en-US" sz="2800"/>
              <a:t>prison</a:t>
            </a:r>
            <a:endParaRPr lang="en-US" altLang="en-US" sz="2000"/>
          </a:p>
        </p:txBody>
      </p:sp>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9218"/>
                                        </p:tgtEl>
                                        <p:attrNameLst>
                                          <p:attrName>style.visibility</p:attrName>
                                        </p:attrNameLst>
                                      </p:cBhvr>
                                      <p:to>
                                        <p:strVal val="visible"/>
                                      </p:to>
                                    </p:set>
                                  </p:childTnLst>
                                </p:cTn>
                              </p:par>
                            </p:childTnLst>
                          </p:cTn>
                        </p:par>
                        <p:par>
                          <p:cTn id="7" fill="hold" nodeType="afterGroup">
                            <p:stCondLst>
                              <p:cond delay="1500"/>
                            </p:stCondLst>
                            <p:childTnLst>
                              <p:par>
                                <p:cTn id="8" presetID="4" presetClass="entr" presetSubtype="32" fill="hold" grpId="0" nodeType="afterEffect">
                                  <p:stCondLst>
                                    <p:cond delay="1000"/>
                                  </p:stCondLst>
                                  <p:childTnLst>
                                    <p:set>
                                      <p:cBhvr>
                                        <p:cTn id="9" dur="1" fill="hold">
                                          <p:stCondLst>
                                            <p:cond delay="0"/>
                                          </p:stCondLst>
                                        </p:cTn>
                                        <p:tgtEl>
                                          <p:spTgt spid="9219">
                                            <p:txEl>
                                              <p:pRg st="0" end="0"/>
                                            </p:txEl>
                                          </p:spTgt>
                                        </p:tgtEl>
                                        <p:attrNameLst>
                                          <p:attrName>style.visibility</p:attrName>
                                        </p:attrNameLst>
                                      </p:cBhvr>
                                      <p:to>
                                        <p:strVal val="visible"/>
                                      </p:to>
                                    </p:set>
                                    <p:animEffect transition="in" filter="box(out)">
                                      <p:cBhvr>
                                        <p:cTn id="10" dur="500"/>
                                        <p:tgtEl>
                                          <p:spTgt spid="9219">
                                            <p:txEl>
                                              <p:pRg st="0" end="0"/>
                                            </p:txEl>
                                          </p:spTgt>
                                        </p:tgtEl>
                                      </p:cBhvr>
                                    </p:animEffect>
                                  </p:childTnLst>
                                </p:cTn>
                              </p:par>
                            </p:childTnLst>
                          </p:cTn>
                        </p:par>
                        <p:par>
                          <p:cTn id="11" fill="hold" nodeType="afterGroup">
                            <p:stCondLst>
                              <p:cond delay="3000"/>
                            </p:stCondLst>
                            <p:childTnLst>
                              <p:par>
                                <p:cTn id="12" presetID="1" presetClass="entr" presetSubtype="0" fill="hold" nodeType="afterEffect">
                                  <p:stCondLst>
                                    <p:cond delay="4000"/>
                                  </p:stCondLst>
                                  <p:childTnLst>
                                    <p:set>
                                      <p:cBhvr>
                                        <p:cTn id="13" dur="1" fill="hold">
                                          <p:stCondLst>
                                            <p:cond delay="499"/>
                                          </p:stCondLst>
                                        </p:cTn>
                                        <p:tgtEl>
                                          <p:spTgt spid="9220"/>
                                        </p:tgtEl>
                                        <p:attrNameLst>
                                          <p:attrName>style.visibility</p:attrName>
                                        </p:attrNameLst>
                                      </p:cBhvr>
                                      <p:to>
                                        <p:strVal val="visible"/>
                                      </p:to>
                                    </p:set>
                                  </p:childTnLst>
                                </p:cTn>
                              </p:par>
                            </p:childTnLst>
                          </p:cTn>
                        </p:par>
                        <p:par>
                          <p:cTn id="14" fill="hold" nodeType="afterGroup">
                            <p:stCondLst>
                              <p:cond delay="7500"/>
                            </p:stCondLst>
                            <p:childTnLst>
                              <p:par>
                                <p:cTn id="15" presetID="1" presetClass="entr" presetSubtype="0" fill="hold" grpId="0" nodeType="afterEffect">
                                  <p:stCondLst>
                                    <p:cond delay="4000"/>
                                  </p:stCondLst>
                                  <p:childTnLst>
                                    <p:set>
                                      <p:cBhvr>
                                        <p:cTn id="16" dur="1" fill="hold">
                                          <p:stCondLst>
                                            <p:cond delay="499"/>
                                          </p:stCondLst>
                                        </p:cTn>
                                        <p:tgtEl>
                                          <p:spTgt spid="9221"/>
                                        </p:tgtEl>
                                        <p:attrNameLst>
                                          <p:attrName>style.visibility</p:attrName>
                                        </p:attrNameLst>
                                      </p:cBhvr>
                                      <p:to>
                                        <p:strVal val="visible"/>
                                      </p:to>
                                    </p:set>
                                  </p:childTnLst>
                                </p:cTn>
                              </p:par>
                            </p:childTnLst>
                          </p:cTn>
                        </p:par>
                        <p:par>
                          <p:cTn id="17" fill="hold" nodeType="afterGroup">
                            <p:stCondLst>
                              <p:cond delay="12000"/>
                            </p:stCondLst>
                            <p:childTnLst>
                              <p:par>
                                <p:cTn id="18" presetID="1" presetClass="entr" presetSubtype="0" fill="hold" grpId="0" nodeType="afterEffect">
                                  <p:stCondLst>
                                    <p:cond delay="3000"/>
                                  </p:stCondLst>
                                  <p:childTnLst>
                                    <p:set>
                                      <p:cBhvr>
                                        <p:cTn id="19" dur="1" fill="hold">
                                          <p:stCondLst>
                                            <p:cond delay="499"/>
                                          </p:stCondLst>
                                        </p:cTn>
                                        <p:tgtEl>
                                          <p:spTgt spid="9222"/>
                                        </p:tgtEl>
                                        <p:attrNameLst>
                                          <p:attrName>style.visibility</p:attrName>
                                        </p:attrNameLst>
                                      </p:cBhvr>
                                      <p:to>
                                        <p:strVal val="visible"/>
                                      </p:to>
                                    </p:set>
                                  </p:childTnLst>
                                </p:cTn>
                              </p:par>
                            </p:childTnLst>
                          </p:cTn>
                        </p:par>
                        <p:par>
                          <p:cTn id="20" fill="hold" nodeType="afterGroup">
                            <p:stCondLst>
                              <p:cond delay="15500"/>
                            </p:stCondLst>
                            <p:childTnLst>
                              <p:par>
                                <p:cTn id="21" presetID="16" presetClass="entr" presetSubtype="42" fill="hold" grpId="0" nodeType="afterEffect">
                                  <p:stCondLst>
                                    <p:cond delay="5000"/>
                                  </p:stCondLst>
                                  <p:childTnLst>
                                    <p:set>
                                      <p:cBhvr>
                                        <p:cTn id="22" dur="1" fill="hold">
                                          <p:stCondLst>
                                            <p:cond delay="0"/>
                                          </p:stCondLst>
                                        </p:cTn>
                                        <p:tgtEl>
                                          <p:spTgt spid="9223"/>
                                        </p:tgtEl>
                                        <p:attrNameLst>
                                          <p:attrName>style.visibility</p:attrName>
                                        </p:attrNameLst>
                                      </p:cBhvr>
                                      <p:to>
                                        <p:strVal val="visible"/>
                                      </p:to>
                                    </p:set>
                                    <p:animEffect transition="in" filter="barn(outHorizontal)">
                                      <p:cBhvr>
                                        <p:cTn id="23" dur="500"/>
                                        <p:tgtEl>
                                          <p:spTgt spid="9223"/>
                                        </p:tgtEl>
                                      </p:cBhvr>
                                    </p:animEffect>
                                  </p:childTnLst>
                                  <p:subTnLst>
                                    <p:animClr clrSpc="rgb" dir="cw">
                                      <p:cBhvr override="childStyle">
                                        <p:cTn dur="1" fill="hold" display="0" masterRel="nextClick" afterEffect="1"/>
                                        <p:tgtEl>
                                          <p:spTgt spid="9223"/>
                                        </p:tgtEl>
                                        <p:attrNameLst>
                                          <p:attrName>ppt_c</p:attrName>
                                        </p:attrNameLst>
                                      </p:cBhvr>
                                      <p:to>
                                        <a:srgbClr val="663300"/>
                                      </p:to>
                                    </p:animClr>
                                  </p:subTnLst>
                                </p:cTn>
                              </p:par>
                            </p:childTnLst>
                          </p:cTn>
                        </p:par>
                        <p:par>
                          <p:cTn id="24" fill="hold" nodeType="afterGroup">
                            <p:stCondLst>
                              <p:cond delay="21000"/>
                            </p:stCondLst>
                            <p:childTnLst>
                              <p:par>
                                <p:cTn id="25" presetID="16" presetClass="entr" presetSubtype="42" fill="hold" grpId="0" nodeType="afterEffect">
                                  <p:stCondLst>
                                    <p:cond delay="5000"/>
                                  </p:stCondLst>
                                  <p:childTnLst>
                                    <p:set>
                                      <p:cBhvr>
                                        <p:cTn id="26" dur="1" fill="hold">
                                          <p:stCondLst>
                                            <p:cond delay="0"/>
                                          </p:stCondLst>
                                        </p:cTn>
                                        <p:tgtEl>
                                          <p:spTgt spid="9224"/>
                                        </p:tgtEl>
                                        <p:attrNameLst>
                                          <p:attrName>style.visibility</p:attrName>
                                        </p:attrNameLst>
                                      </p:cBhvr>
                                      <p:to>
                                        <p:strVal val="visible"/>
                                      </p:to>
                                    </p:set>
                                    <p:animEffect transition="in" filter="barn(outHorizontal)">
                                      <p:cBhvr>
                                        <p:cTn id="27" dur="500"/>
                                        <p:tgtEl>
                                          <p:spTgt spid="9224"/>
                                        </p:tgtEl>
                                      </p:cBhvr>
                                    </p:animEffect>
                                  </p:childTnLst>
                                  <p:subTnLst>
                                    <p:animClr clrSpc="rgb" dir="cw">
                                      <p:cBhvr override="childStyle">
                                        <p:cTn dur="1" fill="hold" display="0" masterRel="nextClick" afterEffect="1"/>
                                        <p:tgtEl>
                                          <p:spTgt spid="9224"/>
                                        </p:tgtEl>
                                        <p:attrNameLst>
                                          <p:attrName>ppt_c</p:attrName>
                                        </p:attrNameLst>
                                      </p:cBhvr>
                                      <p:to>
                                        <a:srgbClr val="663300"/>
                                      </p:to>
                                    </p:animClr>
                                  </p:subTnLst>
                                </p:cTn>
                              </p:par>
                            </p:childTnLst>
                          </p:cTn>
                        </p:par>
                        <p:par>
                          <p:cTn id="28" fill="hold" nodeType="afterGroup">
                            <p:stCondLst>
                              <p:cond delay="26500"/>
                            </p:stCondLst>
                            <p:childTnLst>
                              <p:par>
                                <p:cTn id="29" presetID="16" presetClass="entr" presetSubtype="42" fill="hold" grpId="0" nodeType="afterEffect">
                                  <p:stCondLst>
                                    <p:cond delay="7000"/>
                                  </p:stCondLst>
                                  <p:childTnLst>
                                    <p:set>
                                      <p:cBhvr>
                                        <p:cTn id="30" dur="1" fill="hold">
                                          <p:stCondLst>
                                            <p:cond delay="0"/>
                                          </p:stCondLst>
                                        </p:cTn>
                                        <p:tgtEl>
                                          <p:spTgt spid="9225"/>
                                        </p:tgtEl>
                                        <p:attrNameLst>
                                          <p:attrName>style.visibility</p:attrName>
                                        </p:attrNameLst>
                                      </p:cBhvr>
                                      <p:to>
                                        <p:strVal val="visible"/>
                                      </p:to>
                                    </p:set>
                                    <p:animEffect transition="in" filter="barn(outHorizontal)">
                                      <p:cBhvr>
                                        <p:cTn id="31" dur="500"/>
                                        <p:tgtEl>
                                          <p:spTgt spid="9225"/>
                                        </p:tgtEl>
                                      </p:cBhvr>
                                    </p:animEffect>
                                  </p:childTnLst>
                                  <p:subTnLst>
                                    <p:animClr clrSpc="rgb" dir="cw">
                                      <p:cBhvr override="childStyle">
                                        <p:cTn dur="1" fill="hold" display="0" masterRel="nextClick" afterEffect="1"/>
                                        <p:tgtEl>
                                          <p:spTgt spid="9225"/>
                                        </p:tgtEl>
                                        <p:attrNameLst>
                                          <p:attrName>ppt_c</p:attrName>
                                        </p:attrNameLst>
                                      </p:cBhvr>
                                      <p:to>
                                        <a:srgbClr val="66330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9219" grpId="0" build="p" autoUpdateAnimBg="0" advAuto="1000"/>
      <p:bldP spid="9221" grpId="0" autoUpdateAnimBg="0"/>
      <p:bldP spid="9222" grpId="0" autoUpdateAnimBg="0"/>
      <p:bldP spid="9223" grpId="0" autoUpdateAnimBg="0"/>
      <p:bldP spid="9224" grpId="0" autoUpdateAnimBg="0"/>
      <p:bldP spid="9225"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2A795B60-DEFB-45E5-873F-A1105D0F6C11}"/>
              </a:ext>
            </a:extLst>
          </p:cNvPr>
          <p:cNvSpPr>
            <a:spLocks noGrp="1" noChangeArrowheads="1"/>
          </p:cNvSpPr>
          <p:nvPr>
            <p:ph type="title"/>
          </p:nvPr>
        </p:nvSpPr>
        <p:spPr>
          <a:xfrm>
            <a:off x="152400" y="228600"/>
            <a:ext cx="8610600" cy="9144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en-US" altLang="en-US"/>
              <a:t>Socialization &amp; Social Change</a:t>
            </a:r>
          </a:p>
        </p:txBody>
      </p:sp>
      <p:sp>
        <p:nvSpPr>
          <p:cNvPr id="11267" name="Rectangle 3">
            <a:extLst>
              <a:ext uri="{FF2B5EF4-FFF2-40B4-BE49-F238E27FC236}">
                <a16:creationId xmlns:a16="http://schemas.microsoft.com/office/drawing/2014/main" id="{635CD904-058A-4633-AF18-A011690DDDC9}"/>
              </a:ext>
            </a:extLst>
          </p:cNvPr>
          <p:cNvSpPr>
            <a:spLocks noGrp="1" noChangeArrowheads="1"/>
          </p:cNvSpPr>
          <p:nvPr>
            <p:ph type="body" idx="1"/>
          </p:nvPr>
        </p:nvSpPr>
        <p:spPr>
          <a:xfrm>
            <a:off x="152400" y="1371600"/>
            <a:ext cx="8686800" cy="53340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en-US" altLang="en-US"/>
              <a:t>Families will remain vital to socialization.</a:t>
            </a:r>
          </a:p>
          <a:p>
            <a:r>
              <a:rPr lang="en-US" altLang="en-US"/>
              <a:t>Society’s other institutions also will play an increasingly important role in socialization.</a:t>
            </a:r>
          </a:p>
          <a:p>
            <a:r>
              <a:rPr lang="en-US" altLang="en-US"/>
              <a:t>The media has and will continue to have more and more influence on childhood socialization.</a:t>
            </a:r>
          </a:p>
          <a:p>
            <a:r>
              <a:rPr lang="en-US" altLang="en-US"/>
              <a:t>Technological innovations                         will influence children                                  at home, in school,                                  and in the workplace.</a:t>
            </a:r>
          </a:p>
        </p:txBody>
      </p:sp>
      <p:pic>
        <p:nvPicPr>
          <p:cNvPr id="11268" name="Picture 4">
            <a:extLst>
              <a:ext uri="{FF2B5EF4-FFF2-40B4-BE49-F238E27FC236}">
                <a16:creationId xmlns:a16="http://schemas.microsoft.com/office/drawing/2014/main" id="{0EBB5672-BAB5-4A37-9497-41575068FB6A}"/>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4114800"/>
            <a:ext cx="37338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1126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11267">
                                            <p:txEl>
                                              <p:pRg st="0" end="0"/>
                                            </p:txEl>
                                          </p:spTgt>
                                        </p:tgtEl>
                                        <p:attrNameLst>
                                          <p:attrName>style.visibility</p:attrName>
                                        </p:attrNameLst>
                                      </p:cBhvr>
                                      <p:to>
                                        <p:strVal val="visible"/>
                                      </p:to>
                                    </p:set>
                                    <p:anim calcmode="lin" valueType="num">
                                      <p:cBhvr additive="base">
                                        <p:cTn id="11" dur="500" fill="hold"/>
                                        <p:tgtEl>
                                          <p:spTgt spid="11267">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12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1267">
                                            <p:txEl>
                                              <p:pRg st="1" end="1"/>
                                            </p:txEl>
                                          </p:spTgt>
                                        </p:tgtEl>
                                        <p:attrNameLst>
                                          <p:attrName>style.visibility</p:attrName>
                                        </p:attrNameLst>
                                      </p:cBhvr>
                                      <p:to>
                                        <p:strVal val="visible"/>
                                      </p:to>
                                    </p:set>
                                    <p:anim calcmode="lin" valueType="num">
                                      <p:cBhvr additive="base">
                                        <p:cTn id="17" dur="500" fill="hold"/>
                                        <p:tgtEl>
                                          <p:spTgt spid="11267">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12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1267">
                                            <p:txEl>
                                              <p:pRg st="2" end="2"/>
                                            </p:txEl>
                                          </p:spTgt>
                                        </p:tgtEl>
                                        <p:attrNameLst>
                                          <p:attrName>style.visibility</p:attrName>
                                        </p:attrNameLst>
                                      </p:cBhvr>
                                      <p:to>
                                        <p:strVal val="visible"/>
                                      </p:to>
                                    </p:set>
                                    <p:anim calcmode="lin" valueType="num">
                                      <p:cBhvr additive="base">
                                        <p:cTn id="23" dur="500" fill="hold"/>
                                        <p:tgtEl>
                                          <p:spTgt spid="11267">
                                            <p:txEl>
                                              <p:pRg st="2" end="2"/>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12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11267">
                                            <p:txEl>
                                              <p:pRg st="3" end="3"/>
                                            </p:txEl>
                                          </p:spTgt>
                                        </p:tgtEl>
                                        <p:attrNameLst>
                                          <p:attrName>style.visibility</p:attrName>
                                        </p:attrNameLst>
                                      </p:cBhvr>
                                      <p:to>
                                        <p:strVal val="visible"/>
                                      </p:to>
                                    </p:set>
                                    <p:anim calcmode="lin" valueType="num">
                                      <p:cBhvr additive="base">
                                        <p:cTn id="29" dur="500" fill="hold"/>
                                        <p:tgtEl>
                                          <p:spTgt spid="11267">
                                            <p:txEl>
                                              <p:pRg st="3" end="3"/>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1267">
                                            <p:txEl>
                                              <p:pRg st="3" end="3"/>
                                            </p:txEl>
                                          </p:spTgt>
                                        </p:tgtEl>
                                        <p:attrNameLst>
                                          <p:attrName>ppt_y</p:attrName>
                                        </p:attrNameLst>
                                      </p:cBhvr>
                                      <p:tavLst>
                                        <p:tav tm="0">
                                          <p:val>
                                            <p:strVal val="#ppt_y"/>
                                          </p:val>
                                        </p:tav>
                                        <p:tav tm="100000">
                                          <p:val>
                                            <p:strVal val="#ppt_y"/>
                                          </p:val>
                                        </p:tav>
                                      </p:tavLst>
                                    </p:anim>
                                  </p:childTnLst>
                                </p:cTn>
                              </p:par>
                            </p:childTnLst>
                          </p:cTn>
                        </p:par>
                        <p:par>
                          <p:cTn id="31" fill="hold" nodeType="afterGroup">
                            <p:stCondLst>
                              <p:cond delay="500"/>
                            </p:stCondLst>
                            <p:childTnLst>
                              <p:par>
                                <p:cTn id="32" presetID="4" presetClass="entr" presetSubtype="32" fill="hold" nodeType="afterEffect">
                                  <p:stCondLst>
                                    <p:cond delay="1000"/>
                                  </p:stCondLst>
                                  <p:childTnLst>
                                    <p:set>
                                      <p:cBhvr>
                                        <p:cTn id="33" dur="1" fill="hold">
                                          <p:stCondLst>
                                            <p:cond delay="0"/>
                                          </p:stCondLst>
                                        </p:cTn>
                                        <p:tgtEl>
                                          <p:spTgt spid="11268"/>
                                        </p:tgtEl>
                                        <p:attrNameLst>
                                          <p:attrName>style.visibility</p:attrName>
                                        </p:attrNameLst>
                                      </p:cBhvr>
                                      <p:to>
                                        <p:strVal val="visible"/>
                                      </p:to>
                                    </p:set>
                                    <p:animEffect transition="in" filter="box(out)">
                                      <p:cBhvr>
                                        <p:cTn id="34" dur="500"/>
                                        <p:tgtEl>
                                          <p:spTgt spid="11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utoUpdateAnimBg="0"/>
      <p:bldP spid="11267" grpId="0" build="p" bldLvl="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762FDE8F-9FEF-4CAA-8537-9097B493A640}"/>
              </a:ext>
            </a:extLst>
          </p:cNvPr>
          <p:cNvSpPr>
            <a:spLocks noGrp="1" noChangeArrowheads="1"/>
          </p:cNvSpPr>
          <p:nvPr>
            <p:ph type="title"/>
          </p:nvPr>
        </p:nvSpPr>
        <p:spPr>
          <a:xfrm>
            <a:off x="152400" y="228600"/>
            <a:ext cx="8458200" cy="11430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algn="ctr"/>
            <a:r>
              <a:rPr lang="en-US" altLang="en-US"/>
              <a:t>    Computers &amp; Socialization: In the Home</a:t>
            </a:r>
          </a:p>
        </p:txBody>
      </p:sp>
      <p:sp>
        <p:nvSpPr>
          <p:cNvPr id="13315" name="Rectangle 3">
            <a:extLst>
              <a:ext uri="{FF2B5EF4-FFF2-40B4-BE49-F238E27FC236}">
                <a16:creationId xmlns:a16="http://schemas.microsoft.com/office/drawing/2014/main" id="{859ED68A-6338-40D6-9C00-4A8EC04D4827}"/>
              </a:ext>
            </a:extLst>
          </p:cNvPr>
          <p:cNvSpPr>
            <a:spLocks noChangeArrowheads="1"/>
          </p:cNvSpPr>
          <p:nvPr/>
        </p:nvSpPr>
        <p:spPr bwMode="auto">
          <a:xfrm>
            <a:off x="4800600" y="1219200"/>
            <a:ext cx="4191000"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buClr>
                <a:schemeClr val="tx2"/>
              </a:buClr>
              <a:buSzPct val="75000"/>
              <a:buFont typeface="Wingdings" panose="05000000000000000000" pitchFamily="2" charset="2"/>
              <a:buChar char="&lt;"/>
            </a:pPr>
            <a:r>
              <a:rPr lang="en-US" altLang="en-US" sz="3200">
                <a:latin typeface="Arial" panose="020B0604020202020204" pitchFamily="34" charset="0"/>
              </a:rPr>
              <a:t>43% of American homes have a PC.</a:t>
            </a:r>
          </a:p>
          <a:p>
            <a:pPr>
              <a:spcBef>
                <a:spcPct val="20000"/>
              </a:spcBef>
              <a:buClr>
                <a:schemeClr val="tx2"/>
              </a:buClr>
              <a:buSzPct val="75000"/>
              <a:buFont typeface="Wingdings" panose="05000000000000000000" pitchFamily="2" charset="2"/>
              <a:buChar char="&lt;"/>
            </a:pPr>
            <a:r>
              <a:rPr lang="en-US" altLang="en-US" sz="3200">
                <a:latin typeface="Arial" panose="020B0604020202020204" pitchFamily="34" charset="0"/>
              </a:rPr>
              <a:t>18% have online connection.</a:t>
            </a:r>
          </a:p>
          <a:p>
            <a:pPr>
              <a:spcBef>
                <a:spcPct val="20000"/>
              </a:spcBef>
              <a:buClr>
                <a:schemeClr val="tx2"/>
              </a:buClr>
              <a:buSzPct val="75000"/>
              <a:buFont typeface="Wingdings" panose="05000000000000000000" pitchFamily="2" charset="2"/>
              <a:buChar char="&lt;"/>
            </a:pPr>
            <a:r>
              <a:rPr lang="en-US" altLang="en-US" sz="3200">
                <a:latin typeface="Arial" panose="020B0604020202020204" pitchFamily="34" charset="0"/>
              </a:rPr>
              <a:t>17.7 million households online in 1997 and 40 million online by 2001, according to </a:t>
            </a:r>
            <a:r>
              <a:rPr lang="en-US" altLang="en-US" sz="3200">
                <a:latin typeface="Arial" panose="020B0604020202020204" pitchFamily="34" charset="0"/>
                <a:hlinkClick r:id="rId3"/>
              </a:rPr>
              <a:t>International Data Corporation</a:t>
            </a:r>
            <a:r>
              <a:rPr lang="en-US" altLang="en-US" sz="3200">
                <a:latin typeface="Arial" panose="020B0604020202020204" pitchFamily="34" charset="0"/>
              </a:rPr>
              <a:t>.</a:t>
            </a:r>
          </a:p>
        </p:txBody>
      </p:sp>
      <p:grpSp>
        <p:nvGrpSpPr>
          <p:cNvPr id="13326" name="Group 14">
            <a:extLst>
              <a:ext uri="{FF2B5EF4-FFF2-40B4-BE49-F238E27FC236}">
                <a16:creationId xmlns:a16="http://schemas.microsoft.com/office/drawing/2014/main" id="{4F391374-DF05-4262-A3CE-1DFD6E2C1E91}"/>
              </a:ext>
            </a:extLst>
          </p:cNvPr>
          <p:cNvGrpSpPr>
            <a:grpSpLocks/>
          </p:cNvGrpSpPr>
          <p:nvPr/>
        </p:nvGrpSpPr>
        <p:grpSpPr bwMode="auto">
          <a:xfrm>
            <a:off x="0" y="1752600"/>
            <a:ext cx="4816475" cy="4860925"/>
            <a:chOff x="0" y="1104"/>
            <a:chExt cx="3034" cy="3062"/>
          </a:xfrm>
        </p:grpSpPr>
        <p:pic>
          <p:nvPicPr>
            <p:cNvPr id="13316" name="Picture 4">
              <a:extLst>
                <a:ext uri="{FF2B5EF4-FFF2-40B4-BE49-F238E27FC236}">
                  <a16:creationId xmlns:a16="http://schemas.microsoft.com/office/drawing/2014/main" id="{A2F30392-65D7-4D60-9730-3E803E21E8C3}"/>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2" y="1296"/>
              <a:ext cx="2112" cy="2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17" name="Text Box 5">
              <a:extLst>
                <a:ext uri="{FF2B5EF4-FFF2-40B4-BE49-F238E27FC236}">
                  <a16:creationId xmlns:a16="http://schemas.microsoft.com/office/drawing/2014/main" id="{832257B9-1FE9-444A-BB1B-6C7494D620E5}"/>
                </a:ext>
              </a:extLst>
            </p:cNvPr>
            <p:cNvSpPr txBox="1">
              <a:spLocks noChangeArrowheads="1"/>
            </p:cNvSpPr>
            <p:nvPr/>
          </p:nvSpPr>
          <p:spPr bwMode="auto">
            <a:xfrm>
              <a:off x="0" y="1104"/>
              <a:ext cx="1041" cy="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8000">
                  <a:solidFill>
                    <a:srgbClr val="FF0000"/>
                  </a:solidFill>
                  <a:latin typeface="Times New Roman" panose="02020603050405020304" pitchFamily="18" charset="0"/>
                </a:rPr>
                <a:t>TH</a:t>
              </a:r>
              <a:endParaRPr lang="en-US" altLang="en-US" sz="3200">
                <a:solidFill>
                  <a:srgbClr val="FF0000"/>
                </a:solidFill>
                <a:latin typeface="Times New Roman" panose="02020603050405020304" pitchFamily="18" charset="0"/>
              </a:endParaRPr>
            </a:p>
          </p:txBody>
        </p:sp>
        <p:sp>
          <p:nvSpPr>
            <p:cNvPr id="13325" name="Text Box 13">
              <a:extLst>
                <a:ext uri="{FF2B5EF4-FFF2-40B4-BE49-F238E27FC236}">
                  <a16:creationId xmlns:a16="http://schemas.microsoft.com/office/drawing/2014/main" id="{EDA5FE00-EF6B-4D90-A7CA-E8D65690E9CC}"/>
                </a:ext>
              </a:extLst>
            </p:cNvPr>
            <p:cNvSpPr txBox="1">
              <a:spLocks noChangeArrowheads="1"/>
            </p:cNvSpPr>
            <p:nvPr/>
          </p:nvSpPr>
          <p:spPr bwMode="auto">
            <a:xfrm>
              <a:off x="1296" y="3648"/>
              <a:ext cx="1738" cy="518"/>
            </a:xfrm>
            <a:prstGeom prst="rect">
              <a:avLst/>
            </a:prstGeom>
            <a:solidFill>
              <a:srgbClr val="00CC00"/>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a:p>
            <a:p>
              <a:endParaRPr lang="en-US" altLang="en-US"/>
            </a:p>
          </p:txBody>
        </p:sp>
      </p:grpSp>
      <p:sp>
        <p:nvSpPr>
          <p:cNvPr id="13320" name="WordArt 8">
            <a:extLst>
              <a:ext uri="{FF2B5EF4-FFF2-40B4-BE49-F238E27FC236}">
                <a16:creationId xmlns:a16="http://schemas.microsoft.com/office/drawing/2014/main" id="{F7E124E1-825B-435C-83BB-C92953175AB4}"/>
              </a:ext>
            </a:extLst>
          </p:cNvPr>
          <p:cNvSpPr>
            <a:spLocks noChangeArrowheads="1" noChangeShapeType="1" noTextEdit="1"/>
          </p:cNvSpPr>
          <p:nvPr/>
        </p:nvSpPr>
        <p:spPr bwMode="auto">
          <a:xfrm>
            <a:off x="2209800" y="5867400"/>
            <a:ext cx="2514600" cy="533400"/>
          </a:xfrm>
          <a:prstGeom prst="rect">
            <a:avLst/>
          </a:prstGeom>
          <a:extLst>
            <a:ext uri="{91240B29-F687-4F45-9708-019B960494DF}">
              <a14:hiddenLine xmlns:a14="http://schemas.microsoft.com/office/drawing/2010/main" w="9525">
                <a:solidFill>
                  <a:srgbClr val="000000"/>
                </a:solidFill>
                <a:round/>
                <a:headEnd type="none" w="sm" len="sm"/>
                <a:tailEnd type="none" w="sm" len="sm"/>
              </a14:hiddenLine>
            </a:ext>
          </a:extLst>
        </p:spPr>
        <p:txBody>
          <a:bodyPr wrap="none" fromWordArt="1">
            <a:prstTxWarp prst="textPlain">
              <a:avLst>
                <a:gd name="adj" fmla="val 50000"/>
              </a:avLst>
            </a:prstTxWarp>
          </a:bodyPr>
          <a:lstStyle/>
          <a:p>
            <a:pPr algn="ctr"/>
            <a:r>
              <a:rPr lang="en-GB" sz="3600" kern="10">
                <a:gradFill rotWithShape="0">
                  <a:gsLst>
                    <a:gs pos="0">
                      <a:srgbClr val="DDF2FF">
                        <a:gamma/>
                        <a:shade val="75686"/>
                        <a:invGamma/>
                      </a:srgbClr>
                    </a:gs>
                    <a:gs pos="100000">
                      <a:srgbClr val="DDF2FF"/>
                    </a:gs>
                  </a:gsLst>
                  <a:lin ang="5400000" scaled="1"/>
                </a:gradFill>
                <a:effectLst>
                  <a:outerShdw dist="45791" dir="3378596" algn="ctr" rotWithShape="0">
                    <a:srgbClr val="4D4D4D"/>
                  </a:outerShdw>
                </a:effectLst>
                <a:latin typeface="Tahoma" panose="020B0604030504040204" pitchFamily="34" charset="0"/>
                <a:ea typeface="Tahoma" panose="020B0604030504040204" pitchFamily="34" charset="0"/>
                <a:cs typeface="Tahoma" panose="020B0604030504040204" pitchFamily="34" charset="0"/>
              </a:rPr>
              <a:t>FAMILY</a:t>
            </a:r>
          </a:p>
        </p:txBody>
      </p:sp>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13314"/>
                                        </p:tgtEl>
                                        <p:attrNameLst>
                                          <p:attrName>style.visibility</p:attrName>
                                        </p:attrNameLst>
                                      </p:cBhvr>
                                      <p:to>
                                        <p:strVal val="visible"/>
                                      </p:to>
                                    </p:set>
                                  </p:childTnLst>
                                </p:cTn>
                              </p:par>
                            </p:childTnLst>
                          </p:cTn>
                        </p:par>
                        <p:par>
                          <p:cTn id="7" fill="hold" nodeType="afterGroup">
                            <p:stCondLst>
                              <p:cond delay="1500"/>
                            </p:stCondLst>
                            <p:childTnLst>
                              <p:par>
                                <p:cTn id="8" presetID="4" presetClass="entr" presetSubtype="32" fill="hold" nodeType="afterEffect">
                                  <p:stCondLst>
                                    <p:cond delay="3000"/>
                                  </p:stCondLst>
                                  <p:childTnLst>
                                    <p:set>
                                      <p:cBhvr>
                                        <p:cTn id="9" dur="1" fill="hold">
                                          <p:stCondLst>
                                            <p:cond delay="0"/>
                                          </p:stCondLst>
                                        </p:cTn>
                                        <p:tgtEl>
                                          <p:spTgt spid="13326"/>
                                        </p:tgtEl>
                                        <p:attrNameLst>
                                          <p:attrName>style.visibility</p:attrName>
                                        </p:attrNameLst>
                                      </p:cBhvr>
                                      <p:to>
                                        <p:strVal val="visible"/>
                                      </p:to>
                                    </p:set>
                                    <p:animEffect transition="in" filter="box(out)">
                                      <p:cBhvr>
                                        <p:cTn id="10" dur="500"/>
                                        <p:tgtEl>
                                          <p:spTgt spid="13326"/>
                                        </p:tgtEl>
                                      </p:cBhvr>
                                    </p:animEffect>
                                  </p:childTnLst>
                                </p:cTn>
                              </p:par>
                            </p:childTnLst>
                          </p:cTn>
                        </p:par>
                        <p:par>
                          <p:cTn id="11" fill="hold" nodeType="afterGroup">
                            <p:stCondLst>
                              <p:cond delay="5000"/>
                            </p:stCondLst>
                            <p:childTnLst>
                              <p:par>
                                <p:cTn id="12" presetID="2" presetClass="entr" presetSubtype="8" fill="hold" nodeType="afterEffect">
                                  <p:stCondLst>
                                    <p:cond delay="1000"/>
                                  </p:stCondLst>
                                  <p:childTnLst>
                                    <p:set>
                                      <p:cBhvr>
                                        <p:cTn id="13" dur="1" fill="hold">
                                          <p:stCondLst>
                                            <p:cond delay="0"/>
                                          </p:stCondLst>
                                        </p:cTn>
                                        <p:tgtEl>
                                          <p:spTgt spid="13320"/>
                                        </p:tgtEl>
                                        <p:attrNameLst>
                                          <p:attrName>style.visibility</p:attrName>
                                        </p:attrNameLst>
                                      </p:cBhvr>
                                      <p:to>
                                        <p:strVal val="visible"/>
                                      </p:to>
                                    </p:set>
                                    <p:anim calcmode="lin" valueType="num">
                                      <p:cBhvr additive="base">
                                        <p:cTn id="14" dur="500" fill="hold"/>
                                        <p:tgtEl>
                                          <p:spTgt spid="13320"/>
                                        </p:tgtEl>
                                        <p:attrNameLst>
                                          <p:attrName>ppt_x</p:attrName>
                                        </p:attrNameLst>
                                      </p:cBhvr>
                                      <p:tavLst>
                                        <p:tav tm="0">
                                          <p:val>
                                            <p:strVal val="0-#ppt_w/2"/>
                                          </p:val>
                                        </p:tav>
                                        <p:tav tm="100000">
                                          <p:val>
                                            <p:strVal val="#ppt_x"/>
                                          </p:val>
                                        </p:tav>
                                      </p:tavLst>
                                    </p:anim>
                                    <p:anim calcmode="lin" valueType="num">
                                      <p:cBhvr additive="base">
                                        <p:cTn id="15" dur="500" fill="hold"/>
                                        <p:tgtEl>
                                          <p:spTgt spid="13320"/>
                                        </p:tgtEl>
                                        <p:attrNameLst>
                                          <p:attrName>ppt_y</p:attrName>
                                        </p:attrNameLst>
                                      </p:cBhvr>
                                      <p:tavLst>
                                        <p:tav tm="0">
                                          <p:val>
                                            <p:strVal val="#ppt_y"/>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2" fill="hold" grpId="0" nodeType="clickEffect">
                                  <p:stCondLst>
                                    <p:cond delay="0"/>
                                  </p:stCondLst>
                                  <p:childTnLst>
                                    <p:set>
                                      <p:cBhvr>
                                        <p:cTn id="19" dur="1" fill="hold">
                                          <p:stCondLst>
                                            <p:cond delay="0"/>
                                          </p:stCondLst>
                                        </p:cTn>
                                        <p:tgtEl>
                                          <p:spTgt spid="13315">
                                            <p:txEl>
                                              <p:pRg st="0" end="0"/>
                                            </p:txEl>
                                          </p:spTgt>
                                        </p:tgtEl>
                                        <p:attrNameLst>
                                          <p:attrName>style.visibility</p:attrName>
                                        </p:attrNameLst>
                                      </p:cBhvr>
                                      <p:to>
                                        <p:strVal val="visible"/>
                                      </p:to>
                                    </p:set>
                                    <p:anim calcmode="lin" valueType="num">
                                      <p:cBhvr additive="base">
                                        <p:cTn id="20" dur="500" fill="hold"/>
                                        <p:tgtEl>
                                          <p:spTgt spid="13315">
                                            <p:txEl>
                                              <p:pRg st="0" end="0"/>
                                            </p:txEl>
                                          </p:spTgt>
                                        </p:tgtEl>
                                        <p:attrNameLst>
                                          <p:attrName>ppt_x</p:attrName>
                                        </p:attrNameLst>
                                      </p:cBhvr>
                                      <p:tavLst>
                                        <p:tav tm="0">
                                          <p:val>
                                            <p:strVal val="1+#ppt_w/2"/>
                                          </p:val>
                                        </p:tav>
                                        <p:tav tm="100000">
                                          <p:val>
                                            <p:strVal val="#ppt_x"/>
                                          </p:val>
                                        </p:tav>
                                      </p:tavLst>
                                    </p:anim>
                                    <p:anim calcmode="lin" valueType="num">
                                      <p:cBhvr additive="base">
                                        <p:cTn id="21" dur="500" fill="hold"/>
                                        <p:tgtEl>
                                          <p:spTgt spid="133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2" fill="hold" grpId="0" nodeType="clickEffect">
                                  <p:stCondLst>
                                    <p:cond delay="0"/>
                                  </p:stCondLst>
                                  <p:childTnLst>
                                    <p:set>
                                      <p:cBhvr>
                                        <p:cTn id="25" dur="1" fill="hold">
                                          <p:stCondLst>
                                            <p:cond delay="0"/>
                                          </p:stCondLst>
                                        </p:cTn>
                                        <p:tgtEl>
                                          <p:spTgt spid="13315">
                                            <p:txEl>
                                              <p:pRg st="1" end="1"/>
                                            </p:txEl>
                                          </p:spTgt>
                                        </p:tgtEl>
                                        <p:attrNameLst>
                                          <p:attrName>style.visibility</p:attrName>
                                        </p:attrNameLst>
                                      </p:cBhvr>
                                      <p:to>
                                        <p:strVal val="visible"/>
                                      </p:to>
                                    </p:set>
                                    <p:anim calcmode="lin" valueType="num">
                                      <p:cBhvr additive="base">
                                        <p:cTn id="26" dur="500" fill="hold"/>
                                        <p:tgtEl>
                                          <p:spTgt spid="13315">
                                            <p:txEl>
                                              <p:pRg st="1" end="1"/>
                                            </p:txEl>
                                          </p:spTgt>
                                        </p:tgtEl>
                                        <p:attrNameLst>
                                          <p:attrName>ppt_x</p:attrName>
                                        </p:attrNameLst>
                                      </p:cBhvr>
                                      <p:tavLst>
                                        <p:tav tm="0">
                                          <p:val>
                                            <p:strVal val="1+#ppt_w/2"/>
                                          </p:val>
                                        </p:tav>
                                        <p:tav tm="100000">
                                          <p:val>
                                            <p:strVal val="#ppt_x"/>
                                          </p:val>
                                        </p:tav>
                                      </p:tavLst>
                                    </p:anim>
                                    <p:anim calcmode="lin" valueType="num">
                                      <p:cBhvr additive="base">
                                        <p:cTn id="27" dur="500" fill="hold"/>
                                        <p:tgtEl>
                                          <p:spTgt spid="133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2" fill="hold" grpId="0" nodeType="clickEffect">
                                  <p:stCondLst>
                                    <p:cond delay="0"/>
                                  </p:stCondLst>
                                  <p:childTnLst>
                                    <p:set>
                                      <p:cBhvr>
                                        <p:cTn id="31" dur="1" fill="hold">
                                          <p:stCondLst>
                                            <p:cond delay="0"/>
                                          </p:stCondLst>
                                        </p:cTn>
                                        <p:tgtEl>
                                          <p:spTgt spid="13315">
                                            <p:txEl>
                                              <p:pRg st="2" end="2"/>
                                            </p:txEl>
                                          </p:spTgt>
                                        </p:tgtEl>
                                        <p:attrNameLst>
                                          <p:attrName>style.visibility</p:attrName>
                                        </p:attrNameLst>
                                      </p:cBhvr>
                                      <p:to>
                                        <p:strVal val="visible"/>
                                      </p:to>
                                    </p:set>
                                    <p:anim calcmode="lin" valueType="num">
                                      <p:cBhvr additive="base">
                                        <p:cTn id="32" dur="500" fill="hold"/>
                                        <p:tgtEl>
                                          <p:spTgt spid="13315">
                                            <p:txEl>
                                              <p:pRg st="2" end="2"/>
                                            </p:txEl>
                                          </p:spTgt>
                                        </p:tgtEl>
                                        <p:attrNameLst>
                                          <p:attrName>ppt_x</p:attrName>
                                        </p:attrNameLst>
                                      </p:cBhvr>
                                      <p:tavLst>
                                        <p:tav tm="0">
                                          <p:val>
                                            <p:strVal val="1+#ppt_w/2"/>
                                          </p:val>
                                        </p:tav>
                                        <p:tav tm="100000">
                                          <p:val>
                                            <p:strVal val="#ppt_x"/>
                                          </p:val>
                                        </p:tav>
                                      </p:tavLst>
                                    </p:anim>
                                    <p:anim calcmode="lin" valueType="num">
                                      <p:cBhvr additive="base">
                                        <p:cTn id="33" dur="500" fill="hold"/>
                                        <p:tgtEl>
                                          <p:spTgt spid="1331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P spid="13315"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CCACF3AE-7C2A-4D0A-A8C6-3C64E02CFACB}"/>
              </a:ext>
            </a:extLst>
          </p:cNvPr>
          <p:cNvSpPr>
            <a:spLocks noGrp="1" noChangeArrowheads="1"/>
          </p:cNvSpPr>
          <p:nvPr>
            <p:ph type="title"/>
          </p:nvPr>
        </p:nvSpPr>
        <p:spPr>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algn="ctr"/>
            <a:r>
              <a:rPr lang="en-US" altLang="en-US"/>
              <a:t>Computers &amp; Socialization: Education</a:t>
            </a:r>
          </a:p>
        </p:txBody>
      </p:sp>
      <p:sp>
        <p:nvSpPr>
          <p:cNvPr id="19459" name="Rectangle 3">
            <a:extLst>
              <a:ext uri="{FF2B5EF4-FFF2-40B4-BE49-F238E27FC236}">
                <a16:creationId xmlns:a16="http://schemas.microsoft.com/office/drawing/2014/main" id="{28FE489A-D5AC-40E9-8E46-47822BB0786B}"/>
              </a:ext>
            </a:extLst>
          </p:cNvPr>
          <p:cNvSpPr>
            <a:spLocks noChangeArrowheads="1"/>
          </p:cNvSpPr>
          <p:nvPr/>
        </p:nvSpPr>
        <p:spPr bwMode="auto">
          <a:xfrm>
            <a:off x="609600" y="1600200"/>
            <a:ext cx="8001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r>
              <a:rPr lang="en-US" altLang="en-US" sz="3600"/>
              <a:t>Computers have unrealized potential.</a:t>
            </a:r>
            <a:endParaRPr lang="en-US" altLang="en-US" sz="2800"/>
          </a:p>
        </p:txBody>
      </p:sp>
      <p:sp>
        <p:nvSpPr>
          <p:cNvPr id="19461" name="Rectangle 5">
            <a:extLst>
              <a:ext uri="{FF2B5EF4-FFF2-40B4-BE49-F238E27FC236}">
                <a16:creationId xmlns:a16="http://schemas.microsoft.com/office/drawing/2014/main" id="{347F16C7-F9BF-476C-B210-924A64C43831}"/>
              </a:ext>
            </a:extLst>
          </p:cNvPr>
          <p:cNvSpPr>
            <a:spLocks noChangeArrowheads="1"/>
          </p:cNvSpPr>
          <p:nvPr/>
        </p:nvSpPr>
        <p:spPr bwMode="auto">
          <a:xfrm>
            <a:off x="152400" y="2438400"/>
            <a:ext cx="5219700"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r>
              <a:rPr lang="en-US" altLang="en-US"/>
              <a:t>The classroom </a:t>
            </a:r>
          </a:p>
          <a:p>
            <a:r>
              <a:rPr lang="en-US" altLang="en-US"/>
              <a:t>will become less </a:t>
            </a:r>
          </a:p>
          <a:p>
            <a:r>
              <a:rPr lang="en-US" altLang="en-US"/>
              <a:t>dependent </a:t>
            </a:r>
          </a:p>
          <a:p>
            <a:r>
              <a:rPr lang="en-US" altLang="en-US"/>
              <a:t>upon physical </a:t>
            </a:r>
          </a:p>
          <a:p>
            <a:r>
              <a:rPr lang="en-US" altLang="en-US"/>
              <a:t>location. Estimates</a:t>
            </a:r>
          </a:p>
          <a:p>
            <a:r>
              <a:rPr lang="en-US" altLang="en-US"/>
              <a:t>are that as many</a:t>
            </a:r>
          </a:p>
          <a:p>
            <a:r>
              <a:rPr lang="en-US" altLang="en-US"/>
              <a:t>as 27% of computer</a:t>
            </a:r>
          </a:p>
          <a:p>
            <a:r>
              <a:rPr lang="en-US" altLang="en-US"/>
              <a:t>owners intend to take courses online.</a:t>
            </a:r>
          </a:p>
        </p:txBody>
      </p:sp>
      <p:sp>
        <p:nvSpPr>
          <p:cNvPr id="19462" name="Rectangle 6">
            <a:extLst>
              <a:ext uri="{FF2B5EF4-FFF2-40B4-BE49-F238E27FC236}">
                <a16:creationId xmlns:a16="http://schemas.microsoft.com/office/drawing/2014/main" id="{B2BDC7FE-3E28-4E32-BF5C-A58F50D6240B}"/>
              </a:ext>
            </a:extLst>
          </p:cNvPr>
          <p:cNvSpPr>
            <a:spLocks noChangeArrowheads="1"/>
          </p:cNvSpPr>
          <p:nvPr/>
        </p:nvSpPr>
        <p:spPr bwMode="auto">
          <a:xfrm>
            <a:off x="5715000" y="2955925"/>
            <a:ext cx="2971800" cy="176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63" name="Rectangle 7">
            <a:extLst>
              <a:ext uri="{FF2B5EF4-FFF2-40B4-BE49-F238E27FC236}">
                <a16:creationId xmlns:a16="http://schemas.microsoft.com/office/drawing/2014/main" id="{221500EB-2C32-48C5-9A03-0455C3754075}"/>
              </a:ext>
            </a:extLst>
          </p:cNvPr>
          <p:cNvSpPr>
            <a:spLocks noChangeArrowheads="1"/>
          </p:cNvSpPr>
          <p:nvPr/>
        </p:nvSpPr>
        <p:spPr bwMode="auto">
          <a:xfrm>
            <a:off x="5943600" y="2590800"/>
            <a:ext cx="3165475"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ltLang="en-US"/>
              <a:t>     Schools will train</a:t>
            </a:r>
          </a:p>
          <a:p>
            <a:r>
              <a:rPr lang="en-US" altLang="en-US"/>
              <a:t>     students to the</a:t>
            </a:r>
          </a:p>
          <a:p>
            <a:r>
              <a:rPr lang="en-US" altLang="en-US"/>
              <a:t>     new workplace</a:t>
            </a:r>
          </a:p>
          <a:p>
            <a:r>
              <a:rPr lang="en-US" altLang="en-US"/>
              <a:t>     environment. Skills</a:t>
            </a:r>
          </a:p>
          <a:p>
            <a:r>
              <a:rPr lang="en-US" altLang="en-US"/>
              <a:t>     in computer</a:t>
            </a:r>
          </a:p>
          <a:p>
            <a:r>
              <a:rPr lang="en-US" altLang="en-US"/>
              <a:t>     applications will be</a:t>
            </a:r>
          </a:p>
          <a:p>
            <a:r>
              <a:rPr lang="en-US" altLang="en-US"/>
              <a:t>     essential for</a:t>
            </a:r>
          </a:p>
          <a:p>
            <a:r>
              <a:rPr lang="en-US" altLang="en-US"/>
              <a:t>     employment.</a:t>
            </a:r>
          </a:p>
        </p:txBody>
      </p:sp>
      <p:sp>
        <p:nvSpPr>
          <p:cNvPr id="19464" name="Rectangle 8">
            <a:extLst>
              <a:ext uri="{FF2B5EF4-FFF2-40B4-BE49-F238E27FC236}">
                <a16:creationId xmlns:a16="http://schemas.microsoft.com/office/drawing/2014/main" id="{87F9BF0E-77FE-4FD6-92F2-1F0F1008C1AF}"/>
              </a:ext>
            </a:extLst>
          </p:cNvPr>
          <p:cNvSpPr>
            <a:spLocks noChangeArrowheads="1"/>
          </p:cNvSpPr>
          <p:nvPr/>
        </p:nvSpPr>
        <p:spPr bwMode="auto">
          <a:xfrm>
            <a:off x="228600" y="5562600"/>
            <a:ext cx="8610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a:r>
              <a:rPr lang="en-US" altLang="en-US" sz="3200" b="1"/>
              <a:t>Computers and technology will change the way we think!</a:t>
            </a:r>
            <a:endParaRPr lang="en-US" altLang="en-US" sz="2800" b="1"/>
          </a:p>
        </p:txBody>
      </p:sp>
      <p:graphicFrame>
        <p:nvGraphicFramePr>
          <p:cNvPr id="19465" name="Object 9">
            <a:extLst>
              <a:ext uri="{FF2B5EF4-FFF2-40B4-BE49-F238E27FC236}">
                <a16:creationId xmlns:a16="http://schemas.microsoft.com/office/drawing/2014/main" id="{F1FDC644-238E-4BA5-824B-215A9F63DFA7}"/>
              </a:ext>
            </a:extLst>
          </p:cNvPr>
          <p:cNvGraphicFramePr>
            <a:graphicFrameLocks noChangeAspect="1"/>
          </p:cNvGraphicFramePr>
          <p:nvPr/>
        </p:nvGraphicFramePr>
        <p:xfrm>
          <a:off x="2819400" y="2362200"/>
          <a:ext cx="3511550" cy="2438400"/>
        </p:xfrm>
        <a:graphic>
          <a:graphicData uri="http://schemas.openxmlformats.org/presentationml/2006/ole">
            <mc:AlternateContent xmlns:mc="http://schemas.openxmlformats.org/markup-compatibility/2006">
              <mc:Choice xmlns:v="urn:schemas-microsoft-com:vml" Requires="v">
                <p:oleObj spid="_x0000_s19467" name="Clip" r:id="rId4" imgW="4582440" imgH="3203640" progId="MS_ClipArt_Gallery.2">
                  <p:embed/>
                </p:oleObj>
              </mc:Choice>
              <mc:Fallback>
                <p:oleObj name="Clip" r:id="rId4" imgW="4582440" imgH="3203640" progId="MS_ClipArt_Gallery.2">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2362200"/>
                        <a:ext cx="3511550" cy="2438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19458"/>
                                        </p:tgtEl>
                                        <p:attrNameLst>
                                          <p:attrName>style.visibility</p:attrName>
                                        </p:attrNameLst>
                                      </p:cBhvr>
                                      <p:to>
                                        <p:strVal val="visible"/>
                                      </p:to>
                                    </p:set>
                                  </p:childTnLst>
                                </p:cTn>
                              </p:par>
                            </p:childTnLst>
                          </p:cTn>
                        </p:par>
                        <p:par>
                          <p:cTn id="7" fill="hold" nodeType="afterGroup">
                            <p:stCondLst>
                              <p:cond delay="1500"/>
                            </p:stCondLst>
                            <p:childTnLst>
                              <p:par>
                                <p:cTn id="8" presetID="17" presetClass="entr" presetSubtype="10" fill="hold" grpId="0" nodeType="afterEffect">
                                  <p:stCondLst>
                                    <p:cond delay="2000"/>
                                  </p:stCondLst>
                                  <p:childTnLst>
                                    <p:set>
                                      <p:cBhvr>
                                        <p:cTn id="9" dur="1" fill="hold">
                                          <p:stCondLst>
                                            <p:cond delay="0"/>
                                          </p:stCondLst>
                                        </p:cTn>
                                        <p:tgtEl>
                                          <p:spTgt spid="19459"/>
                                        </p:tgtEl>
                                        <p:attrNameLst>
                                          <p:attrName>style.visibility</p:attrName>
                                        </p:attrNameLst>
                                      </p:cBhvr>
                                      <p:to>
                                        <p:strVal val="visible"/>
                                      </p:to>
                                    </p:set>
                                    <p:anim calcmode="lin" valueType="num">
                                      <p:cBhvr>
                                        <p:cTn id="10" dur="500" fill="hold"/>
                                        <p:tgtEl>
                                          <p:spTgt spid="19459"/>
                                        </p:tgtEl>
                                        <p:attrNameLst>
                                          <p:attrName>ppt_w</p:attrName>
                                        </p:attrNameLst>
                                      </p:cBhvr>
                                      <p:tavLst>
                                        <p:tav tm="0">
                                          <p:val>
                                            <p:fltVal val="0"/>
                                          </p:val>
                                        </p:tav>
                                        <p:tav tm="100000">
                                          <p:val>
                                            <p:strVal val="#ppt_w"/>
                                          </p:val>
                                        </p:tav>
                                      </p:tavLst>
                                    </p:anim>
                                    <p:anim calcmode="lin" valueType="num">
                                      <p:cBhvr>
                                        <p:cTn id="11" dur="500" fill="hold"/>
                                        <p:tgtEl>
                                          <p:spTgt spid="19459"/>
                                        </p:tgtEl>
                                        <p:attrNameLst>
                                          <p:attrName>ppt_h</p:attrName>
                                        </p:attrNameLst>
                                      </p:cBhvr>
                                      <p:tavLst>
                                        <p:tav tm="0">
                                          <p:val>
                                            <p:strVal val="#ppt_h"/>
                                          </p:val>
                                        </p:tav>
                                        <p:tav tm="100000">
                                          <p:val>
                                            <p:strVal val="#ppt_h"/>
                                          </p:val>
                                        </p:tav>
                                      </p:tavLst>
                                    </p:anim>
                                  </p:childTnLst>
                                </p:cTn>
                              </p:par>
                            </p:childTnLst>
                          </p:cTn>
                        </p:par>
                        <p:par>
                          <p:cTn id="12" fill="hold" nodeType="afterGroup">
                            <p:stCondLst>
                              <p:cond delay="4000"/>
                            </p:stCondLst>
                            <p:childTnLst>
                              <p:par>
                                <p:cTn id="13" presetID="4" presetClass="entr" presetSubtype="32" fill="hold" nodeType="afterEffect">
                                  <p:stCondLst>
                                    <p:cond delay="2000"/>
                                  </p:stCondLst>
                                  <p:childTnLst>
                                    <p:set>
                                      <p:cBhvr>
                                        <p:cTn id="14" dur="1" fill="hold">
                                          <p:stCondLst>
                                            <p:cond delay="0"/>
                                          </p:stCondLst>
                                        </p:cTn>
                                        <p:tgtEl>
                                          <p:spTgt spid="19465"/>
                                        </p:tgtEl>
                                        <p:attrNameLst>
                                          <p:attrName>style.visibility</p:attrName>
                                        </p:attrNameLst>
                                      </p:cBhvr>
                                      <p:to>
                                        <p:strVal val="visible"/>
                                      </p:to>
                                    </p:set>
                                    <p:animEffect transition="in" filter="box(out)">
                                      <p:cBhvr>
                                        <p:cTn id="15" dur="500"/>
                                        <p:tgtEl>
                                          <p:spTgt spid="19465"/>
                                        </p:tgtEl>
                                      </p:cBhvr>
                                    </p:animEffect>
                                  </p:childTnLst>
                                </p:cTn>
                              </p:par>
                            </p:childTnLst>
                          </p:cTn>
                        </p:par>
                        <p:par>
                          <p:cTn id="16" fill="hold" nodeType="afterGroup">
                            <p:stCondLst>
                              <p:cond delay="6500"/>
                            </p:stCondLst>
                            <p:childTnLst>
                              <p:par>
                                <p:cTn id="17" presetID="3" presetClass="entr" presetSubtype="5" fill="hold" grpId="0" nodeType="afterEffect">
                                  <p:stCondLst>
                                    <p:cond delay="4000"/>
                                  </p:stCondLst>
                                  <p:childTnLst>
                                    <p:set>
                                      <p:cBhvr>
                                        <p:cTn id="18" dur="1" fill="hold">
                                          <p:stCondLst>
                                            <p:cond delay="0"/>
                                          </p:stCondLst>
                                        </p:cTn>
                                        <p:tgtEl>
                                          <p:spTgt spid="19461"/>
                                        </p:tgtEl>
                                        <p:attrNameLst>
                                          <p:attrName>style.visibility</p:attrName>
                                        </p:attrNameLst>
                                      </p:cBhvr>
                                      <p:to>
                                        <p:strVal val="visible"/>
                                      </p:to>
                                    </p:set>
                                    <p:animEffect transition="in" filter="blinds(vertical)">
                                      <p:cBhvr>
                                        <p:cTn id="19" dur="500"/>
                                        <p:tgtEl>
                                          <p:spTgt spid="19461"/>
                                        </p:tgtEl>
                                      </p:cBhvr>
                                    </p:animEffect>
                                  </p:childTnLst>
                                </p:cTn>
                              </p:par>
                            </p:childTnLst>
                          </p:cTn>
                        </p:par>
                        <p:par>
                          <p:cTn id="20" fill="hold" nodeType="afterGroup">
                            <p:stCondLst>
                              <p:cond delay="11000"/>
                            </p:stCondLst>
                            <p:childTnLst>
                              <p:par>
                                <p:cTn id="21" presetID="3" presetClass="entr" presetSubtype="5" fill="hold" grpId="0" nodeType="afterEffect">
                                  <p:stCondLst>
                                    <p:cond delay="8000"/>
                                  </p:stCondLst>
                                  <p:childTnLst>
                                    <p:set>
                                      <p:cBhvr>
                                        <p:cTn id="22" dur="1" fill="hold">
                                          <p:stCondLst>
                                            <p:cond delay="0"/>
                                          </p:stCondLst>
                                        </p:cTn>
                                        <p:tgtEl>
                                          <p:spTgt spid="19463"/>
                                        </p:tgtEl>
                                        <p:attrNameLst>
                                          <p:attrName>style.visibility</p:attrName>
                                        </p:attrNameLst>
                                      </p:cBhvr>
                                      <p:to>
                                        <p:strVal val="visible"/>
                                      </p:to>
                                    </p:set>
                                    <p:animEffect transition="in" filter="blinds(vertical)">
                                      <p:cBhvr>
                                        <p:cTn id="23" dur="500"/>
                                        <p:tgtEl>
                                          <p:spTgt spid="19463"/>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6" presetClass="entr" presetSubtype="37" fill="hold" grpId="0" nodeType="clickEffect">
                                  <p:stCondLst>
                                    <p:cond delay="0"/>
                                  </p:stCondLst>
                                  <p:childTnLst>
                                    <p:set>
                                      <p:cBhvr>
                                        <p:cTn id="27" dur="1" fill="hold">
                                          <p:stCondLst>
                                            <p:cond delay="0"/>
                                          </p:stCondLst>
                                        </p:cTn>
                                        <p:tgtEl>
                                          <p:spTgt spid="19464"/>
                                        </p:tgtEl>
                                        <p:attrNameLst>
                                          <p:attrName>style.visibility</p:attrName>
                                        </p:attrNameLst>
                                      </p:cBhvr>
                                      <p:to>
                                        <p:strVal val="visible"/>
                                      </p:to>
                                    </p:set>
                                    <p:animEffect transition="in" filter="barn(outVertical)">
                                      <p:cBhvr>
                                        <p:cTn id="28" dur="500"/>
                                        <p:tgtEl>
                                          <p:spTgt spid="194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utoUpdateAnimBg="0"/>
      <p:bldP spid="19459" grpId="0" autoUpdateAnimBg="0"/>
      <p:bldP spid="19461" grpId="0" autoUpdateAnimBg="0"/>
      <p:bldP spid="19463" grpId="0" autoUpdateAnimBg="0"/>
      <p:bldP spid="19464"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DCF6F307-3166-46AF-A5E1-5FAAA72A1FDC}"/>
              </a:ext>
            </a:extLst>
          </p:cNvPr>
          <p:cNvSpPr>
            <a:spLocks noGrp="1" noChangeArrowheads="1"/>
          </p:cNvSpPr>
          <p:nvPr>
            <p:ph type="title"/>
          </p:nvPr>
        </p:nvSpPr>
        <p:spPr>
          <a:xfrm>
            <a:off x="381000" y="228600"/>
            <a:ext cx="7772400" cy="6096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en-US" altLang="en-US"/>
              <a:t>Parts I &amp; II Summary</a:t>
            </a:r>
          </a:p>
        </p:txBody>
      </p:sp>
      <p:sp>
        <p:nvSpPr>
          <p:cNvPr id="21507" name="Rectangle 3">
            <a:extLst>
              <a:ext uri="{FF2B5EF4-FFF2-40B4-BE49-F238E27FC236}">
                <a16:creationId xmlns:a16="http://schemas.microsoft.com/office/drawing/2014/main" id="{4CC8CB8A-34A3-46D6-93A3-86C2D88BF643}"/>
              </a:ext>
            </a:extLst>
          </p:cNvPr>
          <p:cNvSpPr>
            <a:spLocks noGrp="1" noChangeArrowheads="1"/>
          </p:cNvSpPr>
          <p:nvPr>
            <p:ph type="body" idx="1"/>
          </p:nvPr>
        </p:nvSpPr>
        <p:spPr>
          <a:xfrm>
            <a:off x="381000" y="990600"/>
            <a:ext cx="8178800" cy="56388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en-US" altLang="en-US"/>
              <a:t>The family is the most important agent.</a:t>
            </a:r>
          </a:p>
          <a:p>
            <a:r>
              <a:rPr lang="en-US" altLang="en-US"/>
              <a:t>Socialization involves learning to internalize the norms and values of one’s culture.</a:t>
            </a:r>
          </a:p>
          <a:p>
            <a:r>
              <a:rPr lang="en-US" altLang="en-US"/>
              <a:t>Socialization is a life long process; people can become resocialized.</a:t>
            </a:r>
          </a:p>
          <a:p>
            <a:r>
              <a:rPr lang="en-US" altLang="en-US"/>
              <a:t>People’s socialization experiences vary.</a:t>
            </a:r>
          </a:p>
          <a:p>
            <a:r>
              <a:rPr lang="en-US" altLang="en-US"/>
              <a:t>The media is playing an increasing role. </a:t>
            </a:r>
          </a:p>
          <a:p>
            <a:r>
              <a:rPr lang="en-US" altLang="en-US"/>
              <a:t>In the future, socialization must anticipate the consequences of social changes.</a:t>
            </a:r>
          </a:p>
        </p:txBody>
      </p:sp>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1507">
                                            <p:txEl>
                                              <p:pRg st="0" end="0"/>
                                            </p:txEl>
                                          </p:spTgt>
                                        </p:tgtEl>
                                        <p:attrNameLst>
                                          <p:attrName>ppt_c</p:attrName>
                                        </p:attrNameLst>
                                      </p:cBhvr>
                                      <p:to>
                                        <a:srgbClr val="663300"/>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507">
                                            <p:txEl>
                                              <p:pRg st="1" end="1"/>
                                            </p:txEl>
                                          </p:spTgt>
                                        </p:tgtEl>
                                        <p:attrNameLst>
                                          <p:attrName>style.visibility</p:attrName>
                                        </p:attrNameLst>
                                      </p:cBhvr>
                                      <p:to>
                                        <p:strVal val="visible"/>
                                      </p:to>
                                    </p:set>
                                    <p:anim calcmode="lin" valueType="num">
                                      <p:cBhvr additive="base">
                                        <p:cTn id="13" dur="500" fill="hold"/>
                                        <p:tgtEl>
                                          <p:spTgt spid="2150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150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1507">
                                            <p:txEl>
                                              <p:pRg st="1" end="1"/>
                                            </p:txEl>
                                          </p:spTgt>
                                        </p:tgtEl>
                                        <p:attrNameLst>
                                          <p:attrName>ppt_c</p:attrName>
                                        </p:attrNameLst>
                                      </p:cBhvr>
                                      <p:to>
                                        <a:srgbClr val="663300"/>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1507">
                                            <p:txEl>
                                              <p:pRg st="2" end="2"/>
                                            </p:txEl>
                                          </p:spTgt>
                                        </p:tgtEl>
                                        <p:attrNameLst>
                                          <p:attrName>style.visibility</p:attrName>
                                        </p:attrNameLst>
                                      </p:cBhvr>
                                      <p:to>
                                        <p:strVal val="visible"/>
                                      </p:to>
                                    </p:set>
                                    <p:anim calcmode="lin" valueType="num">
                                      <p:cBhvr additive="base">
                                        <p:cTn id="19" dur="500" fill="hold"/>
                                        <p:tgtEl>
                                          <p:spTgt spid="2150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1507">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1507">
                                            <p:txEl>
                                              <p:pRg st="2" end="2"/>
                                            </p:txEl>
                                          </p:spTgt>
                                        </p:tgtEl>
                                        <p:attrNameLst>
                                          <p:attrName>ppt_c</p:attrName>
                                        </p:attrNameLst>
                                      </p:cBhvr>
                                      <p:to>
                                        <a:srgbClr val="663300"/>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1507">
                                            <p:txEl>
                                              <p:pRg st="3" end="3"/>
                                            </p:txEl>
                                          </p:spTgt>
                                        </p:tgtEl>
                                        <p:attrNameLst>
                                          <p:attrName>style.visibility</p:attrName>
                                        </p:attrNameLst>
                                      </p:cBhvr>
                                      <p:to>
                                        <p:strVal val="visible"/>
                                      </p:to>
                                    </p:set>
                                    <p:anim calcmode="lin" valueType="num">
                                      <p:cBhvr additive="base">
                                        <p:cTn id="25" dur="500" fill="hold"/>
                                        <p:tgtEl>
                                          <p:spTgt spid="2150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1507">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1507">
                                            <p:txEl>
                                              <p:pRg st="3" end="3"/>
                                            </p:txEl>
                                          </p:spTgt>
                                        </p:tgtEl>
                                        <p:attrNameLst>
                                          <p:attrName>ppt_c</p:attrName>
                                        </p:attrNameLst>
                                      </p:cBhvr>
                                      <p:to>
                                        <a:srgbClr val="663300"/>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1507">
                                            <p:txEl>
                                              <p:pRg st="4" end="4"/>
                                            </p:txEl>
                                          </p:spTgt>
                                        </p:tgtEl>
                                        <p:attrNameLst>
                                          <p:attrName>style.visibility</p:attrName>
                                        </p:attrNameLst>
                                      </p:cBhvr>
                                      <p:to>
                                        <p:strVal val="visible"/>
                                      </p:to>
                                    </p:set>
                                    <p:anim calcmode="lin" valueType="num">
                                      <p:cBhvr additive="base">
                                        <p:cTn id="31" dur="500" fill="hold"/>
                                        <p:tgtEl>
                                          <p:spTgt spid="2150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1507">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1507">
                                            <p:txEl>
                                              <p:pRg st="4" end="4"/>
                                            </p:txEl>
                                          </p:spTgt>
                                        </p:tgtEl>
                                        <p:attrNameLst>
                                          <p:attrName>ppt_c</p:attrName>
                                        </p:attrNameLst>
                                      </p:cBhvr>
                                      <p:to>
                                        <a:srgbClr val="663300"/>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1507">
                                            <p:txEl>
                                              <p:pRg st="5" end="5"/>
                                            </p:txEl>
                                          </p:spTgt>
                                        </p:tgtEl>
                                        <p:attrNameLst>
                                          <p:attrName>style.visibility</p:attrName>
                                        </p:attrNameLst>
                                      </p:cBhvr>
                                      <p:to>
                                        <p:strVal val="visible"/>
                                      </p:to>
                                    </p:set>
                                    <p:anim calcmode="lin" valueType="num">
                                      <p:cBhvr additive="base">
                                        <p:cTn id="37" dur="500" fill="hold"/>
                                        <p:tgtEl>
                                          <p:spTgt spid="2150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1507">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1507">
                                            <p:txEl>
                                              <p:pRg st="5" end="5"/>
                                            </p:txEl>
                                          </p:spTgt>
                                        </p:tgtEl>
                                        <p:attrNameLst>
                                          <p:attrName>ppt_c</p:attrName>
                                        </p:attrNameLst>
                                      </p:cBhvr>
                                      <p:to>
                                        <a:srgbClr val="66330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theme/theme1.xml><?xml version="1.0" encoding="utf-8"?>
<a:theme xmlns:a="http://schemas.openxmlformats.org/drawingml/2006/main" name="Contemporary Portrait.pot">
  <a:themeElements>
    <a:clrScheme name="Contemporary Portrait.po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Contemporary Portrait.pot">
      <a:majorFont>
        <a:latin typeface="Arial Black"/>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Contemporary Portrait.pot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Contemporary Portrait.po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Contemporary Portrait.po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ntemporary Portrait.pot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Contemporary Portrait.pot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Contemporary Portrait.pot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Contemporary Portrait.pot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Designs\Contemporary Portrait.pot</Template>
  <TotalTime>871</TotalTime>
  <Words>1018</Words>
  <Application>Microsoft Office PowerPoint</Application>
  <PresentationFormat>Overhead</PresentationFormat>
  <Paragraphs>80</Paragraphs>
  <Slides>7</Slides>
  <Notes>7</Notes>
  <HiddenSlides>3</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5" baseType="lpstr">
      <vt:lpstr>Arial Black</vt:lpstr>
      <vt:lpstr>Times New Roman</vt:lpstr>
      <vt:lpstr>Wingdings</vt:lpstr>
      <vt:lpstr>Arial</vt:lpstr>
      <vt:lpstr>Tahoma</vt:lpstr>
      <vt:lpstr>Monotype Sorts</vt:lpstr>
      <vt:lpstr>Contemporary Portrait.pot</vt:lpstr>
      <vt:lpstr>Microsoft Clip Gallery</vt:lpstr>
      <vt:lpstr>Resocialization</vt:lpstr>
      <vt:lpstr>Resocialization</vt:lpstr>
      <vt:lpstr>Total Institutions</vt:lpstr>
      <vt:lpstr>Socialization &amp; Social Change</vt:lpstr>
      <vt:lpstr>    Computers &amp; Socialization: In the Home</vt:lpstr>
      <vt:lpstr>Computers &amp; Socialization: Education</vt:lpstr>
      <vt:lpstr>Parts I &amp; II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Socialization</dc:title>
  <dc:creator>Gobind Khalsa</dc:creator>
  <cp:lastModifiedBy>chris livesey</cp:lastModifiedBy>
  <cp:revision>56</cp:revision>
  <cp:lastPrinted>1997-01-02T22:58:54Z</cp:lastPrinted>
  <dcterms:created xsi:type="dcterms:W3CDTF">1995-05-28T16:12:40Z</dcterms:created>
  <dcterms:modified xsi:type="dcterms:W3CDTF">2018-04-15T08:32:05Z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2</vt:i4>
  </property>
  <property fmtid="{D5CDD505-2E9C-101B-9397-08002B2CF9AE}" pid="6" name="ScreenUsage">
    <vt:i4>2</vt:i4>
  </property>
  <property fmtid="{D5CDD505-2E9C-101B-9397-08002B2CF9AE}" pid="7" name="MailAddress">
    <vt:lpwstr>rebecca_riehm@ccmgate.sunyjefferson.edu</vt:lpwstr>
  </property>
  <property fmtid="{D5CDD505-2E9C-101B-9397-08002B2CF9AE}" pid="8" name="HomePage">
    <vt:lpwstr>http://www.gossamer-wings.com/soc/files/soc.html</vt:lpwstr>
  </property>
  <property fmtid="{D5CDD505-2E9C-101B-9397-08002B2CF9AE}" pid="9" name="Other">
    <vt:lpwstr>Copyright: 1999</vt:lpwstr>
  </property>
  <property fmtid="{D5CDD505-2E9C-101B-9397-08002B2CF9AE}" pid="10" name="DownloadOriginal">
    <vt:bool>true</vt:bool>
  </property>
  <property fmtid="{D5CDD505-2E9C-101B-9397-08002B2CF9AE}" pid="11" name="DownloadIEButton">
    <vt:bool>true</vt:bool>
  </property>
  <property fmtid="{D5CDD505-2E9C-101B-9397-08002B2CF9AE}" pid="12" name="UseBrowserColor">
    <vt:bool>false</vt:bool>
  </property>
  <property fmtid="{D5CDD505-2E9C-101B-9397-08002B2CF9AE}" pid="13" name="BackColor">
    <vt:i4>16777215</vt:i4>
  </property>
  <property fmtid="{D5CDD505-2E9C-101B-9397-08002B2CF9AE}" pid="14" name="TextColor">
    <vt:i4>0</vt:i4>
  </property>
  <property fmtid="{D5CDD505-2E9C-101B-9397-08002B2CF9AE}" pid="15" name="LinkColor">
    <vt:i4>16711680</vt:i4>
  </property>
  <property fmtid="{D5CDD505-2E9C-101B-9397-08002B2CF9AE}" pid="16" name="VisitedColor">
    <vt:i4>8388736</vt:i4>
  </property>
  <property fmtid="{D5CDD505-2E9C-101B-9397-08002B2CF9AE}" pid="17" name="TransparentButton">
    <vt:i4>0</vt:i4>
  </property>
  <property fmtid="{D5CDD505-2E9C-101B-9397-08002B2CF9AE}" pid="18" name="ButtonType">
    <vt:i4>4</vt:i4>
  </property>
  <property fmtid="{D5CDD505-2E9C-101B-9397-08002B2CF9AE}" pid="19" name="ShowNotes">
    <vt:bool>true</vt:bool>
  </property>
  <property fmtid="{D5CDD505-2E9C-101B-9397-08002B2CF9AE}" pid="20" name="NavBtnPos">
    <vt:i4>3</vt:i4>
  </property>
  <property fmtid="{D5CDD505-2E9C-101B-9397-08002B2CF9AE}" pid="21" name="OutputDir">
    <vt:lpwstr>C:\Becky's Web Site\kenpptforweb</vt:lpwstr>
  </property>
</Properties>
</file>