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3" r:id="rId8"/>
    <p:sldId id="281" r:id="rId9"/>
    <p:sldId id="282" r:id="rId10"/>
    <p:sldId id="284" r:id="rId11"/>
    <p:sldId id="285" r:id="rId12"/>
    <p:sldId id="286" r:id="rId13"/>
    <p:sldId id="287" r:id="rId14"/>
    <p:sldId id="294" r:id="rId15"/>
    <p:sldId id="288" r:id="rId16"/>
    <p:sldId id="295" r:id="rId17"/>
    <p:sldId id="289" r:id="rId18"/>
    <p:sldId id="290" r:id="rId19"/>
    <p:sldId id="296" r:id="rId20"/>
    <p:sldId id="297" r:id="rId21"/>
    <p:sldId id="291" r:id="rId22"/>
    <p:sldId id="292" r:id="rId23"/>
    <p:sldId id="298" r:id="rId24"/>
    <p:sldId id="293" r:id="rId25"/>
    <p:sldId id="300" r:id="rId26"/>
    <p:sldId id="301" r:id="rId27"/>
    <p:sldId id="302" r:id="rId28"/>
    <p:sldId id="303" r:id="rId29"/>
    <p:sldId id="304" r:id="rId30"/>
    <p:sldId id="30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LY1 - Families &amp; Households" id="{CC97F3CC-51D6-4A0D-9534-F738B366294B}">
          <p14:sldIdLst>
            <p14:sldId id="275"/>
          </p14:sldIdLst>
        </p14:section>
        <p14:section name="Key Concepts" id="{0F2074F9-BD68-493E-94BC-FDE729173409}">
          <p14:sldIdLst>
            <p14:sldId id="276"/>
            <p14:sldId id="277"/>
            <p14:sldId id="278"/>
            <p14:sldId id="279"/>
            <p14:sldId id="280"/>
          </p14:sldIdLst>
        </p14:section>
        <p14:section name="Factors effecting method choice" id="{6D9D9C0D-A812-4798-AF1D-EE6012995DE0}">
          <p14:sldIdLst>
            <p14:sldId id="283"/>
            <p14:sldId id="281"/>
            <p14:sldId id="282"/>
            <p14:sldId id="284"/>
            <p14:sldId id="285"/>
            <p14:sldId id="286"/>
            <p14:sldId id="287"/>
            <p14:sldId id="294"/>
            <p14:sldId id="288"/>
            <p14:sldId id="295"/>
            <p14:sldId id="289"/>
            <p14:sldId id="290"/>
            <p14:sldId id="296"/>
            <p14:sldId id="297"/>
            <p14:sldId id="291"/>
            <p14:sldId id="292"/>
            <p14:sldId id="298"/>
            <p14:sldId id="293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305" autoAdjust="0"/>
  </p:normalViewPr>
  <p:slideViewPr>
    <p:cSldViewPr>
      <p:cViewPr varScale="1">
        <p:scale>
          <a:sx n="88" d="100"/>
          <a:sy n="88" d="100"/>
        </p:scale>
        <p:origin x="110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16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CF5B-D502-4ECF-9B8E-BC10F951B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AEF42-2538-482E-8E6F-9C7FF1A45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7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ABC3E-BEF3-420C-AF71-9425574D1F0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1C27-3B41-4162-A1E8-40C00555D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9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8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98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Methods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Sociology </a:t>
            </a:r>
          </a:p>
          <a:p>
            <a:r>
              <a:rPr lang="en-US" dirty="0"/>
              <a:t>UNIT 2 </a:t>
            </a:r>
          </a:p>
          <a:p>
            <a:r>
              <a:rPr lang="en-US" dirty="0"/>
              <a:t>AQA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94804" y="5105400"/>
            <a:ext cx="978408" cy="484632"/>
            <a:chOff x="7194804" y="5105400"/>
            <a:chExt cx="978408" cy="484632"/>
          </a:xfrm>
        </p:grpSpPr>
        <p:sp>
          <p:nvSpPr>
            <p:cNvPr id="5" name="Right Arrow 4">
              <a:hlinkClick r:id="" action="ppaction://hlinkshowjump?jump=nextslide"/>
            </p:cNvPr>
            <p:cNvSpPr/>
            <p:nvPr/>
          </p:nvSpPr>
          <p:spPr>
            <a:xfrm>
              <a:off x="7194804" y="5105400"/>
              <a:ext cx="978408" cy="4846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07142" y="5178439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Segoe Print" pitchFamily="2" charset="0"/>
                </a:rPr>
                <a:t>Begin</a:t>
              </a:r>
            </a:p>
          </p:txBody>
        </p:sp>
      </p:grpSp>
      <p:pic>
        <p:nvPicPr>
          <p:cNvPr id="1026" name="Picture 2" descr="Red Help Icon by J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91" y="381000"/>
            <a:ext cx="1255217" cy="18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7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50" y="1752600"/>
            <a:ext cx="89916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Posivists argue that experiments can be used to objectify society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Interprevists claim society cannot be translated into experiments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Artificial – can’t simulate society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Variables – more than one variable to measure and control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Ethical – often deceived as to the aim of the research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Hawthorne effect – knowing you are being experimented on may change behaviour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Limited application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hemical Flasks by dandelionm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7157"/>
            <a:ext cx="1086302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7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Experiments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674" y="1295400"/>
            <a:ext cx="9091474" cy="510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Experiments, which take place in the social world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Less artificial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More valid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Less control – cannot control society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Limited – few situations this can be applied to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Ethical – due do a lack of informed consent</a:t>
            </a:r>
          </a:p>
        </p:txBody>
      </p:sp>
      <p:pic>
        <p:nvPicPr>
          <p:cNvPr id="3074" name="Picture 2" descr="clipboard by sixsixf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2057400" cy="22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5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Closed questions – options are given to respondents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Open questions – respondents are free to give their opinion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Aims: Most surveys have an aim on what they wish to study 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Hypotheses: More specific than an aim, it is an explanation that can be tested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Operationalising concepts: Making to define sociological concepts so as to be able to measure or observe them effectively and consistently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23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Sampling frame: a list of members of a research population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a sample to be representative it must contain a micro-cosm of wider society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B0F0"/>
                </a:solidFill>
              </a:rPr>
              <a:t>Important because positivists want to make generalisation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3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Random: everyone in the sampling frame has an equal chance of being selected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Systematic: selecting the nth person in the frame to avoid bias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Stratified: constructed in proportion to groups in society based on the breakdown of the frame.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Quota: Researcher is given a quota to fill </a:t>
            </a:r>
          </a:p>
        </p:txBody>
      </p:sp>
    </p:spTree>
    <p:extLst>
      <p:ext uri="{BB962C8B-B14F-4D97-AF65-F5344CB8AC3E}">
        <p14:creationId xmlns:p14="http://schemas.microsoft.com/office/powerpoint/2010/main" val="361107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1"/>
            <a:ext cx="8229600" cy="3200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B0F0"/>
                </a:solidFill>
              </a:rPr>
              <a:t>Positivists prefer as they provide reliable Quantative data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They allow a hypothesis to be tested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Objective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Detached from the respondent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Because of large scale they are representative 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0" y="5135562"/>
            <a:ext cx="4191000" cy="1219201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ccent SF" pitchFamily="2" charset="0"/>
              </a:rPr>
              <a:t>Scientific is key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19400" y="3763963"/>
            <a:ext cx="82296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038600"/>
            <a:ext cx="6013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Short – limits amount of info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1485" y="4447400"/>
            <a:ext cx="5530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Low response rate decrease</a:t>
            </a:r>
          </a:p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     representativeness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0670"/>
            <a:ext cx="18678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Inflexible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951" y="5550670"/>
            <a:ext cx="3422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Right answerism</a:t>
            </a:r>
          </a:p>
        </p:txBody>
      </p:sp>
    </p:spTree>
    <p:extLst>
      <p:ext uri="{BB962C8B-B14F-4D97-AF65-F5344CB8AC3E}">
        <p14:creationId xmlns:p14="http://schemas.microsoft.com/office/powerpoint/2010/main" val="314556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Interviews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9857"/>
            <a:ext cx="8915400" cy="223774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 questionnaire delivered and scribed by interviewer 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Closed questions are used which can be measured and quantified by researchers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1648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  <a:latin typeface="Segoe Print" panose="02000600000000000000" pitchFamily="2" charset="0"/>
              </a:rPr>
              <a:t>Reliable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495800"/>
            <a:ext cx="3038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  <a:latin typeface="Segoe Print" panose="02000600000000000000" pitchFamily="2" charset="0"/>
              </a:rPr>
              <a:t>Representative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4238" y="5379075"/>
            <a:ext cx="13692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  <a:latin typeface="Segoe Print" panose="02000600000000000000" pitchFamily="2" charset="0"/>
              </a:rPr>
              <a:t>Cheap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1772" y="5596642"/>
            <a:ext cx="5612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  <a:latin typeface="Segoe Print" panose="02000600000000000000" pitchFamily="2" charset="0"/>
              </a:rPr>
              <a:t>Limited ‘interviewer effect’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4274" y="3717518"/>
            <a:ext cx="42178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  <a:latin typeface="Segoe Print" panose="02000600000000000000" pitchFamily="2" charset="0"/>
              </a:rPr>
              <a:t>Higher response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702" y="4095042"/>
            <a:ext cx="3329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Lack of validity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09428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egoe Print" panose="02000600000000000000" pitchFamily="2" charset="0"/>
              </a:rPr>
              <a:t>Reliability, </a:t>
            </a:r>
          </a:p>
          <a:p>
            <a:r>
              <a:rPr lang="en-GB" sz="2800" dirty="0">
                <a:solidFill>
                  <a:srgbClr val="FF0000"/>
                </a:solidFill>
                <a:latin typeface="Segoe Print" panose="02000600000000000000" pitchFamily="2" charset="0"/>
              </a:rPr>
              <a:t>           due to interviewer effect less than QAs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8181" y="4253968"/>
            <a:ext cx="3310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Greater expense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5933073"/>
            <a:ext cx="6623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Segoe Print" panose="02000600000000000000" pitchFamily="2" charset="0"/>
              </a:rPr>
              <a:t>Hard to negotiate sensitive issues</a:t>
            </a:r>
          </a:p>
        </p:txBody>
      </p:sp>
    </p:spTree>
    <p:extLst>
      <p:ext uri="{BB962C8B-B14F-4D97-AF65-F5344CB8AC3E}">
        <p14:creationId xmlns:p14="http://schemas.microsoft.com/office/powerpoint/2010/main" val="354299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Unstructured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56" y="1143000"/>
            <a:ext cx="8417943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/>
              <a:t>More flexible, conversational interview</a:t>
            </a:r>
          </a:p>
          <a:p>
            <a:pPr marL="0" indent="0">
              <a:buNone/>
            </a:pPr>
            <a:r>
              <a:rPr lang="en-GB" sz="2400" dirty="0"/>
              <a:t>Open questions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Qualitative – guided by interviewee meaning </a:t>
            </a:r>
          </a:p>
          <a:p>
            <a:pPr marL="0" indent="0">
              <a:buNone/>
            </a:pP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</a:rPr>
              <a:t>Guided by both interviewee and interviewer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</a:rPr>
              <a:t>Stronger rapport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>
                <a:solidFill>
                  <a:srgbClr val="00B050"/>
                </a:solidFill>
              </a:rPr>
              <a:t>More likely to open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Lack reliability and representativeness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Unsuited to sensitive issues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Expensive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May stray into relevant subject matters </a:t>
            </a:r>
          </a:p>
        </p:txBody>
      </p:sp>
      <p:pic>
        <p:nvPicPr>
          <p:cNvPr id="1026" name="Picture 2" descr="Conversation by ou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42" y="3249298"/>
            <a:ext cx="255228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7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700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Participant Observation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/>
              <a:t>The observer joins in </a:t>
            </a:r>
          </a:p>
          <a:p>
            <a:pPr marL="0" indent="0">
              <a:buNone/>
            </a:pPr>
            <a:r>
              <a:rPr lang="en-GB" sz="2000" dirty="0"/>
              <a:t>		Observations recorded in the field</a:t>
            </a:r>
          </a:p>
          <a:p>
            <a:pPr marL="0" indent="0">
              <a:buNone/>
            </a:pPr>
            <a:r>
              <a:rPr lang="en-GB" sz="2000" dirty="0"/>
              <a:t>		Open mindedness produces best research</a:t>
            </a:r>
          </a:p>
          <a:p>
            <a:pPr marL="0" indent="0"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Used by interprevists to discover actions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Validity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Open research process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Insight into activities allows deep understanding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Covert PO may allow access to closed groups</a:t>
            </a:r>
          </a:p>
          <a:p>
            <a:pPr marL="0" indent="0">
              <a:buNone/>
            </a:pPr>
            <a:endParaRPr lang="en-GB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Unreliable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Not representative – small sample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Hawthorne effect – behaviour may change if aware of observation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Going Native  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9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Use of an observation schedule to identify behaviours 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More measurable and reliable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Generalisation possible 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Easy to compare data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Lack validity </a:t>
            </a:r>
          </a:p>
        </p:txBody>
      </p:sp>
      <p:pic>
        <p:nvPicPr>
          <p:cNvPr id="2050" name="Picture 2" descr="loose leaf paper by snif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048000"/>
            <a:ext cx="1752600" cy="18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lly by rej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701">
            <a:off x="6348257" y="3358330"/>
            <a:ext cx="598585" cy="5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ally by rej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701">
            <a:off x="6957857" y="3382771"/>
            <a:ext cx="598585" cy="5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lly by rej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701">
            <a:off x="6415830" y="4193507"/>
            <a:ext cx="598585" cy="5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ally by rej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701">
            <a:off x="7004981" y="4215072"/>
            <a:ext cx="598585" cy="5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4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  <a:ea typeface="+mn-ea"/>
                <a:cs typeface="+mn-cs"/>
              </a:rPr>
              <a:t>Positivism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Society is measurable &amp; objective</a:t>
            </a:r>
          </a:p>
          <a:p>
            <a:pPr marL="0" indent="0">
              <a:buNone/>
            </a:pPr>
            <a:r>
              <a:rPr lang="en-GB" dirty="0"/>
              <a:t>Social forces dictate how we behave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/>
              <a:t>Standardised </a:t>
            </a:r>
            <a:r>
              <a:rPr lang="en-GB" dirty="0"/>
              <a:t>methods of research </a:t>
            </a:r>
          </a:p>
          <a:p>
            <a:pPr marL="0" indent="0">
              <a:buNone/>
            </a:pPr>
            <a:r>
              <a:rPr lang="en-GB" dirty="0"/>
              <a:t>	Look for patterns and trends to determine causes of behaviour </a:t>
            </a:r>
          </a:p>
          <a:p>
            <a:pPr marL="0" indent="0">
              <a:buNone/>
            </a:pPr>
            <a:r>
              <a:rPr lang="en-GB" dirty="0"/>
              <a:t>	Look to obtain Quantative data </a:t>
            </a:r>
          </a:p>
          <a:p>
            <a:pPr marL="0" indent="0">
              <a:buNone/>
            </a:pPr>
            <a:r>
              <a:rPr lang="en-GB" dirty="0"/>
              <a:t>		Make a generalised judgement</a:t>
            </a:r>
          </a:p>
        </p:txBody>
      </p:sp>
    </p:spTree>
    <p:extLst>
      <p:ext uri="{BB962C8B-B14F-4D97-AF65-F5344CB8AC3E}">
        <p14:creationId xmlns:p14="http://schemas.microsoft.com/office/powerpoint/2010/main" val="120066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GB" dirty="0"/>
              <a:t>Covert and Overt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85950"/>
              </p:ext>
            </p:extLst>
          </p:nvPr>
        </p:nvGraphicFramePr>
        <p:xfrm>
          <a:off x="304800" y="1219200"/>
          <a:ext cx="8229600" cy="41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Overt</a:t>
                      </a:r>
                      <a:r>
                        <a:rPr lang="en-GB" b="1" i="1" baseline="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endParaRPr lang="en-GB" b="1" i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Covert</a:t>
                      </a:r>
                      <a:r>
                        <a:rPr lang="en-GB" b="1" i="1" baseline="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endParaRPr lang="en-GB" b="1" i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chemeClr val="accent4"/>
                        </a:solidFill>
                        <a:latin typeface="Segoe Print" panose="02000600000000000000" pitchFamily="2" charset="0"/>
                      </a:endParaRPr>
                    </a:p>
                    <a:p>
                      <a:pPr algn="ctr"/>
                      <a:r>
                        <a:rPr lang="en-GB" b="1" i="1" dirty="0">
                          <a:solidFill>
                            <a:schemeClr val="accent4"/>
                          </a:solidFill>
                          <a:latin typeface="Segoe Print" panose="02000600000000000000" pitchFamily="2" charset="0"/>
                        </a:rPr>
                        <a:t>Ethical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May struggle to protect subjects’ identities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Lack of informed consent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chemeClr val="accent3"/>
                          </a:solidFill>
                          <a:latin typeface="Segoe Print" panose="02000600000000000000" pitchFamily="2" charset="0"/>
                        </a:rPr>
                        <a:t>Access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May be denied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Hard to gain entry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66FF"/>
                          </a:solidFill>
                          <a:latin typeface="Segoe Print" panose="02000600000000000000" pitchFamily="2" charset="0"/>
                        </a:rPr>
                        <a:t>Questioning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Openly question subjects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Suspicious if too many direct questions are asked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FFC000"/>
                          </a:solidFill>
                          <a:latin typeface="Segoe Print" panose="02000600000000000000" pitchFamily="2" charset="0"/>
                        </a:rPr>
                        <a:t>Maintaining membership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Once accepted retention is easy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Constant risk of blowing cover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FF33CC"/>
                        </a:solidFill>
                        <a:latin typeface="Segoe Print" panose="02000600000000000000" pitchFamily="2" charset="0"/>
                      </a:endParaRPr>
                    </a:p>
                    <a:p>
                      <a:pPr algn="ctr"/>
                      <a:r>
                        <a:rPr lang="en-GB" b="1" i="1" dirty="0">
                          <a:solidFill>
                            <a:srgbClr val="FF33CC"/>
                          </a:solidFill>
                          <a:latin typeface="Segoe Print" panose="02000600000000000000" pitchFamily="2" charset="0"/>
                        </a:rPr>
                        <a:t>Validity of Data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May act differently</a:t>
                      </a:r>
                      <a:r>
                        <a:rPr lang="en-GB" sz="1800" kern="1200" baseline="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 around researcher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Group</a:t>
                      </a:r>
                      <a:r>
                        <a:rPr lang="en-GB" sz="1800" kern="1200" baseline="0" dirty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 acts normally – therefore more valid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Segoe Print" panose="020006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5486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chemeClr val="bg1"/>
                </a:solidFill>
                <a:latin typeface="Segoe Print" panose="02000600000000000000" pitchFamily="2" charset="0"/>
              </a:rPr>
              <a:t>Trade-off between factors</a:t>
            </a:r>
          </a:p>
        </p:txBody>
      </p:sp>
    </p:spTree>
    <p:extLst>
      <p:ext uri="{BB962C8B-B14F-4D97-AF65-F5344CB8AC3E}">
        <p14:creationId xmlns:p14="http://schemas.microsoft.com/office/powerpoint/2010/main" val="171350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126"/>
            <a:ext cx="8229600" cy="1143000"/>
          </a:xfrm>
        </p:spPr>
        <p:txBody>
          <a:bodyPr/>
          <a:lstStyle/>
          <a:p>
            <a:r>
              <a:rPr lang="en-GB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/>
              <a:t>Hard</a:t>
            </a:r>
            <a:r>
              <a:rPr lang="en-GB" sz="5500" dirty="0"/>
              <a:t> </a:t>
            </a:r>
            <a:r>
              <a:rPr lang="en-GB" sz="9600" dirty="0"/>
              <a:t>Statistics – Simple counts of events which are not easily manipulated </a:t>
            </a:r>
          </a:p>
          <a:p>
            <a:pPr marL="0" indent="0">
              <a:buNone/>
            </a:pPr>
            <a:r>
              <a:rPr lang="en-GB" sz="9600" dirty="0"/>
              <a:t>Soft Statistics – manipulatable statistics</a:t>
            </a:r>
          </a:p>
          <a:p>
            <a:pPr marL="0" indent="0">
              <a:buNone/>
            </a:pPr>
            <a:endParaRPr lang="en-GB" sz="5500" dirty="0"/>
          </a:p>
          <a:p>
            <a:pPr marL="0" indent="0" algn="ctr">
              <a:buNone/>
            </a:pPr>
            <a:r>
              <a:rPr lang="en-GB" sz="9600" dirty="0">
                <a:solidFill>
                  <a:srgbClr val="00B0F0"/>
                </a:solidFill>
              </a:rPr>
              <a:t>Measurable, Reliable and Representative  </a:t>
            </a:r>
          </a:p>
          <a:p>
            <a:pPr marL="0" indent="0">
              <a:buNone/>
            </a:pPr>
            <a:endParaRPr lang="en-GB" sz="9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</a:rPr>
              <a:t>Available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</a:rPr>
              <a:t>Large scale coverage of social life 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</a:rPr>
              <a:t>Prompt for further research 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</a:rPr>
              <a:t>Provide a source of background data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</a:rPr>
              <a:t>Comparable </a:t>
            </a:r>
            <a:r>
              <a:rPr lang="en-GB" sz="9600" dirty="0"/>
              <a:t>– Comparative method 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Definitions can be changed by politicians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Social constructs 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Politically biased 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Feminists argue a patriarchal bias </a:t>
            </a:r>
          </a:p>
          <a:p>
            <a:pPr marL="0" indent="0">
              <a:buNone/>
            </a:pPr>
            <a:r>
              <a:rPr lang="en-GB" sz="55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 descr="graphics_rounded by jean_victor_ba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8559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6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96012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Personal Documents </a:t>
            </a:r>
          </a:p>
          <a:p>
            <a:pPr marL="0" indent="0">
              <a:buNone/>
            </a:pPr>
            <a:r>
              <a:rPr lang="en-GB" dirty="0"/>
              <a:t>Allow us to discover meaning behind actions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Written for personal purposes – validity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Cheap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Time saving 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Some groups are unlikely to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produce documents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Created with the benefit of hindsight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Diary by gsagri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2030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3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Public Documents </a:t>
            </a:r>
          </a:p>
          <a:p>
            <a:pPr marL="0" indent="0">
              <a:buNone/>
            </a:pPr>
            <a:r>
              <a:rPr lang="en-GB" dirty="0"/>
              <a:t>Produced by governments and organisations </a:t>
            </a:r>
          </a:p>
          <a:p>
            <a:pPr marL="0" indent="0">
              <a:buNone/>
            </a:pPr>
            <a:r>
              <a:rPr lang="en-GB" dirty="0"/>
              <a:t>Likely to be selected and presented with bias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Historical documents are one of the only ways we can study the past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be quantified to discover coverage of an issue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Authenticity, Credibility, Representativeness and Meaning should all be assured – Scott (1990)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provide a historical meaning to events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200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Methods in context (Education)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When answering a methods in context question, you must include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Practical </a:t>
            </a:r>
          </a:p>
          <a:p>
            <a:pPr marL="0" indent="0">
              <a:buNone/>
            </a:pPr>
            <a:r>
              <a:rPr lang="en-GB" dirty="0"/>
              <a:t>Ethical</a:t>
            </a:r>
          </a:p>
          <a:p>
            <a:pPr marL="0" indent="0">
              <a:buNone/>
            </a:pPr>
            <a:r>
              <a:rPr lang="en-GB" dirty="0"/>
              <a:t>Theoretical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Perspectives on the method.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5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My exam technique </a:t>
            </a:r>
          </a:p>
          <a:p>
            <a:pPr marL="0" indent="0">
              <a:buNone/>
            </a:pPr>
            <a:r>
              <a:rPr lang="en-GB" dirty="0"/>
              <a:t>Short Answer (Each Question)</a:t>
            </a:r>
          </a:p>
          <a:p>
            <a:pPr lvl="1"/>
            <a:r>
              <a:rPr lang="en-GB" dirty="0"/>
              <a:t>Analyse the question </a:t>
            </a:r>
          </a:p>
          <a:p>
            <a:pPr lvl="1"/>
            <a:r>
              <a:rPr lang="en-GB" dirty="0"/>
              <a:t>Read &amp; Underline the Source (If mentioned)</a:t>
            </a:r>
          </a:p>
          <a:p>
            <a:pPr lvl="1"/>
            <a:r>
              <a:rPr lang="en-GB" dirty="0"/>
              <a:t>Answer </a:t>
            </a:r>
          </a:p>
          <a:p>
            <a:pPr lvl="1"/>
            <a:endParaRPr lang="en-GB" dirty="0"/>
          </a:p>
          <a:p>
            <a:pPr marL="57150" indent="0">
              <a:buNone/>
            </a:pPr>
            <a:r>
              <a:rPr lang="en-GB" dirty="0"/>
              <a:t>Essays</a:t>
            </a:r>
          </a:p>
          <a:p>
            <a:pPr lvl="1"/>
            <a:r>
              <a:rPr lang="en-GB" dirty="0"/>
              <a:t>Analyse the question </a:t>
            </a:r>
          </a:p>
          <a:p>
            <a:pPr lvl="1"/>
            <a:r>
              <a:rPr lang="en-GB" dirty="0"/>
              <a:t>Plan</a:t>
            </a:r>
          </a:p>
          <a:p>
            <a:pPr lvl="1"/>
            <a:r>
              <a:rPr lang="en-GB" dirty="0"/>
              <a:t>Answer </a:t>
            </a:r>
          </a:p>
          <a:p>
            <a:pPr marL="571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513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What is the question asking you?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91" t="65591" r="4762" b="4301"/>
          <a:stretch/>
        </p:blipFill>
        <p:spPr>
          <a:xfrm>
            <a:off x="1219200" y="1981200"/>
            <a:ext cx="670832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15134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What is a beanpole family? - Definition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029985"/>
            <a:ext cx="550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How are women exploited and oppressed in the family?</a:t>
            </a:r>
            <a:br>
              <a:rPr lang="en-GB" b="1" i="1" dirty="0"/>
            </a:br>
            <a:r>
              <a:rPr lang="en-GB" b="1" i="1" dirty="0"/>
              <a:t>(2 ways)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821668"/>
            <a:ext cx="407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List 3 features of the symmetrical family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157" y="4429403"/>
            <a:ext cx="8534400" cy="64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bg1"/>
                </a:solidFill>
                <a:latin typeface="Segoe Pri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i="1" dirty="0"/>
              <a:t>Mentally rephrase it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496" y="50715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Questions are from Unit 1 but principle is the same</a:t>
            </a:r>
          </a:p>
        </p:txBody>
      </p:sp>
    </p:spTree>
    <p:extLst>
      <p:ext uri="{BB962C8B-B14F-4D97-AF65-F5344CB8AC3E}">
        <p14:creationId xmlns:p14="http://schemas.microsoft.com/office/powerpoint/2010/main" val="154717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I need to put into the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Whenever you see a question, decide which sub-topic the question is focusing 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recall your knowledge and apply it as required</a:t>
            </a:r>
          </a:p>
        </p:txBody>
      </p:sp>
    </p:spTree>
    <p:extLst>
      <p:ext uri="{BB962C8B-B14F-4D97-AF65-F5344CB8AC3E}">
        <p14:creationId xmlns:p14="http://schemas.microsoft.com/office/powerpoint/2010/main" val="4139460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the Source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Do not neglect to read the source.  However, read quickly underlining as you go.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29" t="7527" b="39785"/>
          <a:stretch/>
        </p:blipFill>
        <p:spPr>
          <a:xfrm>
            <a:off x="2065682" y="2590800"/>
            <a:ext cx="6644309" cy="3733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43200" y="3276600"/>
            <a:ext cx="1143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3256722"/>
            <a:ext cx="1905000" cy="198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25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Read every word before you start to plan. Follow the steps as before. </a:t>
            </a:r>
          </a:p>
        </p:txBody>
      </p:sp>
      <p:pic>
        <p:nvPicPr>
          <p:cNvPr id="2050" name="Picture 2" descr="http://i.gyazo.com/f11517850c594a494b5f4f6a0cfbce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66484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7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Interpretivism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Society is subjective, filled with meaning that is given to events by social actors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Open-ended valid data is key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Qualitative data allows interprevists to understand the meaning of events </a:t>
            </a:r>
          </a:p>
        </p:txBody>
      </p:sp>
    </p:spTree>
    <p:extLst>
      <p:ext uri="{BB962C8B-B14F-4D97-AF65-F5344CB8AC3E}">
        <p14:creationId xmlns:p14="http://schemas.microsoft.com/office/powerpoint/2010/main" val="3486608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Visualise a broad overview of your sociological knowledge. What can you use to answer the question.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Social Policy in the family needs you to take an overview of the whole of Family and Households.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your plan paragraphically</a:t>
            </a:r>
          </a:p>
        </p:txBody>
      </p:sp>
    </p:spTree>
    <p:extLst>
      <p:ext uri="{BB962C8B-B14F-4D97-AF65-F5344CB8AC3E}">
        <p14:creationId xmlns:p14="http://schemas.microsoft.com/office/powerpoint/2010/main" val="166752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Reliable data, is data which can be obtained repeatedly.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Allows a hypothesis to be tested repeatedly by standardised methods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such, positivists treat societal study much like natural scientists</a:t>
            </a:r>
          </a:p>
        </p:txBody>
      </p:sp>
    </p:spTree>
    <p:extLst>
      <p:ext uri="{BB962C8B-B14F-4D97-AF65-F5344CB8AC3E}">
        <p14:creationId xmlns:p14="http://schemas.microsoft.com/office/powerpoint/2010/main" val="237618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Valid data refers to the authenticity of the data provided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‘as close to reality’ as possible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Structured methods are rejected as they do not reveal how social actors think or feel. </a:t>
            </a:r>
          </a:p>
        </p:txBody>
      </p:sp>
    </p:spTree>
    <p:extLst>
      <p:ext uri="{BB962C8B-B14F-4D97-AF65-F5344CB8AC3E}">
        <p14:creationId xmlns:p14="http://schemas.microsoft.com/office/powerpoint/2010/main" val="232494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 of a sample in an attempt to create a representation or micro-cosm of society within a study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00B0F0"/>
                </a:solidFill>
              </a:rPr>
              <a:t>Positivists emphasise this because of their need to be objective and generalise</a:t>
            </a:r>
          </a:p>
        </p:txBody>
      </p:sp>
    </p:spTree>
    <p:extLst>
      <p:ext uri="{BB962C8B-B14F-4D97-AF65-F5344CB8AC3E}">
        <p14:creationId xmlns:p14="http://schemas.microsoft.com/office/powerpoint/2010/main" val="185492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Methodological preference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Interprevists prefer qualitative data. This can be obtained through unstructured methods.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	</a:t>
            </a:r>
            <a:r>
              <a:rPr lang="en-GB" dirty="0"/>
              <a:t>Observations</a:t>
            </a:r>
          </a:p>
          <a:p>
            <a:pPr marL="0" indent="0">
              <a:buNone/>
            </a:pPr>
            <a:r>
              <a:rPr lang="en-GB" dirty="0"/>
              <a:t>	Unstructured interviews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Positivists prefer quantitative data. This can be obtained through structured methods. 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	</a:t>
            </a:r>
            <a:r>
              <a:rPr lang="en-GB" dirty="0"/>
              <a:t>Questionnaires </a:t>
            </a: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9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Practical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Time – Some methods take more time than others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Finance – Some methods are cheaper than others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Personal – May have other commitments as well as research </a:t>
            </a:r>
          </a:p>
          <a:p>
            <a:pPr marL="0" indent="0">
              <a:buNone/>
            </a:pPr>
            <a:r>
              <a:rPr lang="en-GB" dirty="0">
                <a:solidFill>
                  <a:srgbClr val="FF33CC"/>
                </a:solidFill>
              </a:rPr>
              <a:t>Subjects – Some societal groups are less open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Opportunity – If spontaneous, may have little preparation time </a:t>
            </a:r>
          </a:p>
          <a:p>
            <a:pPr marL="0" indent="0">
              <a:buNone/>
            </a:pPr>
            <a:r>
              <a:rPr lang="en-GB" dirty="0">
                <a:solidFill>
                  <a:srgbClr val="0066FF"/>
                </a:solidFill>
              </a:rPr>
              <a:t>Danger – direct contact with dangerous groups may be harmful to the researcher</a:t>
            </a:r>
          </a:p>
        </p:txBody>
      </p:sp>
    </p:spTree>
    <p:extLst>
      <p:ext uri="{BB962C8B-B14F-4D97-AF65-F5344CB8AC3E}">
        <p14:creationId xmlns:p14="http://schemas.microsoft.com/office/powerpoint/2010/main" val="266082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Consent – Do those involved whish to be researched? Shouldn’t be manipulated or misled.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Confidentiality – right to anonymity. Difficult with smaller groups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Research can be used against a person </a:t>
            </a:r>
          </a:p>
        </p:txBody>
      </p:sp>
    </p:spTree>
    <p:extLst>
      <p:ext uri="{BB962C8B-B14F-4D97-AF65-F5344CB8AC3E}">
        <p14:creationId xmlns:p14="http://schemas.microsoft.com/office/powerpoint/2010/main" val="248024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1062</Words>
  <Application>Microsoft Office PowerPoint</Application>
  <PresentationFormat>On-screen Show (4:3)</PresentationFormat>
  <Paragraphs>259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Accent SF</vt:lpstr>
      <vt:lpstr>Arial</vt:lpstr>
      <vt:lpstr>Calibri</vt:lpstr>
      <vt:lpstr>Segoe Print</vt:lpstr>
      <vt:lpstr>Office Theme</vt:lpstr>
      <vt:lpstr>Research Methods </vt:lpstr>
      <vt:lpstr>Positivism</vt:lpstr>
      <vt:lpstr>Interpretivism</vt:lpstr>
      <vt:lpstr>Reliability</vt:lpstr>
      <vt:lpstr>Validity</vt:lpstr>
      <vt:lpstr>Representativeness</vt:lpstr>
      <vt:lpstr>Methodological preference </vt:lpstr>
      <vt:lpstr>Practical Factors </vt:lpstr>
      <vt:lpstr>Ethical factors</vt:lpstr>
      <vt:lpstr>Lab Experiments</vt:lpstr>
      <vt:lpstr>Field Experiments </vt:lpstr>
      <vt:lpstr>Surveys</vt:lpstr>
      <vt:lpstr>Sampling</vt:lpstr>
      <vt:lpstr>Types of Sample</vt:lpstr>
      <vt:lpstr>Questionnaires</vt:lpstr>
      <vt:lpstr>Structured Interviews </vt:lpstr>
      <vt:lpstr>Unstructured Interviews</vt:lpstr>
      <vt:lpstr>Observations</vt:lpstr>
      <vt:lpstr>Structured Observations</vt:lpstr>
      <vt:lpstr>Covert and Overt </vt:lpstr>
      <vt:lpstr>Statistics</vt:lpstr>
      <vt:lpstr>Documents</vt:lpstr>
      <vt:lpstr>Documents </vt:lpstr>
      <vt:lpstr>Methods in context (Education)</vt:lpstr>
      <vt:lpstr>PowerPoint Presentation</vt:lpstr>
      <vt:lpstr>Analysing the Question</vt:lpstr>
      <vt:lpstr>What do I need to put into the question?</vt:lpstr>
      <vt:lpstr>Read the Source </vt:lpstr>
      <vt:lpstr>Essays </vt:lpstr>
      <vt:lpstr>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2018-03-06T09:03:34Z</dcterms:created>
  <dcterms:modified xsi:type="dcterms:W3CDTF">2018-03-06T09:13:16Z</dcterms:modified>
</cp:coreProperties>
</file>