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8" r:id="rId3"/>
    <p:sldId id="259" r:id="rId4"/>
    <p:sldId id="262" r:id="rId5"/>
    <p:sldId id="266" r:id="rId6"/>
    <p:sldId id="257" r:id="rId7"/>
    <p:sldId id="269" r:id="rId8"/>
    <p:sldId id="261" r:id="rId9"/>
    <p:sldId id="260" r:id="rId10"/>
    <p:sldId id="264" r:id="rId11"/>
    <p:sldId id="273" r:id="rId12"/>
    <p:sldId id="271" r:id="rId13"/>
    <p:sldId id="272"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C03591C2-2FEA-43BC-A589-36BEE4681577}" type="datetimeFigureOut">
              <a:rPr lang="en-US" smtClean="0"/>
              <a:pPr>
                <a:defRPr/>
              </a:pPr>
              <a:t>10/24/2015</a:t>
            </a:fld>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D34A7859-0637-4E30-8064-420243EAD130}"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A2B89A5-BA4E-440F-9BFF-9B9280706990}" type="datetimeFigureOut">
              <a:rPr lang="en-US" smtClean="0"/>
              <a:pPr>
                <a:defRPr/>
              </a:pPr>
              <a:t>10/24/2015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2246F57-9DA6-4D1E-BC68-E5A43DBE24B8}"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F98C1B00-CCD8-46F1-BF85-4E39F6086832}" type="datetimeFigureOut">
              <a:rPr lang="en-US" smtClean="0"/>
              <a:pPr>
                <a:defRPr/>
              </a:pPr>
              <a:t>10/24/2015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087C56D-A8DB-4FB0-AE15-AEE1A2139AAA}"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E1868F7-9B1D-4112-A107-99551F4763A1}" type="datetimeFigureOut">
              <a:rPr lang="en-US" smtClean="0"/>
              <a:pPr>
                <a:defRPr/>
              </a:pPr>
              <a:t>10/24/2015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EA1583A-26E5-4A2F-8EC3-D4BD6BDB2B70}"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C80DA9C9-A409-444B-A476-8EF057CA2A8E}" type="datetimeFigureOut">
              <a:rPr lang="en-US" smtClean="0"/>
              <a:pPr>
                <a:defRPr/>
              </a:pPr>
              <a:t>10/24/2015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38E36DD-A419-4B61-80AB-54E2F0D3F30C}"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09923FFD-06E5-4150-9130-6F8C91E07639}" type="datetimeFigureOut">
              <a:rPr lang="en-US" smtClean="0"/>
              <a:pPr>
                <a:defRPr/>
              </a:pPr>
              <a:t>10/24/2015</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0B447102-128D-4A13-870C-805B54E948C8}"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E5D8630F-682F-40A9-999C-2FAD09FB3C80}" type="datetimeFigureOut">
              <a:rPr lang="en-US" smtClean="0"/>
              <a:pPr>
                <a:defRPr/>
              </a:pPr>
              <a:t>10/24/2015</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49848889-ACF0-4B5D-B953-240789AF1FBA}"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F6D0A789-BCFD-4A98-9F8B-08347ED51988}" type="datetimeFigureOut">
              <a:rPr lang="en-US" smtClean="0"/>
              <a:pPr>
                <a:defRPr/>
              </a:pPr>
              <a:t>10/24/2015</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951DF06E-436A-43B3-A437-0C926BE24A19}"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6BE6685-A68B-4F07-8BD5-75DA6865C9F5}" type="datetimeFigureOut">
              <a:rPr lang="en-US" smtClean="0"/>
              <a:pPr>
                <a:defRPr/>
              </a:pPr>
              <a:t>10/24/2015</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720A0D5C-7065-4664-8813-81A5999AB722}"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C06C0B8-8F23-4150-AE02-2E0A45410447}" type="datetimeFigureOut">
              <a:rPr lang="en-US" smtClean="0"/>
              <a:pPr>
                <a:defRPr/>
              </a:pPr>
              <a:t>10/24/2015</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76AF025-EB2D-4532-89BE-157713E50B54}"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BF4D264F-787E-459B-8A0D-05FC21E7D7A9}" type="datetimeFigureOut">
              <a:rPr lang="en-US" smtClean="0"/>
              <a:pPr>
                <a:defRPr/>
              </a:pPr>
              <a:t>10/24/2015</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87B29101-8C2B-4351-ABBD-DD8ADD045E63}"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19359E81-B0D8-4D54-9733-C32C9F1FBAC2}" type="datetimeFigureOut">
              <a:rPr lang="en-US" smtClean="0"/>
              <a:pPr>
                <a:defRPr/>
              </a:pPr>
              <a:t>10/24/2015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18C14C8-9FA1-4E78-9E4F-9A21925B16BF}"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GB" dirty="0" smtClean="0"/>
              <a:t>Post Modern Youth</a:t>
            </a:r>
            <a:endParaRPr lang="en-GB" dirty="0"/>
          </a:p>
        </p:txBody>
      </p:sp>
      <p:sp>
        <p:nvSpPr>
          <p:cNvPr id="13314" name="Subtitle 2"/>
          <p:cNvSpPr>
            <a:spLocks noGrp="1"/>
          </p:cNvSpPr>
          <p:nvPr>
            <p:ph type="subTitle" idx="1"/>
          </p:nvPr>
        </p:nvSpPr>
        <p:spPr/>
        <p:txBody>
          <a:bodyPr>
            <a:noAutofit/>
          </a:bodyPr>
          <a:lstStyle/>
          <a:p>
            <a:r>
              <a:rPr lang="en-GB" sz="3200" dirty="0" smtClean="0">
                <a:solidFill>
                  <a:schemeClr val="bg1">
                    <a:lumMod val="95000"/>
                    <a:lumOff val="5000"/>
                  </a:schemeClr>
                </a:solidFill>
              </a:rPr>
              <a:t>A look a post-modernist perspective and its views on youth sub-culture</a:t>
            </a:r>
            <a:r>
              <a:rPr lang="en-GB" sz="3200" dirty="0" smtClean="0">
                <a:solidFill>
                  <a:schemeClr val="bg1">
                    <a:lumMod val="95000"/>
                    <a:lumOff val="5000"/>
                  </a:schemeClr>
                </a:solidFill>
              </a:rPr>
              <a:t>.</a:t>
            </a:r>
          </a:p>
          <a:p>
            <a:r>
              <a:rPr lang="en-GB" sz="3200" dirty="0" smtClean="0">
                <a:solidFill>
                  <a:schemeClr val="bg1">
                    <a:lumMod val="95000"/>
                    <a:lumOff val="5000"/>
                  </a:schemeClr>
                </a:solidFill>
              </a:rPr>
              <a:t>Starter Question:- How is contemporary youth culture different today from cultures in the 50s .60s and 70s?</a:t>
            </a:r>
            <a:endParaRPr lang="en-GB" sz="3200" dirty="0" smtClean="0">
              <a:solidFill>
                <a:schemeClr val="bg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The Supermarket of </a:t>
            </a:r>
            <a:r>
              <a:rPr lang="en-GB" dirty="0" err="1" smtClean="0"/>
              <a:t>STyle</a:t>
            </a:r>
            <a:endParaRPr lang="en-GB" dirty="0"/>
          </a:p>
        </p:txBody>
      </p:sp>
      <p:sp>
        <p:nvSpPr>
          <p:cNvPr id="3" name="Content Placeholder 2"/>
          <p:cNvSpPr>
            <a:spLocks noGrp="1"/>
          </p:cNvSpPr>
          <p:nvPr>
            <p:ph idx="1"/>
          </p:nvPr>
        </p:nvSpPr>
        <p:spPr/>
        <p:txBody>
          <a:bodyPr>
            <a:normAutofit lnSpcReduction="10000"/>
          </a:bodyPr>
          <a:lstStyle/>
          <a:p>
            <a:pPr>
              <a:lnSpc>
                <a:spcPct val="90000"/>
              </a:lnSpc>
            </a:pPr>
            <a:r>
              <a:rPr lang="en-GB" dirty="0" err="1" smtClean="0">
                <a:solidFill>
                  <a:srgbClr val="FF0000"/>
                </a:solidFill>
              </a:rPr>
              <a:t>Polemus</a:t>
            </a:r>
            <a:r>
              <a:rPr lang="en-GB" dirty="0" smtClean="0">
                <a:solidFill>
                  <a:srgbClr val="FF0000"/>
                </a:solidFill>
              </a:rPr>
              <a:t> (1997) </a:t>
            </a:r>
            <a:r>
              <a:rPr lang="en-GB" dirty="0" smtClean="0"/>
              <a:t>develops the idea of fluidity of youth styles.</a:t>
            </a:r>
          </a:p>
          <a:p>
            <a:pPr>
              <a:lnSpc>
                <a:spcPct val="90000"/>
              </a:lnSpc>
            </a:pPr>
            <a:r>
              <a:rPr lang="en-GB" dirty="0" smtClean="0"/>
              <a:t>The dazzling choice often means that styles are fused together to create new styles </a:t>
            </a:r>
            <a:r>
              <a:rPr lang="en-GB" dirty="0" err="1" smtClean="0"/>
              <a:t>e.g</a:t>
            </a:r>
            <a:endParaRPr lang="en-GB" dirty="0" smtClean="0"/>
          </a:p>
          <a:p>
            <a:pPr>
              <a:lnSpc>
                <a:spcPct val="90000"/>
              </a:lnSpc>
            </a:pPr>
            <a:r>
              <a:rPr lang="en-GB" dirty="0" smtClean="0"/>
              <a:t>Britney uses </a:t>
            </a:r>
            <a:r>
              <a:rPr lang="en-GB" dirty="0" err="1" smtClean="0"/>
              <a:t>Bhangara</a:t>
            </a:r>
            <a:r>
              <a:rPr lang="en-GB" dirty="0" smtClean="0"/>
              <a:t> beats in her music.</a:t>
            </a:r>
          </a:p>
          <a:p>
            <a:pPr>
              <a:lnSpc>
                <a:spcPct val="90000"/>
              </a:lnSpc>
            </a:pPr>
            <a:r>
              <a:rPr lang="en-GB" dirty="0" smtClean="0"/>
              <a:t>More examples Hippie bracelets </a:t>
            </a:r>
            <a:r>
              <a:rPr lang="en-GB" dirty="0" err="1" smtClean="0"/>
              <a:t>etc</a:t>
            </a:r>
            <a:r>
              <a:rPr lang="en-GB" dirty="0" smtClean="0"/>
              <a:t> worn with skinny jeans, ………………..</a:t>
            </a:r>
          </a:p>
          <a:p>
            <a:pPr>
              <a:lnSpc>
                <a:spcPct val="90000"/>
              </a:lnSpc>
            </a:pPr>
            <a:endParaRPr lang="en-GB" dirty="0" smtClean="0"/>
          </a:p>
          <a:p>
            <a:pPr>
              <a:lnSpc>
                <a:spcPct val="90000"/>
              </a:lnSpc>
            </a:pPr>
            <a:r>
              <a:rPr lang="en-GB" dirty="0" smtClean="0"/>
              <a:t>This means that youth culture is more about style and it is not about shared identities such as class etc and therefore is a critique of CCCS.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Youth and post modern media</a:t>
            </a:r>
            <a:endParaRPr lang="en-US" dirty="0"/>
          </a:p>
        </p:txBody>
      </p:sp>
      <p:sp>
        <p:nvSpPr>
          <p:cNvPr id="3" name="Content Placeholder 2"/>
          <p:cNvSpPr>
            <a:spLocks noGrp="1"/>
          </p:cNvSpPr>
          <p:nvPr>
            <p:ph idx="1"/>
          </p:nvPr>
        </p:nvSpPr>
        <p:spPr/>
        <p:txBody>
          <a:bodyPr>
            <a:normAutofit lnSpcReduction="10000"/>
          </a:bodyPr>
          <a:lstStyle/>
          <a:p>
            <a:r>
              <a:rPr lang="en-GB" dirty="0" err="1" smtClean="0"/>
              <a:t>Interactionists</a:t>
            </a:r>
            <a:r>
              <a:rPr lang="en-GB" dirty="0" smtClean="0"/>
              <a:t> like Stan Cohen argued that the media demonise youth through moral panics, however….</a:t>
            </a:r>
          </a:p>
          <a:p>
            <a:r>
              <a:rPr lang="en-GB" dirty="0" smtClean="0"/>
              <a:t>Boyd (2010) Young people are increasingly able to create their own media and ignore mass media for example through social media, </a:t>
            </a:r>
            <a:r>
              <a:rPr lang="en-GB" dirty="0" err="1" smtClean="0"/>
              <a:t>youtube</a:t>
            </a:r>
            <a:r>
              <a:rPr lang="en-GB" dirty="0" smtClean="0"/>
              <a:t>, </a:t>
            </a:r>
            <a:r>
              <a:rPr lang="en-GB" dirty="0" err="1" smtClean="0"/>
              <a:t>fb</a:t>
            </a:r>
            <a:r>
              <a:rPr lang="en-GB" dirty="0" smtClean="0"/>
              <a:t>, blogs, apps, games </a:t>
            </a:r>
            <a:r>
              <a:rPr lang="en-GB" dirty="0" err="1" smtClean="0"/>
              <a:t>etc</a:t>
            </a:r>
            <a:endParaRPr lang="en-GB" dirty="0" smtClean="0"/>
          </a:p>
          <a:p>
            <a:r>
              <a:rPr lang="en-GB" dirty="0" smtClean="0"/>
              <a:t>AO3 point Maybe this means that adult run corporations and media outlets will have less control over youth culture, although Buckingham (2010) argues that youth are becoming ever more important to big business such as  Nike, Starbucks </a:t>
            </a:r>
            <a:r>
              <a:rPr lang="en-GB" dirty="0" err="1" smtClean="0"/>
              <a:t>etc</a:t>
            </a:r>
            <a:r>
              <a:rPr lang="en-GB" dirty="0" smtClean="0"/>
              <a:t> see p.157</a:t>
            </a:r>
          </a:p>
          <a:p>
            <a:endParaRPr lang="en-US" dirty="0"/>
          </a:p>
        </p:txBody>
      </p:sp>
    </p:spTree>
    <p:extLst>
      <p:ext uri="{BB962C8B-B14F-4D97-AF65-F5344CB8AC3E}">
        <p14:creationId xmlns:p14="http://schemas.microsoft.com/office/powerpoint/2010/main" val="2530688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Task</a:t>
            </a:r>
            <a:endParaRPr lang="en-GB" dirty="0"/>
          </a:p>
        </p:txBody>
      </p:sp>
      <p:sp>
        <p:nvSpPr>
          <p:cNvPr id="21506" name="Content Placeholder 2"/>
          <p:cNvSpPr>
            <a:spLocks noGrp="1"/>
          </p:cNvSpPr>
          <p:nvPr>
            <p:ph idx="1"/>
          </p:nvPr>
        </p:nvSpPr>
        <p:spPr/>
        <p:txBody>
          <a:bodyPr/>
          <a:lstStyle/>
          <a:p>
            <a:endParaRPr lang="en-GB" dirty="0" smtClean="0"/>
          </a:p>
          <a:p>
            <a:r>
              <a:rPr lang="en-GB" dirty="0" smtClean="0"/>
              <a:t>Work you way through the questions on the worksheet at your own pace and ask for help if you need it</a:t>
            </a:r>
            <a:r>
              <a:rPr lang="en-GB" dirty="0" smtClean="0"/>
              <a:t>.</a:t>
            </a:r>
          </a:p>
          <a:p>
            <a:endParaRPr lang="en-GB" dirty="0"/>
          </a:p>
          <a:p>
            <a:r>
              <a:rPr lang="en-GB" dirty="0" smtClean="0"/>
              <a:t>Extension task read </a:t>
            </a:r>
            <a:endParaRPr lang="en-GB" dirty="0" smtClean="0"/>
          </a:p>
          <a:p>
            <a:endParaRPr lang="en-GB" dirty="0" smtClean="0"/>
          </a:p>
          <a:p>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Criticisms</a:t>
            </a:r>
            <a:endParaRPr lang="en-GB" dirty="0"/>
          </a:p>
        </p:txBody>
      </p:sp>
      <p:sp>
        <p:nvSpPr>
          <p:cNvPr id="3" name="Content Placeholder 2"/>
          <p:cNvSpPr>
            <a:spLocks noGrp="1"/>
          </p:cNvSpPr>
          <p:nvPr>
            <p:ph idx="1"/>
          </p:nvPr>
        </p:nvSpPr>
        <p:spPr/>
        <p:txBody>
          <a:bodyPr/>
          <a:lstStyle/>
          <a:p>
            <a:r>
              <a:rPr lang="en-GB" dirty="0" smtClean="0"/>
              <a:t>In what ways can we criticise post modernist perspective on youth </a:t>
            </a:r>
            <a:r>
              <a:rPr lang="en-GB" dirty="0" err="1" smtClean="0"/>
              <a:t>culture?see</a:t>
            </a:r>
            <a:r>
              <a:rPr lang="en-GB" dirty="0" smtClean="0"/>
              <a:t> p. 195</a:t>
            </a:r>
            <a:endParaRPr lang="en-GB" dirty="0" smtClean="0"/>
          </a:p>
          <a:p>
            <a:r>
              <a:rPr lang="en-GB" dirty="0" smtClean="0"/>
              <a:t>Use the other perspectives to form a comparison </a:t>
            </a:r>
            <a:r>
              <a:rPr lang="en-GB" dirty="0" err="1" smtClean="0"/>
              <a:t>e.g</a:t>
            </a:r>
            <a:endParaRPr lang="en-GB" dirty="0" smtClean="0"/>
          </a:p>
          <a:p>
            <a:r>
              <a:rPr lang="en-GB" dirty="0" smtClean="0"/>
              <a:t>Marxists believe youth culture is mostly about class differences and resistance whereas post modernism…………………………………….</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a:t>
            </a:r>
            <a:r>
              <a:rPr lang="en-GB" dirty="0" smtClean="0"/>
              <a:t>check </a:t>
            </a:r>
            <a:r>
              <a:rPr lang="en-GB" smtClean="0"/>
              <a:t>looking back !</a:t>
            </a:r>
            <a:endParaRPr lang="en-GB" dirty="0"/>
          </a:p>
        </p:txBody>
      </p:sp>
      <p:sp>
        <p:nvSpPr>
          <p:cNvPr id="3" name="Content Placeholder 2"/>
          <p:cNvSpPr>
            <a:spLocks noGrp="1"/>
          </p:cNvSpPr>
          <p:nvPr>
            <p:ph idx="1"/>
          </p:nvPr>
        </p:nvSpPr>
        <p:spPr/>
        <p:txBody>
          <a:bodyPr>
            <a:normAutofit lnSpcReduction="10000"/>
          </a:bodyPr>
          <a:lstStyle/>
          <a:p>
            <a:r>
              <a:rPr lang="en-GB" dirty="0" smtClean="0"/>
              <a:t>Rite of passage</a:t>
            </a:r>
          </a:p>
          <a:p>
            <a:r>
              <a:rPr lang="en-GB" dirty="0" smtClean="0"/>
              <a:t>Crisis of Identity</a:t>
            </a:r>
          </a:p>
          <a:p>
            <a:r>
              <a:rPr lang="en-GB" dirty="0" smtClean="0"/>
              <a:t>Magical solution</a:t>
            </a:r>
          </a:p>
          <a:p>
            <a:r>
              <a:rPr lang="en-GB" dirty="0" smtClean="0"/>
              <a:t>Resistance to capitalism</a:t>
            </a:r>
          </a:p>
          <a:p>
            <a:r>
              <a:rPr lang="en-GB" dirty="0" smtClean="0"/>
              <a:t>The CCCS</a:t>
            </a:r>
          </a:p>
          <a:p>
            <a:r>
              <a:rPr lang="en-GB" dirty="0" smtClean="0"/>
              <a:t>Diverse and fragmented identity</a:t>
            </a:r>
          </a:p>
          <a:p>
            <a:r>
              <a:rPr lang="en-GB" smtClean="0"/>
              <a:t>The MIPC</a:t>
            </a:r>
            <a:endParaRPr lang="en-GB" dirty="0" smtClean="0"/>
          </a:p>
          <a:p>
            <a:r>
              <a:rPr lang="en-GB" dirty="0" err="1" smtClean="0"/>
              <a:t>Tribalisation</a:t>
            </a:r>
            <a:endParaRPr lang="en-GB" dirty="0" smtClean="0"/>
          </a:p>
          <a:p>
            <a:r>
              <a:rPr lang="en-GB" dirty="0" smtClean="0"/>
              <a:t>Neo-Tribes</a:t>
            </a:r>
          </a:p>
          <a:p>
            <a:r>
              <a:rPr lang="en-GB" dirty="0" smtClean="0"/>
              <a:t>Risk Society.</a:t>
            </a:r>
          </a:p>
          <a:p>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GB" dirty="0" smtClean="0"/>
              <a:t>Theoretical re-cap</a:t>
            </a:r>
            <a:br>
              <a:rPr lang="en-GB" dirty="0" smtClean="0"/>
            </a:br>
            <a:endParaRPr lang="en-GB" dirty="0"/>
          </a:p>
        </p:txBody>
      </p:sp>
      <p:sp>
        <p:nvSpPr>
          <p:cNvPr id="16386" name="Content Placeholder 2"/>
          <p:cNvSpPr>
            <a:spLocks noGrp="1"/>
          </p:cNvSpPr>
          <p:nvPr>
            <p:ph idx="1"/>
          </p:nvPr>
        </p:nvSpPr>
        <p:spPr/>
        <p:txBody>
          <a:bodyPr/>
          <a:lstStyle/>
          <a:p>
            <a:r>
              <a:rPr lang="en-GB" smtClean="0"/>
              <a:t>Structural theories are Macro – they consider the big structures which determine how society works – social class, gender, functions of institutions like marriage or justice system.</a:t>
            </a:r>
          </a:p>
          <a:p>
            <a:r>
              <a:rPr lang="en-GB" smtClean="0"/>
              <a:t>Social Action theories are Micro – they consider the interactions between people, how people are labelled by others</a:t>
            </a:r>
          </a:p>
          <a:p>
            <a:r>
              <a:rPr lang="en-GB" smtClean="0"/>
              <a:t>Post Modernism does not fit into either of these because they believe that society is different now!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Post-modernism re-cap</a:t>
            </a:r>
            <a:endParaRPr lang="en-GB" dirty="0"/>
          </a:p>
        </p:txBody>
      </p:sp>
      <p:sp>
        <p:nvSpPr>
          <p:cNvPr id="17410" name="Content Placeholder 2"/>
          <p:cNvSpPr>
            <a:spLocks noGrp="1"/>
          </p:cNvSpPr>
          <p:nvPr>
            <p:ph idx="1"/>
          </p:nvPr>
        </p:nvSpPr>
        <p:spPr/>
        <p:txBody>
          <a:bodyPr/>
          <a:lstStyle/>
          <a:p>
            <a:r>
              <a:rPr lang="en-GB" smtClean="0"/>
              <a:t>It is not possible to have an overriding theory of society things are too fluid and diverse.</a:t>
            </a:r>
          </a:p>
          <a:p>
            <a:r>
              <a:rPr lang="en-GB" smtClean="0"/>
              <a:t>We live in a media saturated society which makes it difficult to see what reality really is.</a:t>
            </a:r>
          </a:p>
          <a:p>
            <a:r>
              <a:rPr lang="en-GB" smtClean="0"/>
              <a:t>We can make choices about our identity and we can buy identities through consumerism.</a:t>
            </a:r>
          </a:p>
          <a:p>
            <a:r>
              <a:rPr lang="en-GB" smtClean="0"/>
              <a:t>We can move in and out of identities as it suits us.</a:t>
            </a:r>
          </a:p>
          <a:p>
            <a:r>
              <a:rPr lang="en-GB" smtClean="0"/>
              <a:t>Evaluation – is this true?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GB" dirty="0"/>
          </a:p>
        </p:txBody>
      </p:sp>
      <p:sp>
        <p:nvSpPr>
          <p:cNvPr id="14338" name="Content Placeholder 2"/>
          <p:cNvSpPr>
            <a:spLocks noGrp="1"/>
          </p:cNvSpPr>
          <p:nvPr>
            <p:ph idx="1"/>
          </p:nvPr>
        </p:nvSpPr>
        <p:spPr>
          <a:xfrm>
            <a:off x="428596" y="1643050"/>
            <a:ext cx="8229600" cy="4389120"/>
          </a:xfrm>
        </p:spPr>
        <p:txBody>
          <a:bodyPr/>
          <a:lstStyle/>
          <a:p>
            <a:r>
              <a:rPr lang="en-GB" dirty="0" smtClean="0"/>
              <a:t>List Leisure activities you have taken part in, what specialist knowledge do you need?</a:t>
            </a:r>
          </a:p>
        </p:txBody>
      </p:sp>
      <p:pic>
        <p:nvPicPr>
          <p:cNvPr id="14339" name="Picture 2" descr="http://evolved.fm/wp-content/uploads/2008/11/clubbers.jpg"/>
          <p:cNvPicPr>
            <a:picLocks noChangeAspect="1" noChangeArrowheads="1"/>
          </p:cNvPicPr>
          <p:nvPr/>
        </p:nvPicPr>
        <p:blipFill>
          <a:blip r:embed="rId2"/>
          <a:srcRect/>
          <a:stretch>
            <a:fillRect/>
          </a:stretch>
        </p:blipFill>
        <p:spPr bwMode="auto">
          <a:xfrm>
            <a:off x="0" y="2643182"/>
            <a:ext cx="4278313" cy="3143250"/>
          </a:xfrm>
          <a:prstGeom prst="rect">
            <a:avLst/>
          </a:prstGeom>
          <a:noFill/>
          <a:ln w="9525">
            <a:noFill/>
            <a:miter lim="800000"/>
            <a:headEnd/>
            <a:tailEnd/>
          </a:ln>
        </p:spPr>
      </p:pic>
      <p:pic>
        <p:nvPicPr>
          <p:cNvPr id="14340" name="Picture 4" descr="http://www.sports-online.biz/images/sports1.jpg"/>
          <p:cNvPicPr>
            <a:picLocks noChangeAspect="1" noChangeArrowheads="1"/>
          </p:cNvPicPr>
          <p:nvPr/>
        </p:nvPicPr>
        <p:blipFill>
          <a:blip r:embed="rId3"/>
          <a:srcRect/>
          <a:stretch>
            <a:fillRect/>
          </a:stretch>
        </p:blipFill>
        <p:spPr bwMode="auto">
          <a:xfrm>
            <a:off x="4929188" y="2500306"/>
            <a:ext cx="4214812" cy="2746375"/>
          </a:xfrm>
          <a:prstGeom prst="rect">
            <a:avLst/>
          </a:prstGeom>
          <a:noFill/>
          <a:ln w="9525">
            <a:noFill/>
            <a:miter lim="800000"/>
            <a:headEnd/>
            <a:tailEnd/>
          </a:ln>
        </p:spPr>
      </p:pic>
      <p:pic>
        <p:nvPicPr>
          <p:cNvPr id="14341" name="Picture 6" descr="http://upload.wikimedia.org/wikipedia/commons/5/53/Amateur_music_making.jpg"/>
          <p:cNvPicPr>
            <a:picLocks noChangeAspect="1" noChangeArrowheads="1"/>
          </p:cNvPicPr>
          <p:nvPr/>
        </p:nvPicPr>
        <p:blipFill>
          <a:blip r:embed="rId4"/>
          <a:srcRect/>
          <a:stretch>
            <a:fillRect/>
          </a:stretch>
        </p:blipFill>
        <p:spPr bwMode="auto">
          <a:xfrm>
            <a:off x="3143240" y="4227513"/>
            <a:ext cx="3516312" cy="26304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Youth is all about style</a:t>
            </a:r>
            <a:endParaRPr lang="en-GB" dirty="0"/>
          </a:p>
        </p:txBody>
      </p:sp>
      <p:sp>
        <p:nvSpPr>
          <p:cNvPr id="15362" name="Content Placeholder 2"/>
          <p:cNvSpPr>
            <a:spLocks noGrp="1"/>
          </p:cNvSpPr>
          <p:nvPr>
            <p:ph idx="1"/>
          </p:nvPr>
        </p:nvSpPr>
        <p:spPr/>
        <p:txBody>
          <a:bodyPr/>
          <a:lstStyle/>
          <a:p>
            <a:r>
              <a:rPr lang="en-GB" dirty="0" smtClean="0"/>
              <a:t>Who has style and who doesn’t </a:t>
            </a:r>
          </a:p>
          <a:p>
            <a:r>
              <a:rPr lang="en-GB" dirty="0" smtClean="0"/>
              <a:t>Describe them !!</a:t>
            </a:r>
          </a:p>
          <a:p>
            <a:endParaRPr lang="en-GB" dirty="0" smtClean="0"/>
          </a:p>
          <a:p>
            <a:r>
              <a:rPr lang="en-GB" dirty="0" smtClean="0"/>
              <a:t>Is youth culture more style less substance? Post modernism says youth today lack any political concerns, they only care about consumerism and leisure!  Is that true?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Post-Modernism and Youth</a:t>
            </a:r>
            <a:endParaRPr lang="en-GB" dirty="0"/>
          </a:p>
        </p:txBody>
      </p:sp>
      <p:sp>
        <p:nvSpPr>
          <p:cNvPr id="18434" name="Content Placeholder 2"/>
          <p:cNvSpPr>
            <a:spLocks noGrp="1"/>
          </p:cNvSpPr>
          <p:nvPr>
            <p:ph idx="1"/>
          </p:nvPr>
        </p:nvSpPr>
        <p:spPr/>
        <p:txBody>
          <a:bodyPr>
            <a:normAutofit fontScale="92500"/>
          </a:bodyPr>
          <a:lstStyle/>
          <a:p>
            <a:r>
              <a:rPr lang="en-GB" dirty="0" smtClean="0"/>
              <a:t>Post modernists argue that since the 1990s youth style and culture has become increasingly diverse and fragmented.</a:t>
            </a:r>
          </a:p>
          <a:p>
            <a:r>
              <a:rPr lang="en-GB" dirty="0" smtClean="0"/>
              <a:t>They argue that sub-cultures no longer necessarily form around commonalities like gender, class or ethnicity and that styles based around particular music or clothing tastes have broken down</a:t>
            </a:r>
            <a:r>
              <a:rPr lang="en-GB" dirty="0" smtClean="0"/>
              <a:t>.</a:t>
            </a:r>
          </a:p>
          <a:p>
            <a:r>
              <a:rPr lang="en-GB" dirty="0" err="1" smtClean="0"/>
              <a:t>Kellner</a:t>
            </a:r>
            <a:r>
              <a:rPr lang="en-GB" dirty="0" smtClean="0"/>
              <a:t> – Young people increasing express identities through purchases</a:t>
            </a:r>
          </a:p>
          <a:p>
            <a:r>
              <a:rPr lang="en-GB" dirty="0" smtClean="0"/>
              <a:t>However this may still be class based, for example Archer researched how middle class youth expressed privilege through buying designer goods. See p. 156</a:t>
            </a:r>
            <a:endParaRPr lang="en-GB" dirty="0" smtClean="0"/>
          </a:p>
          <a:p>
            <a:endParaRPr lang="en-GB" dirty="0" smtClean="0"/>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Tribalisation</a:t>
            </a:r>
            <a:endParaRPr lang="en-GB" dirty="0"/>
          </a:p>
        </p:txBody>
      </p:sp>
      <p:sp>
        <p:nvSpPr>
          <p:cNvPr id="3" name="Content Placeholder 2"/>
          <p:cNvSpPr>
            <a:spLocks noGrp="1"/>
          </p:cNvSpPr>
          <p:nvPr>
            <p:ph idx="1"/>
          </p:nvPr>
        </p:nvSpPr>
        <p:spPr/>
        <p:txBody>
          <a:bodyPr/>
          <a:lstStyle/>
          <a:p>
            <a:r>
              <a:rPr lang="en-GB" dirty="0" smtClean="0"/>
              <a:t>Refers to the breaking down of associations based on gender, ethnicity or class and the </a:t>
            </a:r>
            <a:r>
              <a:rPr lang="en-GB" dirty="0" err="1" smtClean="0"/>
              <a:t>recomposition</a:t>
            </a:r>
            <a:r>
              <a:rPr lang="en-GB" dirty="0" smtClean="0"/>
              <a:t> of associations based on ‘tribal’ identities which are mainly consumer and leisure orientated.</a:t>
            </a:r>
          </a:p>
          <a:p>
            <a:r>
              <a:rPr lang="en-GB" dirty="0" smtClean="0"/>
              <a:t>– it is less a question of belonging to a gang, a family or a community than of</a:t>
            </a:r>
            <a:br>
              <a:rPr lang="en-GB" dirty="0" smtClean="0"/>
            </a:br>
            <a:r>
              <a:rPr lang="en-GB" dirty="0" smtClean="0"/>
              <a:t>switching from one group to another.</a:t>
            </a:r>
            <a:br>
              <a:rPr lang="en-GB" dirty="0" smtClean="0"/>
            </a:br>
            <a:r>
              <a:rPr lang="en-GB" dirty="0" err="1" smtClean="0">
                <a:solidFill>
                  <a:srgbClr val="FF0000"/>
                </a:solidFill>
              </a:rPr>
              <a:t>Maffesoli</a:t>
            </a:r>
            <a:r>
              <a:rPr lang="en-GB" dirty="0" smtClean="0">
                <a:solidFill>
                  <a:srgbClr val="FF0000"/>
                </a:solidFill>
              </a:rPr>
              <a:t> (1996)</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NEO Tribes</a:t>
            </a:r>
            <a:endParaRPr lang="en-GB" dirty="0"/>
          </a:p>
        </p:txBody>
      </p:sp>
      <p:sp>
        <p:nvSpPr>
          <p:cNvPr id="20482" name="Content Placeholder 2"/>
          <p:cNvSpPr>
            <a:spLocks noGrp="1"/>
          </p:cNvSpPr>
          <p:nvPr>
            <p:ph idx="1"/>
          </p:nvPr>
        </p:nvSpPr>
        <p:spPr/>
        <p:txBody>
          <a:bodyPr/>
          <a:lstStyle/>
          <a:p>
            <a:r>
              <a:rPr lang="en-GB" dirty="0" smtClean="0"/>
              <a:t>This is what </a:t>
            </a:r>
            <a:r>
              <a:rPr lang="en-GB" dirty="0" smtClean="0">
                <a:solidFill>
                  <a:srgbClr val="FF0000"/>
                </a:solidFill>
              </a:rPr>
              <a:t>Bennett (1999) </a:t>
            </a:r>
            <a:r>
              <a:rPr lang="en-GB" dirty="0" smtClean="0"/>
              <a:t>called a Neo Tribe.</a:t>
            </a:r>
          </a:p>
          <a:p>
            <a:r>
              <a:rPr lang="en-GB" dirty="0" smtClean="0"/>
              <a:t>Youth is a social construction and in recent years has become elongated.</a:t>
            </a:r>
          </a:p>
          <a:p>
            <a:r>
              <a:rPr lang="en-GB" dirty="0" smtClean="0"/>
              <a:t>Young people therefore may pick and choose their associations due to a need to find satisfying leisure activities.</a:t>
            </a:r>
          </a:p>
          <a:p>
            <a:r>
              <a:rPr lang="en-GB" dirty="0" smtClean="0"/>
              <a:t>They are not identities that are fixed or rooted in particular </a:t>
            </a:r>
            <a:r>
              <a:rPr lang="en-GB" dirty="0" err="1" smtClean="0"/>
              <a:t>gender,class</a:t>
            </a:r>
            <a:r>
              <a:rPr lang="en-GB" dirty="0" smtClean="0"/>
              <a:t> etc they are loose associations which can change.</a:t>
            </a:r>
          </a:p>
          <a:p>
            <a:r>
              <a:rPr lang="en-GB" dirty="0" smtClean="0"/>
              <a:t>Examples ………………..</a:t>
            </a:r>
          </a:p>
          <a:p>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Club Culture</a:t>
            </a:r>
            <a:endParaRPr lang="en-GB" dirty="0"/>
          </a:p>
        </p:txBody>
      </p:sp>
      <p:sp>
        <p:nvSpPr>
          <p:cNvPr id="19458" name="Content Placeholder 2"/>
          <p:cNvSpPr>
            <a:spLocks noGrp="1"/>
          </p:cNvSpPr>
          <p:nvPr>
            <p:ph idx="1"/>
          </p:nvPr>
        </p:nvSpPr>
        <p:spPr/>
        <p:txBody>
          <a:bodyPr/>
          <a:lstStyle/>
          <a:p>
            <a:r>
              <a:rPr lang="en-GB" dirty="0" smtClean="0"/>
              <a:t>Clubbers in the late 80’s and early 90’s based on collective experience of dance not based on any particular class, gender etc.</a:t>
            </a:r>
          </a:p>
          <a:p>
            <a:r>
              <a:rPr lang="en-GB" dirty="0" smtClean="0"/>
              <a:t>Researched by the MIPC – Manchester Institute of Popular Culture.</a:t>
            </a:r>
          </a:p>
          <a:p>
            <a:r>
              <a:rPr lang="en-GB" dirty="0" smtClean="0"/>
              <a:t>Mosh Pits embrace everyone of every identity!!</a:t>
            </a:r>
            <a:endParaRPr lang="en-GB" dirty="0" smtClean="0"/>
          </a:p>
          <a:p>
            <a:r>
              <a:rPr lang="en-GB" dirty="0" smtClean="0"/>
              <a:t>Post Modernists believe that we can move in and out of this type of culture. </a:t>
            </a:r>
            <a:r>
              <a:rPr lang="en-GB" dirty="0" err="1" smtClean="0"/>
              <a:t>E.g</a:t>
            </a:r>
            <a:r>
              <a:rPr lang="en-GB" dirty="0" smtClean="0"/>
              <a:t> clubber at the weekend, sensible bank clerk during the week.</a:t>
            </a:r>
          </a:p>
          <a:p>
            <a:pPr>
              <a:buFont typeface="Wingdings 2" pitchFamily="18" charset="2"/>
              <a:buNone/>
            </a:pPr>
            <a:endParaRPr lang="en-GB"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TotalTime>
  <Words>793</Words>
  <Application>Microsoft Office PowerPoint</Application>
  <PresentationFormat>On-screen Show (4:3)</PresentationFormat>
  <Paragraphs>69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Flow</vt:lpstr>
      <vt:lpstr>Post Modern Youth</vt:lpstr>
      <vt:lpstr>Theoretical re-cap </vt:lpstr>
      <vt:lpstr>Post-modernism re-cap</vt:lpstr>
      <vt:lpstr>PowerPoint Presentation</vt:lpstr>
      <vt:lpstr>Youth is all about style</vt:lpstr>
      <vt:lpstr>Post-Modernism and Youth</vt:lpstr>
      <vt:lpstr>Tribalisation</vt:lpstr>
      <vt:lpstr>NEO Tribes</vt:lpstr>
      <vt:lpstr>Club Culture</vt:lpstr>
      <vt:lpstr>The Supermarket of STyle</vt:lpstr>
      <vt:lpstr>Youth and post modern media</vt:lpstr>
      <vt:lpstr>Task</vt:lpstr>
      <vt:lpstr>Criticisms</vt:lpstr>
      <vt:lpstr>Key terms check looking back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Modern Youth</dc:title>
  <dc:creator>Mr Rust-Ashford</dc:creator>
  <cp:lastModifiedBy>rusty</cp:lastModifiedBy>
  <cp:revision>37</cp:revision>
  <dcterms:created xsi:type="dcterms:W3CDTF">2010-10-03T14:34:59Z</dcterms:created>
  <dcterms:modified xsi:type="dcterms:W3CDTF">2015-10-24T16:57:13Z</dcterms:modified>
</cp:coreProperties>
</file>