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1" r:id="rId3"/>
    <p:sldId id="272" r:id="rId4"/>
    <p:sldId id="273" r:id="rId5"/>
    <p:sldId id="259" r:id="rId6"/>
    <p:sldId id="258" r:id="rId7"/>
    <p:sldId id="260" r:id="rId8"/>
    <p:sldId id="262" r:id="rId9"/>
    <p:sldId id="275" r:id="rId10"/>
    <p:sldId id="286" r:id="rId11"/>
    <p:sldId id="265" r:id="rId12"/>
    <p:sldId id="26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6" r:id="rId24"/>
    <p:sldId id="267" r:id="rId25"/>
    <p:sldId id="268" r:id="rId26"/>
    <p:sldId id="269" r:id="rId27"/>
    <p:sldId id="270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9F92C-0E59-4594-907B-526140219AD8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585D-8ADB-471B-95C2-F32EC7C72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8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9FD81-BE83-4B2C-A01E-635613FF6A0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61CDF-CBA9-4469-82F0-45BC5747D5A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5163E-5261-46E5-9716-FC2E6B503D5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B0A52-A215-45A3-83CF-D3626D6BEB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1B32-672B-4135-A334-4AFE344F9A30}" type="datetimeFigureOut">
              <a:rPr lang="en-US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76A9-6781-4F3E-BE37-2AE0071AF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rapetv.com/News/News%20Pages/Everyone%20Else/images/greek-riot-police-falling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bennettkids.homestead.com/files/heil_hitler.JPG&amp;imgrefurl=http://forums.roempire.com/showthread.php?p=969769&amp;usg=__4vvy8FKZWoFHx5k9HzCCKtauL1g=&amp;h=720&amp;w=1004&amp;sz=93&amp;hl=en&amp;start=1&amp;um=1&amp;tbnid=Yg3gQ7P2aB5YpM:&amp;tbnh=107&amp;tbnw=149&amp;prev=/images?q=building+the+concentration+camps&amp;um=1&amp;hl=en&amp;rlz=1T4PCTA_enGB293GB294&amp;sa=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SzVfda6AGE" TargetMode="External"/><Relationship Id="rId2" Type="http://schemas.openxmlformats.org/officeDocument/2006/relationships/hyperlink" Target="http://www.youtube.com/watch?v=ojuNohlWc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cvSNg0HZw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143250"/>
            <a:ext cx="8429625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>
                <a:solidFill>
                  <a:srgbClr val="FFFF00"/>
                </a:solidFill>
              </a:rPr>
              <a:t>SY3 -Understanding Power and Control</a:t>
            </a:r>
            <a:endParaRPr lang="en-GB" sz="49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88" y="4214813"/>
            <a:ext cx="7643812" cy="35004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300" dirty="0" smtClean="0">
                <a:solidFill>
                  <a:srgbClr val="C00000"/>
                </a:solidFill>
              </a:rPr>
              <a:t>Understanding Crime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                                                 Mrs Leigh Ashford</a:t>
            </a:r>
            <a:endParaRPr lang="en-GB" dirty="0"/>
          </a:p>
        </p:txBody>
      </p:sp>
      <p:pic>
        <p:nvPicPr>
          <p:cNvPr id="13315" name="Picture 4" descr="http://dominicanewsonline.com/wp-content/uploads/2009/12/domestic_viol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25" y="4357688"/>
            <a:ext cx="20986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scrapetv.com/News/News%20Pages/Everyone%20Else/images/greek-riot-police-fall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0"/>
            <a:ext cx="25003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http://www.seattlecaraccidentlawyerblog.com/stockxpertcom_id3726241_jpg_07a28cd6a87b9d4653f396230acad5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85750"/>
            <a:ext cx="37242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http://images.paultan.org/images/Volvo_V70_Police_2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5000625"/>
            <a:ext cx="3132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http://davidbenson.webs.com/Police-stop-G20-protester-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2950" y="214313"/>
            <a:ext cx="4305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Genocide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Rwanda  1993 - slaughter of </a:t>
            </a:r>
            <a:r>
              <a:rPr lang="en-GB" dirty="0" err="1" smtClean="0"/>
              <a:t>Tutsies</a:t>
            </a:r>
            <a:r>
              <a:rPr lang="en-GB" dirty="0" smtClean="0"/>
              <a:t> by Hutus (Belgians created these differences when they were in power – Divide and Rule)</a:t>
            </a:r>
          </a:p>
          <a:p>
            <a:r>
              <a:rPr lang="en-GB" dirty="0" smtClean="0"/>
              <a:t>Darfur – 2003 </a:t>
            </a:r>
            <a:r>
              <a:rPr lang="en-GB" dirty="0" err="1" smtClean="0"/>
              <a:t>Janaweed</a:t>
            </a:r>
            <a:r>
              <a:rPr lang="en-GB" dirty="0" smtClean="0"/>
              <a:t> Militias ethnic cleansing of non-</a:t>
            </a:r>
            <a:r>
              <a:rPr lang="en-GB" dirty="0" err="1" smtClean="0"/>
              <a:t>arab</a:t>
            </a:r>
            <a:r>
              <a:rPr lang="en-GB" dirty="0" smtClean="0"/>
              <a:t> population.</a:t>
            </a:r>
          </a:p>
          <a:p>
            <a:r>
              <a:rPr lang="en-GB" dirty="0" smtClean="0"/>
              <a:t>Iraq 1980s– mass killing of Kurdish people using chemical weapons – ‘justified by Quran</a:t>
            </a:r>
          </a:p>
          <a:p>
            <a:r>
              <a:rPr lang="en-GB" dirty="0" smtClean="0"/>
              <a:t>Kosovo 1998– Mass killing of Muslims by Serbian law enforcement and forces.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1" y="-21380"/>
            <a:ext cx="43592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785"/>
            <a:ext cx="421322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0795"/>
            <a:ext cx="4359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4" y="3466357"/>
            <a:ext cx="42132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962026"/>
            <a:ext cx="244827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US forces in Iraq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122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white-phosph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61" y="5558"/>
            <a:ext cx="655509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01" y="4138344"/>
            <a:ext cx="3859493" cy="27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Israel – Gaza Strip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3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1. People are put into different categories according to their differences. 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124" name="Picture 5" descr="Two German Jewish families at a gathering before the war. Only two people in this group survived the Holocaust. Germany, 192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428875"/>
            <a:ext cx="7675563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2. The </a:t>
            </a:r>
            <a:r>
              <a:rPr lang="en-GB" b="1" dirty="0" smtClean="0"/>
              <a:t>categories</a:t>
            </a:r>
            <a:r>
              <a:rPr lang="en-GB" dirty="0" smtClean="0"/>
              <a:t> are given names such as </a:t>
            </a:r>
            <a:r>
              <a:rPr lang="en-GB" b="1" dirty="0" smtClean="0"/>
              <a:t>Jew or Aryan (Pure German Blooded).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43563"/>
            <a:ext cx="8229600" cy="4524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7" descr="Star of David on Wall in Jewish District, Venice, Italy Photographic Print by Juliet Coom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571875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3. One group of people begin to treat another group as if they are </a:t>
            </a:r>
            <a:r>
              <a:rPr lang="en-GB" b="1" dirty="0" smtClean="0"/>
              <a:t>not human. Everyone is encouraged to hate the group 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166937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7172" name="Picture 2" descr="http://www.chgs.umn.edu/histories/philatelic/images/gru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929063"/>
            <a:ext cx="5429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4.</a:t>
            </a:r>
            <a:r>
              <a:rPr lang="en-GB" b="1" dirty="0" smtClean="0"/>
              <a:t> Organised</a:t>
            </a:r>
            <a:r>
              <a:rPr lang="en-GB" dirty="0" smtClean="0"/>
              <a:t> governments or groups begin to </a:t>
            </a:r>
            <a:r>
              <a:rPr lang="en-GB" b="1" dirty="0" smtClean="0"/>
              <a:t>plan</a:t>
            </a:r>
            <a:r>
              <a:rPr lang="en-GB" dirty="0" smtClean="0"/>
              <a:t> how to get rid of the hated group.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288131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8196" name="Picture 2" descr="http://www.discovernikkei.org/dj/nikkeialbum/files/filemanager/public/active/39/31-_building_barracks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14688"/>
            <a:ext cx="3286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tbn0.google.com/images?q=tbn:Yg3gQ7P2aB5YpM:http://bennettkids.homestead.com/files/heil_hit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286125"/>
            <a:ext cx="3643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5. The hated group is </a:t>
            </a:r>
            <a:r>
              <a:rPr lang="en-GB" b="1" dirty="0" smtClean="0"/>
              <a:t>kept apart</a:t>
            </a:r>
            <a:r>
              <a:rPr lang="en-GB" dirty="0" smtClean="0"/>
              <a:t> from others.  Laws are made to prevent socialising or marriage between groups.   </a:t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20" name="Picture 7" descr="http://dancutlermedicalart.com/AlbertEinstein'sZionism/images/250%20pixels/1930-1939/1933Boyco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000375"/>
            <a:ext cx="5786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6. The hated group is forced to wear symbols or certain clothing which marks them out. Their property is confiscated and they are then forced into ghettos (camps).</a:t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173831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11267" name="Picture 5" descr="Portrait of members of a Hungarian Jewish family. They were deported to and killed in Auschwitz soon after this photo was taken. Kapuvar, Hungary, June 8, 1944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285875"/>
            <a:ext cx="7143750" cy="4357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43" y="3933056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6834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52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643446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2428868"/>
            <a:ext cx="82153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5400" dirty="0" smtClean="0"/>
              <a:t>WHAT IS POWER?</a:t>
            </a: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individual or group has power when they are able to get what they want despite opposition from other people”</a:t>
            </a:r>
          </a:p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681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82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0688"/>
            <a:ext cx="8229600" cy="59531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12292" name="Picture 6" descr="http://i3.photobucket.com/albums/y87/kulkova2/terezi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3048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static.howstuffworks.com/gif/nazi-germany-conquers-france-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85750"/>
            <a:ext cx="3810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http://worldatlas.com/webimage/countrys/europe/aaposter/itjmcemet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6433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7. The </a:t>
            </a:r>
            <a:r>
              <a:rPr lang="en-GB" b="1" dirty="0" smtClean="0"/>
              <a:t>mass killing</a:t>
            </a:r>
            <a:r>
              <a:rPr lang="en-GB" dirty="0" smtClean="0"/>
              <a:t> of the people in ghettos and camps begins to take place.</a:t>
            </a:r>
            <a:br>
              <a:rPr lang="en-GB" dirty="0" smtClean="0"/>
            </a:br>
            <a:r>
              <a:rPr lang="en-GB" dirty="0" smtClean="0"/>
              <a:t>          </a:t>
            </a:r>
            <a:br>
              <a:rPr lang="en-GB" dirty="0" smtClean="0"/>
            </a:br>
            <a:r>
              <a:rPr lang="en-GB" dirty="0" smtClean="0"/>
              <a:t>        6</a:t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214563"/>
            <a:ext cx="4572000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</a:t>
            </a:r>
            <a:r>
              <a:rPr lang="en-GB" dirty="0" smtClean="0"/>
              <a:t>People try to deny what happened and try to </a:t>
            </a:r>
            <a:r>
              <a:rPr lang="en-GB" b="1" dirty="0" smtClean="0"/>
              <a:t>hide the evidence.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881437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14340" name="Picture 6" descr="http://cdn-www.answerbag.com/images/answers/480239/1750484/tmb_cremato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428875"/>
            <a:ext cx="4572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Globalisation- supply and demand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Part of the reason for transnational crime is the economy of  demand and supply.</a:t>
            </a:r>
          </a:p>
          <a:p>
            <a:pPr eaLnBrk="1" hangingPunct="1"/>
            <a:r>
              <a:rPr lang="en-GB" sz="2400" dirty="0" smtClean="0"/>
              <a:t>The rich west demands products </a:t>
            </a:r>
            <a:r>
              <a:rPr lang="en-GB" sz="2400" dirty="0" err="1" smtClean="0"/>
              <a:t>eg</a:t>
            </a:r>
            <a:r>
              <a:rPr lang="en-GB" sz="2400" dirty="0" smtClean="0"/>
              <a:t>. drugs, sex workers.</a:t>
            </a:r>
          </a:p>
          <a:p>
            <a:pPr eaLnBrk="1" hangingPunct="1"/>
            <a:r>
              <a:rPr lang="en-GB" sz="2400" dirty="0" smtClean="0"/>
              <a:t>The poor third world countries supply these services.</a:t>
            </a:r>
          </a:p>
          <a:p>
            <a:pPr eaLnBrk="1" hangingPunct="1"/>
            <a:r>
              <a:rPr lang="en-GB" sz="2400" dirty="0" smtClean="0"/>
              <a:t>For example in Columbia 20% of the population is dependent on the cocaine trade for their livelihood.   </a:t>
            </a:r>
            <a:endParaRPr lang="en-US" sz="2400" dirty="0" smtClean="0"/>
          </a:p>
        </p:txBody>
      </p:sp>
      <p:pic>
        <p:nvPicPr>
          <p:cNvPr id="4100" name="Picture 5" descr="drug smuggl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14813"/>
            <a:ext cx="3071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smuggler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357688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Green crime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This can be defined as crime against the environment.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Regardless of the creation of nation states the Earth is in fact a single connected eco-system.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Atmospheric pollution in one country turns to acid rain in another country.</a:t>
            </a:r>
          </a:p>
        </p:txBody>
      </p:sp>
      <p:pic>
        <p:nvPicPr>
          <p:cNvPr id="16388" name="Picture 3" descr="pollutio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357694"/>
            <a:ext cx="40005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Green criminology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/>
          <a:lstStyle/>
          <a:p>
            <a:pPr eaLnBrk="1" hangingPunct="1"/>
            <a:r>
              <a:rPr lang="en-GB" sz="2400" dirty="0" smtClean="0"/>
              <a:t>Many of the problems created by technological advances such as global warming are not the result of criminal activity, as such.</a:t>
            </a:r>
          </a:p>
          <a:p>
            <a:pPr eaLnBrk="1" hangingPunct="1"/>
            <a:r>
              <a:rPr lang="en-GB" sz="2400" dirty="0" smtClean="0"/>
              <a:t>Traditional criminology has only been interested in law breaking activity. It is criticised for accepting the definitions of crime shaped by big business and power elites.</a:t>
            </a:r>
            <a:endParaRPr lang="en-US" sz="2400" dirty="0" smtClean="0"/>
          </a:p>
        </p:txBody>
      </p:sp>
      <p:pic>
        <p:nvPicPr>
          <p:cNvPr id="18436" name="Picture 3" descr="green cri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43314"/>
            <a:ext cx="324326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Green criminology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GC takes a more radical approach.</a:t>
            </a:r>
          </a:p>
          <a:p>
            <a:pPr eaLnBrk="1" hangingPunct="1"/>
            <a:r>
              <a:rPr lang="en-GB" smtClean="0"/>
              <a:t>It starts from the notion of </a:t>
            </a:r>
            <a:r>
              <a:rPr lang="en-GB" i="1" smtClean="0"/>
              <a:t>harm</a:t>
            </a:r>
            <a:r>
              <a:rPr lang="en-GB" smtClean="0"/>
              <a:t> rather than law.</a:t>
            </a:r>
          </a:p>
          <a:p>
            <a:pPr eaLnBrk="1" hangingPunct="1"/>
            <a:r>
              <a:rPr lang="en-GB" smtClean="0"/>
              <a:t>White (2008) argues that if harm is done to the environment or human/non-human animals that this should be the subject of green criminology regardless of it’s legal status.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1508" name="Picture 3" descr="oil spills 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785813"/>
            <a:ext cx="84343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is the difference between coercion and authority?</a:t>
            </a:r>
          </a:p>
          <a:p>
            <a:r>
              <a:rPr lang="en-GB" dirty="0" smtClean="0"/>
              <a:t>Can you name two categories of state crime?</a:t>
            </a:r>
          </a:p>
          <a:p>
            <a:r>
              <a:rPr lang="en-GB" dirty="0" smtClean="0"/>
              <a:t>How is authority used to explain state crime like the holocaust?</a:t>
            </a:r>
          </a:p>
          <a:p>
            <a:r>
              <a:rPr lang="en-GB" dirty="0" smtClean="0"/>
              <a:t>Why do you think the cocaine business is so rife in Columbia?</a:t>
            </a:r>
          </a:p>
          <a:p>
            <a:r>
              <a:rPr lang="en-GB" dirty="0" smtClean="0"/>
              <a:t>What is the issue with Nation States and green crime?</a:t>
            </a:r>
          </a:p>
          <a:p>
            <a:r>
              <a:rPr lang="en-GB" dirty="0" smtClean="0">
                <a:hlinkClick r:id="rId2"/>
              </a:rPr>
              <a:t>http://www.youtube.com/watch?v=ojuNohlWcng</a:t>
            </a:r>
            <a:endParaRPr lang="en-GB" dirty="0" smtClean="0"/>
          </a:p>
          <a:p>
            <a:r>
              <a:rPr lang="en-GB" smtClean="0">
                <a:hlinkClick r:id="rId3"/>
              </a:rPr>
              <a:t>http://www.youtube.com/watch?v=cSzVfda6AGE</a:t>
            </a:r>
            <a:endParaRPr lang="en-GB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42844" y="1000108"/>
            <a:ext cx="9001156" cy="390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Sources of power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Coercion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which involves the use of force. People obey because they feel that they have no choice and that they are forced to obey against their will.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Authority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 exercised over us when we willingly obey an individual or a group because we see it as the right thing to do. Force is not necessary because we agree to obey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1946"/>
              </p:ext>
            </p:extLst>
          </p:nvPr>
        </p:nvGraphicFramePr>
        <p:xfrm>
          <a:off x="683568" y="2420888"/>
          <a:ext cx="8064896" cy="3024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04256"/>
                <a:gridCol w="5760640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Lucida Bright"/>
                          <a:ea typeface="Times New Roman"/>
                        </a:rPr>
                        <a:t>Headteacher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Lucida Brigh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Lucida Bright"/>
                          <a:ea typeface="Times New Roman"/>
                        </a:rPr>
                        <a:t>A</a:t>
                      </a:r>
                      <a:r>
                        <a:rPr lang="en-GB" sz="1800" baseline="0" dirty="0" smtClean="0">
                          <a:effectLst/>
                          <a:latin typeface="Lucida Bright"/>
                          <a:ea typeface="Times New Roman"/>
                        </a:rPr>
                        <a:t> mugger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Lucida Brigh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Lucida Bright"/>
                          <a:ea typeface="Times New Roman"/>
                        </a:rPr>
                        <a:t>Prime</a:t>
                      </a:r>
                      <a:r>
                        <a:rPr lang="en-GB" sz="1800" baseline="0" dirty="0" smtClean="0">
                          <a:effectLst/>
                          <a:latin typeface="Lucida Bright"/>
                          <a:ea typeface="Times New Roman"/>
                        </a:rPr>
                        <a:t> Minister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Lucida Brigh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Lucida Bright"/>
                          <a:ea typeface="Times New Roman"/>
                        </a:rPr>
                        <a:t>Police officers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Lucida Brigh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Lucida Bright"/>
                          <a:ea typeface="Times New Roman"/>
                        </a:rPr>
                        <a:t>Bullies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Lucida Brigh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imes New Roman"/>
                          <a:ea typeface="Times New Roman"/>
                        </a:rPr>
                        <a:t>Parents 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2068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</a:t>
            </a:r>
            <a:r>
              <a:rPr lang="en-US" dirty="0" smtClean="0"/>
              <a:t>types of authority do these people have?</a:t>
            </a:r>
          </a:p>
          <a:p>
            <a:endParaRPr lang="en-US" dirty="0" smtClean="0"/>
          </a:p>
          <a:p>
            <a:r>
              <a:rPr lang="en-US" dirty="0" smtClean="0"/>
              <a:t>Which have power based on coercion and which from authority?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State crimes are committed by, or on behalf of states and governments in order to further their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GB" dirty="0" smtClean="0"/>
              <a:t>Genocide</a:t>
            </a:r>
          </a:p>
          <a:p>
            <a:r>
              <a:rPr lang="en-GB" dirty="0" smtClean="0"/>
              <a:t>War crimes</a:t>
            </a:r>
          </a:p>
          <a:p>
            <a:r>
              <a:rPr lang="en-GB" dirty="0" smtClean="0"/>
              <a:t>Torture</a:t>
            </a:r>
          </a:p>
          <a:p>
            <a:r>
              <a:rPr lang="en-GB" dirty="0" smtClean="0"/>
              <a:t>Imprisonment without                                             trial</a:t>
            </a:r>
          </a:p>
          <a:p>
            <a:r>
              <a:rPr lang="en-GB" dirty="0" smtClean="0"/>
              <a:t>Assassination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24" y="2708920"/>
            <a:ext cx="40037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McLaughlin – 4 categories of state 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b="1" dirty="0" smtClean="0"/>
              <a:t>Political crimes </a:t>
            </a:r>
            <a:r>
              <a:rPr lang="en-GB" dirty="0" smtClean="0"/>
              <a:t>– corruption/censorship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 startAt="2"/>
            </a:pPr>
            <a:r>
              <a:rPr lang="en-GB" b="1" dirty="0" smtClean="0"/>
              <a:t>Crimes by security/police forces </a:t>
            </a:r>
            <a:r>
              <a:rPr lang="en-GB" dirty="0" smtClean="0"/>
              <a:t>– genocide,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torture, disappearance of dissidents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 startAt="3"/>
            </a:pPr>
            <a:r>
              <a:rPr lang="en-GB" b="1" dirty="0" smtClean="0"/>
              <a:t>Economic crimes </a:t>
            </a:r>
            <a:r>
              <a:rPr lang="en-GB" dirty="0" smtClean="0"/>
              <a:t>– official violations of health &amp; </a:t>
            </a:r>
          </a:p>
          <a:p>
            <a:pPr marL="0" indent="0">
              <a:buNone/>
            </a:pPr>
            <a:r>
              <a:rPr lang="en-GB" dirty="0" smtClean="0"/>
              <a:t>      safety laws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4.   Social &amp; Cultural crimes </a:t>
            </a:r>
            <a:r>
              <a:rPr lang="en-GB" dirty="0" smtClean="0"/>
              <a:t>– institutional racism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3812"/>
            <a:ext cx="3960440" cy="958924"/>
          </a:xfrm>
        </p:spPr>
        <p:txBody>
          <a:bodyPr/>
          <a:lstStyle/>
          <a:p>
            <a:r>
              <a:rPr lang="en-GB" dirty="0" smtClean="0"/>
              <a:t>Nazi Germany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t1.gstatic.com/images?q=tbn:ANd9GcRinkCbY8cWoUl5-wr8aVekVWT7Z1ld9ReUZCwVw3eiDHlSqWdo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360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oIAhQMTG-dU/S4YvTYyfI5I/AAAAAAAACuM/5ij4ibOfjZ0/s1600/kristallnacht-night-of-broken-glass-nazi-germany-jews-persecution-november-9-1938-new-york-ti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86" y="665312"/>
            <a:ext cx="440150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Kelman</a:t>
            </a:r>
            <a:r>
              <a:rPr lang="en-GB" dirty="0" smtClean="0"/>
              <a:t> &amp; Hamilton (1989) – features that produce crimes of obedience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Authorisation</a:t>
            </a:r>
            <a:r>
              <a:rPr lang="en-GB" sz="2800" dirty="0" smtClean="0"/>
              <a:t> – this is when acts are ordered or approved of by those in higher authority. This is where moral principals are replaced by a duty to obey.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b="1" dirty="0" err="1" smtClean="0"/>
              <a:t>Routinisation</a:t>
            </a:r>
            <a:r>
              <a:rPr lang="en-GB" sz="2800" dirty="0" smtClean="0"/>
              <a:t> – the crime becomes routine – a common practice that can be done in a clinical, detached manner.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b="1" dirty="0" smtClean="0"/>
              <a:t>Dehumanisation</a:t>
            </a:r>
            <a:r>
              <a:rPr lang="en-GB" sz="2800" dirty="0" smtClean="0"/>
              <a:t> – this is where the ‘enemy of the state’ is portrayed as sub-human. Not to be treated as normal! Here the usual principles of morality do not apply.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01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can happen anywhere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Germans are not different – </a:t>
            </a:r>
            <a:r>
              <a:rPr lang="en-GB" dirty="0" err="1" smtClean="0"/>
              <a:t>Milgram</a:t>
            </a:r>
            <a:endParaRPr lang="en-GB" dirty="0" smtClean="0"/>
          </a:p>
          <a:p>
            <a:r>
              <a:rPr lang="en-GB" dirty="0" smtClean="0"/>
              <a:t>8 Stages of genocide</a:t>
            </a:r>
          </a:p>
          <a:p>
            <a:r>
              <a:rPr lang="en-GB" dirty="0" smtClean="0"/>
              <a:t>Germany</a:t>
            </a:r>
          </a:p>
          <a:p>
            <a:r>
              <a:rPr lang="en-GB" dirty="0" smtClean="0"/>
              <a:t>Rwanda</a:t>
            </a:r>
          </a:p>
          <a:p>
            <a:r>
              <a:rPr lang="en-GB" dirty="0" smtClean="0"/>
              <a:t>Sudan, Darfur</a:t>
            </a:r>
          </a:p>
          <a:p>
            <a:r>
              <a:rPr lang="en-GB" dirty="0" smtClean="0"/>
              <a:t>Yugoslavia Kosovo</a:t>
            </a:r>
          </a:p>
          <a:p>
            <a:r>
              <a:rPr lang="en-GB" dirty="0" smtClean="0">
                <a:hlinkClick r:id="rId2"/>
              </a:rPr>
              <a:t>http://www.youtube.com/watch?v=BcvSNg0HZwk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670</Words>
  <Application>Microsoft Office PowerPoint</Application>
  <PresentationFormat>On-screen Show (4:3)</PresentationFormat>
  <Paragraphs>110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SY3 -Understanding Power and Control</vt:lpstr>
      <vt:lpstr>PowerPoint Presentation</vt:lpstr>
      <vt:lpstr>PowerPoint Presentation</vt:lpstr>
      <vt:lpstr>PowerPoint Presentation</vt:lpstr>
      <vt:lpstr>State crimes are committed by, or on behalf of states and governments in order to further their policies</vt:lpstr>
      <vt:lpstr>McLaughlin – 4 categories of state crime</vt:lpstr>
      <vt:lpstr>Nazi Germany</vt:lpstr>
      <vt:lpstr>Kelman &amp; Hamilton (1989) – features that produce crimes of obedience</vt:lpstr>
      <vt:lpstr>It can happen anywhere</vt:lpstr>
      <vt:lpstr>Examples of Genocide</vt:lpstr>
      <vt:lpstr>PowerPoint Presentation</vt:lpstr>
      <vt:lpstr>PowerPoint Presentation</vt:lpstr>
      <vt:lpstr>  1. People are put into different categories according to their differences.  </vt:lpstr>
      <vt:lpstr>     2. The categories are given names such as Jew or Aryan (Pure German Blooded).   </vt:lpstr>
      <vt:lpstr>      3. One group of people begin to treat another group as if they are not human. Everyone is encouraged to hate the group .    </vt:lpstr>
      <vt:lpstr>    4. Organised governments or groups begin to plan how to get rid of the hated group.   </vt:lpstr>
      <vt:lpstr>   5. The hated group is kept apart from others.  Laws are made to prevent socialising or marriage between groups.    </vt:lpstr>
      <vt:lpstr>        6. The hated group is forced to wear symbols or certain clothing which marks them out. Their property is confiscated and they are then forced into ghettos (camps).   </vt:lpstr>
      <vt:lpstr>PowerPoint Presentation</vt:lpstr>
      <vt:lpstr>PowerPoint Presentation</vt:lpstr>
      <vt:lpstr>     7. The mass killing of the people in ghettos and camps begins to take place.                    6   </vt:lpstr>
      <vt:lpstr>   8. People try to deny what happened and try to hide the evidence.   </vt:lpstr>
      <vt:lpstr>Globalisation- supply and demand</vt:lpstr>
      <vt:lpstr>Green crime</vt:lpstr>
      <vt:lpstr>Green criminology</vt:lpstr>
      <vt:lpstr>Green criminology</vt:lpstr>
      <vt:lpstr>PowerPoint Presentation</vt:lpstr>
      <vt:lpstr>Plenary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SY3 -Understanding Power and Control</dc:title>
  <dc:creator>Mr Rust-Ashford</dc:creator>
  <cp:lastModifiedBy>lrustashford</cp:lastModifiedBy>
  <cp:revision>14</cp:revision>
  <dcterms:created xsi:type="dcterms:W3CDTF">2011-12-02T18:17:01Z</dcterms:created>
  <dcterms:modified xsi:type="dcterms:W3CDTF">2014-10-10T12:24:07Z</dcterms:modified>
</cp:coreProperties>
</file>