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735763" cy="98663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ctrTitle"/>
          </p:nvPr>
        </p:nvSpPr>
        <p:spPr>
          <a:xfrm>
            <a:off x="685800" y="2130423"/>
            <a:ext cx="7772400" cy="147002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3"/>
          </a:xfrm>
        </p:spPr>
        <p:txBody>
          <a:bodyPr anchorCtr="1"/>
          <a:lstStyle>
            <a:lvl1pPr marL="0" indent="0" algn="ctr">
              <a:buNone/>
              <a:defRPr>
                <a:solidFill>
                  <a:srgbClr val="898989"/>
                </a:solidFill>
              </a:defRPr>
            </a:lvl1pPr>
          </a:lstStyle>
          <a:p>
            <a:pPr lvl="0"/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CDBEBCE-D0C5-4211-BCB9-0CB87618455A}" type="datetime1">
              <a:rPr lang="en-GB"/>
              <a:pPr lvl="0"/>
              <a:t>23/03/2018</a:t>
            </a:fld>
            <a:endParaRPr lang="en-GB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7FD3C8E-879D-46A6-BA4A-F8D501A864C3}" type="slidenum"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85F06FE-0CEF-42F4-BB20-5A60BCD3BE79}" type="datetime1">
              <a:rPr lang="en-GB"/>
              <a:pPr lvl="0"/>
              <a:t>23/03/2018</a:t>
            </a:fld>
            <a:endParaRPr lang="en-GB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34D1B29-686F-4E14-854B-AD1CA2E54A66}" type="slidenum"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 txBox="1"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9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 txBox="1">
            <a:spLocks noGrp="1"/>
          </p:cNvSpPr>
          <p:nvPr>
            <p:ph type="body" orient="vert" idx="1"/>
          </p:nvPr>
        </p:nvSpPr>
        <p:spPr>
          <a:xfrm>
            <a:off x="457200" y="274640"/>
            <a:ext cx="6019796" cy="5851529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097B80F-BE85-4BC8-A404-BF40AD5CE177}" type="datetime1">
              <a:rPr lang="en-GB"/>
              <a:pPr lvl="0"/>
              <a:t>23/03/2018</a:t>
            </a:fld>
            <a:endParaRPr lang="en-GB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908B6DB-984C-4902-81A7-E1E74DB8D71A}" type="slidenum"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B4B5E3F-9310-4FD5-AC04-595477011769}" type="datetime1">
              <a:rPr lang="en-GB"/>
              <a:pPr lvl="0"/>
              <a:t>23/03/2018</a:t>
            </a:fld>
            <a:endParaRPr lang="en-GB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D7CE342-EC67-4DCA-8A88-721E77C4B246}" type="slidenum">
              <a:t>‹#›</a:t>
            </a:fld>
            <a:endParaRPr lang="en-GB"/>
          </a:p>
        </p:txBody>
      </p:sp>
    </p:spTree>
  </p:cSld>
  <p:clrMapOvr>
    <a:masterClrMapping/>
  </p:clrMapOvr>
  <p:transition/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722311" y="4406895"/>
            <a:ext cx="7772400" cy="1362071"/>
          </a:xfrm>
        </p:spPr>
        <p:txBody>
          <a:bodyPr anchor="t" anchorCtr="0"/>
          <a:lstStyle>
            <a:lvl1pPr algn="l">
              <a:defRPr sz="4000" b="1" cap="all"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722311" y="2906713"/>
            <a:ext cx="7772400" cy="1500182"/>
          </a:xfrm>
        </p:spPr>
        <p:txBody>
          <a:bodyPr anchor="b"/>
          <a:lstStyle>
            <a:lvl1pPr marL="0" indent="0">
              <a:spcBef>
                <a:spcPts val="500"/>
              </a:spcBef>
              <a:buNone/>
              <a:defRPr sz="2000">
                <a:solidFill>
                  <a:srgbClr val="898989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662F935-9BE3-49A2-9D86-C61598F4F97F}" type="datetime1">
              <a:rPr lang="en-GB"/>
              <a:pPr lvl="0"/>
              <a:t>23/03/2018</a:t>
            </a:fld>
            <a:endParaRPr lang="en-GB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F6C82D1-A265-43E0-AEF6-67EE441AEEB2}" type="slidenum"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 txBox="1">
            <a:spLocks noGrp="1"/>
          </p:cNvSpPr>
          <p:nvPr>
            <p:ph idx="2"/>
          </p:nvPr>
        </p:nvSpPr>
        <p:spPr>
          <a:xfrm>
            <a:off x="4648196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FC9CFE9-81E6-4190-A336-62CBC02C1008}" type="datetime1">
              <a:rPr lang="en-GB"/>
              <a:pPr lvl="0"/>
              <a:t>23/03/2018</a:t>
            </a:fld>
            <a:endParaRPr lang="en-GB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4CAFF41-496A-4423-83CD-722816A6C931}" type="slidenum"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4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 txBox="1">
            <a:spLocks noGrp="1"/>
          </p:cNvSpPr>
          <p:nvPr>
            <p:ph idx="2"/>
          </p:nvPr>
        </p:nvSpPr>
        <p:spPr>
          <a:xfrm>
            <a:off x="457200" y="2174872"/>
            <a:ext cx="4040184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 txBox="1">
            <a:spLocks noGrp="1"/>
          </p:cNvSpPr>
          <p:nvPr>
            <p:ph type="body" idx="3"/>
          </p:nvPr>
        </p:nvSpPr>
        <p:spPr>
          <a:xfrm>
            <a:off x="4645023" y="1535113"/>
            <a:ext cx="4041776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 txBox="1">
            <a:spLocks noGrp="1"/>
          </p:cNvSpPr>
          <p:nvPr>
            <p:ph idx="4"/>
          </p:nvPr>
        </p:nvSpPr>
        <p:spPr>
          <a:xfrm>
            <a:off x="4645023" y="2174872"/>
            <a:ext cx="4041776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C11BE13-1F8F-4189-A8FE-86FEACECF1F8}" type="datetime1">
              <a:rPr lang="en-GB"/>
              <a:pPr lvl="0"/>
              <a:t>23/03/2018</a:t>
            </a:fld>
            <a:endParaRPr lang="en-GB"/>
          </a:p>
        </p:txBody>
      </p:sp>
      <p:sp>
        <p:nvSpPr>
          <p:cNvPr id="8" name="Footer Placeholder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9" name="Slide Number Placeholder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D1C5531-E319-49AD-81A6-E4549A00DD8E}" type="slidenum"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F317797-91B7-4F63-B057-B83DD1A4E478}" type="datetime1">
              <a:rPr lang="en-GB"/>
              <a:pPr lvl="0"/>
              <a:t>23/03/2018</a:t>
            </a:fld>
            <a:endParaRPr lang="en-GB"/>
          </a:p>
        </p:txBody>
      </p:sp>
      <p:sp>
        <p:nvSpPr>
          <p:cNvPr id="4" name="Footer Placeholder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5" name="Slide Number Placeholder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4C07CDE-964D-4B32-AE3D-6329F7AF0DDC}" type="slidenum"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49A887C-7DC8-4C20-9D6C-8AE1D0ECA6B6}" type="datetime1">
              <a:rPr lang="en-GB"/>
              <a:pPr lvl="0"/>
              <a:t>23/03/2018</a:t>
            </a:fld>
            <a:endParaRPr lang="en-GB"/>
          </a:p>
        </p:txBody>
      </p:sp>
      <p:sp>
        <p:nvSpPr>
          <p:cNvPr id="3" name="Footer Placeholder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4" name="Slide Number Placeholder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E482506-07D2-4CE2-9D4E-5E579F751F79}" type="slidenum"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457200" y="273048"/>
            <a:ext cx="3008311" cy="1162046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3575047" y="273048"/>
            <a:ext cx="5111752" cy="585311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 txBox="1">
            <a:spLocks noGrp="1"/>
          </p:cNvSpPr>
          <p:nvPr>
            <p:ph type="body" idx="2"/>
          </p:nvPr>
        </p:nvSpPr>
        <p:spPr>
          <a:xfrm>
            <a:off x="457200" y="1435095"/>
            <a:ext cx="3008311" cy="46910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F905329-770E-46D5-A65F-06FEBD1D51F9}" type="datetime1">
              <a:rPr lang="en-GB"/>
              <a:pPr lvl="0"/>
              <a:t>23/03/2018</a:t>
            </a:fld>
            <a:endParaRPr lang="en-GB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D762F50-1F0C-4C5E-8360-DE80C4430614}" type="slidenum"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5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 txBox="1">
            <a:spLocks noGrp="1"/>
          </p:cNvSpPr>
          <p:nvPr>
            <p:ph type="pic" idx="1"/>
          </p:nvPr>
        </p:nvSpPr>
        <p:spPr>
          <a:xfrm>
            <a:off x="1792288" y="612776"/>
            <a:ext cx="5486400" cy="4114800"/>
          </a:xfrm>
        </p:spPr>
        <p:txBody>
          <a:bodyPr/>
          <a:lstStyle>
            <a:lvl1pPr marL="0" indent="0">
              <a:buNone/>
              <a:defRPr lang="en-GB"/>
            </a:lvl1pPr>
          </a:lstStyle>
          <a:p>
            <a:pPr lvl="0"/>
            <a:endParaRPr lang="en-GB"/>
          </a:p>
        </p:txBody>
      </p:sp>
      <p:sp>
        <p:nvSpPr>
          <p:cNvPr id="4" name="Text Placeholder 3"/>
          <p:cNvSpPr txBox="1">
            <a:spLocks noGrp="1"/>
          </p:cNvSpPr>
          <p:nvPr>
            <p:ph type="body" idx="2"/>
          </p:nvPr>
        </p:nvSpPr>
        <p:spPr>
          <a:xfrm>
            <a:off x="1792288" y="5367335"/>
            <a:ext cx="5486400" cy="8048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40D1BE0-2EBD-42D4-AD5B-E32B8DFEF034}" type="datetime1">
              <a:rPr lang="en-GB"/>
              <a:pPr lvl="0"/>
              <a:t>23/03/2018</a:t>
            </a:fld>
            <a:endParaRPr lang="en-GB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56C02E5-F181-4B65-9110-B24EB5E06BB9}" type="slidenum"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 txBox="1">
            <a:spLocks noGrp="1"/>
          </p:cNvSpPr>
          <p:nvPr>
            <p:ph type="title"/>
          </p:nvPr>
        </p:nvSpPr>
        <p:spPr>
          <a:xfrm>
            <a:off x="457200" y="27464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/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2"/>
          </p:nvPr>
        </p:nvSpPr>
        <p:spPr>
          <a:xfrm>
            <a:off x="457200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  <a:ea typeface=""/>
                <a:cs typeface=""/>
              </a:defRPr>
            </a:lvl1pPr>
          </a:lstStyle>
          <a:p>
            <a:pPr lvl="0"/>
            <a:fld id="{B72B1956-4BD0-424C-9170-2CCF401240A1}" type="datetime1">
              <a:rPr lang="en-GB"/>
              <a:pPr lvl="0"/>
              <a:t>23/03/2018</a:t>
            </a:fld>
            <a:endParaRPr lang="en-GB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3"/>
          </p:nvPr>
        </p:nvSpPr>
        <p:spPr>
          <a:xfrm>
            <a:off x="3124203" y="6356351"/>
            <a:ext cx="2895603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  <a:ea typeface=""/>
                <a:cs typeface=""/>
              </a:defRPr>
            </a:lvl1pPr>
          </a:lstStyle>
          <a:p>
            <a:pPr lvl="0"/>
            <a:endParaRPr lang="en-GB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4"/>
          </p:nvPr>
        </p:nvSpPr>
        <p:spPr>
          <a:xfrm>
            <a:off x="6553203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  <a:ea typeface=""/>
                <a:cs typeface=""/>
              </a:defRPr>
            </a:lvl1pPr>
          </a:lstStyle>
          <a:p>
            <a:pPr lvl="0"/>
            <a:fld id="{56AEAC44-EB9F-46F3-9A1A-13EBAC3561E8}" type="slidenum"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marL="0" marR="0" lvl="0" indent="0" algn="ctr" defTabSz="914400" rtl="0" fontAlgn="auto" hangingPunct="1">
        <a:lnSpc>
          <a:spcPct val="100000"/>
        </a:lnSpc>
        <a:spcBef>
          <a:spcPts val="0"/>
        </a:spcBef>
        <a:spcAft>
          <a:spcPts val="0"/>
        </a:spcAft>
        <a:buNone/>
        <a:tabLst/>
        <a:defRPr lang="en-US" sz="4400" b="0" i="0" u="none" strike="noStrike" kern="1200" cap="none" spc="0" baseline="0">
          <a:solidFill>
            <a:srgbClr val="000000"/>
          </a:solidFill>
          <a:uFillTx/>
          <a:latin typeface="Calibri"/>
          <a:ea typeface=""/>
          <a:cs typeface=""/>
        </a:defRPr>
      </a:lvl1pPr>
    </p:titleStyle>
    <p:bodyStyle>
      <a:lvl1pPr marL="342900" marR="0" lvl="0" indent="-342900" algn="l" defTabSz="914400" rtl="0" fontAlgn="auto" hangingPunct="1">
        <a:lnSpc>
          <a:spcPct val="100000"/>
        </a:lnSpc>
        <a:spcBef>
          <a:spcPts val="800"/>
        </a:spcBef>
        <a:spcAft>
          <a:spcPts val="0"/>
        </a:spcAft>
        <a:buSzPct val="100000"/>
        <a:buFont typeface="Arial" pitchFamily="34"/>
        <a:buChar char="•"/>
        <a:tabLst/>
        <a:defRPr lang="en-US" sz="3200" b="0" i="0" u="none" strike="noStrike" kern="1200" cap="none" spc="0" baseline="0">
          <a:solidFill>
            <a:srgbClr val="000000"/>
          </a:solidFill>
          <a:uFillTx/>
          <a:latin typeface="Calibri"/>
          <a:ea typeface=""/>
          <a:cs typeface=""/>
        </a:defRPr>
      </a:lvl1pPr>
      <a:lvl2pPr marL="742950" marR="0" lvl="1" indent="-285750" algn="l" defTabSz="914400" rtl="0" fontAlgn="auto" hangingPunct="1">
        <a:lnSpc>
          <a:spcPct val="100000"/>
        </a:lnSpc>
        <a:spcBef>
          <a:spcPts val="700"/>
        </a:spcBef>
        <a:spcAft>
          <a:spcPts val="0"/>
        </a:spcAft>
        <a:buSzPct val="100000"/>
        <a:buFont typeface="Arial" pitchFamily="34"/>
        <a:buChar char="–"/>
        <a:tabLst/>
        <a:defRPr lang="en-US" sz="2800" b="0" i="0" u="none" strike="noStrike" kern="1200" cap="none" spc="0" baseline="0">
          <a:solidFill>
            <a:srgbClr val="000000"/>
          </a:solidFill>
          <a:uFillTx/>
          <a:latin typeface="Calibri"/>
          <a:ea typeface=""/>
          <a:cs typeface=""/>
        </a:defRPr>
      </a:lvl2pPr>
      <a:lvl3pPr marL="1143000" marR="0" lvl="2" indent="-228600" algn="l" defTabSz="914400" rtl="0" fontAlgn="auto" hangingPunct="1">
        <a:lnSpc>
          <a:spcPct val="100000"/>
        </a:lnSpc>
        <a:spcBef>
          <a:spcPts val="600"/>
        </a:spcBef>
        <a:spcAft>
          <a:spcPts val="0"/>
        </a:spcAft>
        <a:buSzPct val="100000"/>
        <a:buFont typeface="Arial" pitchFamily="34"/>
        <a:buChar char="•"/>
        <a:tabLst/>
        <a:defRPr lang="en-US" sz="2400" b="0" i="0" u="none" strike="noStrike" kern="1200" cap="none" spc="0" baseline="0">
          <a:solidFill>
            <a:srgbClr val="000000"/>
          </a:solidFill>
          <a:uFillTx/>
          <a:latin typeface="Calibri"/>
          <a:ea typeface=""/>
          <a:cs typeface=""/>
        </a:defRPr>
      </a:lvl3pPr>
      <a:lvl4pPr marL="1600200" marR="0" lvl="3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–"/>
        <a:tabLst/>
        <a:defRPr lang="en-US" sz="2000" b="0" i="0" u="none" strike="noStrike" kern="1200" cap="none" spc="0" baseline="0">
          <a:solidFill>
            <a:srgbClr val="000000"/>
          </a:solidFill>
          <a:uFillTx/>
          <a:latin typeface="Calibri"/>
          <a:ea typeface=""/>
          <a:cs typeface=""/>
        </a:defRPr>
      </a:lvl4pPr>
      <a:lvl5pPr marL="2057400" marR="0" lvl="4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»"/>
        <a:tabLst/>
        <a:defRPr lang="en-US" sz="2000" b="0" i="0" u="none" strike="noStrike" kern="1200" cap="none" spc="0" baseline="0">
          <a:solidFill>
            <a:srgbClr val="000000"/>
          </a:solidFill>
          <a:uFillTx/>
          <a:latin typeface="Calibri"/>
          <a:ea typeface=""/>
          <a:cs typeface=""/>
        </a:defRPr>
      </a:lvl5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0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3"/>
          <p:cNvSpPr txBox="1"/>
          <p:nvPr/>
        </p:nvSpPr>
        <p:spPr>
          <a:xfrm>
            <a:off x="755576" y="332656"/>
            <a:ext cx="7338133" cy="12003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3600" b="0" i="0" u="sng" strike="noStrike" kern="1200" cap="none" spc="0" baseline="0" dirty="0">
                <a:solidFill>
                  <a:srgbClr val="000000"/>
                </a:solidFill>
                <a:uFillTx/>
                <a:latin typeface="Calibri"/>
                <a:ea typeface=""/>
                <a:cs typeface=""/>
              </a:rPr>
              <a:t>Primary /Secondary </a:t>
            </a:r>
            <a:r>
              <a:rPr lang="en-US" sz="3600" b="0" i="0" u="sng" strike="noStrike" kern="1200" cap="none" spc="0" baseline="0" dirty="0" err="1">
                <a:solidFill>
                  <a:srgbClr val="000000"/>
                </a:solidFill>
                <a:uFillTx/>
                <a:latin typeface="Calibri"/>
                <a:ea typeface=""/>
                <a:cs typeface=""/>
              </a:rPr>
              <a:t>Socialisation</a:t>
            </a:r>
            <a:r>
              <a:rPr lang="en-US" sz="3600" b="0" i="0" u="sng" strike="noStrike" kern="1200" cap="none" spc="0" baseline="0" dirty="0">
                <a:solidFill>
                  <a:srgbClr val="000000"/>
                </a:solidFill>
                <a:uFillTx/>
                <a:latin typeface="Calibri"/>
                <a:ea typeface=""/>
                <a:cs typeface=""/>
              </a:rPr>
              <a:t> 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3600" b="0" i="0" u="sng" strike="noStrike" kern="1200" cap="none" spc="0" baseline="0" dirty="0">
              <a:solidFill>
                <a:srgbClr val="000000"/>
              </a:solidFill>
              <a:uFillTx/>
              <a:latin typeface="Calibri"/>
              <a:ea typeface=""/>
              <a:cs typeface=""/>
            </a:endParaRPr>
          </a:p>
        </p:txBody>
      </p:sp>
      <p:sp>
        <p:nvSpPr>
          <p:cNvPr id="4" name="Date Placeholder 1"/>
          <p:cNvSpPr txBox="1"/>
          <p:nvPr/>
        </p:nvSpPr>
        <p:spPr>
          <a:xfrm>
            <a:off x="457200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B71535B3-9EED-4FD7-8A79-D8F4F726B735}" type="datetime2">
              <a:rPr lang="en-GB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  <a:ea typeface=""/>
                <a:cs typeface=""/>
              </a:rPr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Friday, 23 March 2018</a:t>
            </a:fld>
            <a:endParaRPr lang="en-GB" sz="1200" b="0" i="0" u="none" strike="noStrike" kern="1200" cap="none" spc="0" baseline="0">
              <a:solidFill>
                <a:srgbClr val="898989"/>
              </a:solidFill>
              <a:uFillTx/>
              <a:latin typeface="Calibri"/>
              <a:ea typeface=""/>
              <a:cs typeface="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39552" y="4365104"/>
            <a:ext cx="3294112" cy="193476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0" algn="ctr">
              <a:lnSpc>
                <a:spcPct val="80000"/>
              </a:lnSpc>
              <a:spcBef>
                <a:spcPts val="500"/>
              </a:spcBef>
            </a:pPr>
            <a:r>
              <a:rPr lang="en-US" dirty="0"/>
              <a:t>Peer pressure is one of the reasons why people might commit crimes. </a:t>
            </a:r>
          </a:p>
          <a:p>
            <a:pPr lvl="0" algn="ctr">
              <a:lnSpc>
                <a:spcPct val="80000"/>
              </a:lnSpc>
              <a:spcBef>
                <a:spcPts val="500"/>
              </a:spcBef>
            </a:pPr>
            <a:r>
              <a:rPr lang="en-US" dirty="0"/>
              <a:t>This is particularly likely among young people, where their peers may encourage them to adopt forms of deviant </a:t>
            </a:r>
            <a:r>
              <a:rPr lang="en-US" dirty="0" err="1"/>
              <a:t>behaviour</a:t>
            </a:r>
            <a:r>
              <a:rPr lang="en-US" dirty="0"/>
              <a:t> (such as truancy or underage drinking). </a:t>
            </a:r>
          </a:p>
        </p:txBody>
      </p:sp>
      <p:sp>
        <p:nvSpPr>
          <p:cNvPr id="6" name="Rectangle 5"/>
          <p:cNvSpPr/>
          <p:nvPr/>
        </p:nvSpPr>
        <p:spPr>
          <a:xfrm>
            <a:off x="3995936" y="1340768"/>
            <a:ext cx="3419872" cy="2372444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0" algn="ctr">
              <a:lnSpc>
                <a:spcPct val="80000"/>
              </a:lnSpc>
              <a:spcBef>
                <a:spcPts val="500"/>
              </a:spcBef>
            </a:pPr>
            <a:r>
              <a:rPr lang="en-US" dirty="0"/>
              <a:t>The </a:t>
            </a:r>
            <a:r>
              <a:rPr lang="en-US" dirty="0" err="1"/>
              <a:t>socialisation</a:t>
            </a:r>
            <a:r>
              <a:rPr lang="en-US" dirty="0"/>
              <a:t> experiences of middle and upper class youth may lay more stress on conformity to social rules (formal norms).</a:t>
            </a:r>
          </a:p>
          <a:p>
            <a:pPr lvl="0" algn="ctr">
              <a:lnSpc>
                <a:spcPct val="80000"/>
              </a:lnSpc>
              <a:spcBef>
                <a:spcPts val="500"/>
              </a:spcBef>
            </a:pPr>
            <a:r>
              <a:rPr lang="en-US" dirty="0"/>
              <a:t>Middle and upper class youth may have less need to support a particular lifestyle through crime because they may have alterative sources of income (parents, for example). </a:t>
            </a:r>
          </a:p>
        </p:txBody>
      </p:sp>
      <p:sp>
        <p:nvSpPr>
          <p:cNvPr id="7" name="Rectangle 6"/>
          <p:cNvSpPr/>
          <p:nvPr/>
        </p:nvSpPr>
        <p:spPr>
          <a:xfrm>
            <a:off x="5724128" y="4221088"/>
            <a:ext cx="3275856" cy="215636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0" algn="ctr">
              <a:lnSpc>
                <a:spcPct val="80000"/>
              </a:lnSpc>
              <a:spcBef>
                <a:spcPts val="500"/>
              </a:spcBef>
            </a:pPr>
            <a:r>
              <a:rPr lang="en-US" dirty="0"/>
              <a:t>For some young people, crime/ deviance may be a source of social status within a peer or family group. </a:t>
            </a:r>
          </a:p>
          <a:p>
            <a:pPr lvl="0" algn="ctr">
              <a:lnSpc>
                <a:spcPct val="80000"/>
              </a:lnSpc>
              <a:spcBef>
                <a:spcPts val="500"/>
              </a:spcBef>
            </a:pPr>
            <a:r>
              <a:rPr lang="en-US" dirty="0"/>
              <a:t>The ability to commit skilful crimes or be the “hardest” person in a group, for example, may confer status that is denied young people in society. </a:t>
            </a:r>
          </a:p>
        </p:txBody>
      </p:sp>
      <p:sp>
        <p:nvSpPr>
          <p:cNvPr id="8" name="Rectangle 7"/>
          <p:cNvSpPr/>
          <p:nvPr/>
        </p:nvSpPr>
        <p:spPr>
          <a:xfrm>
            <a:off x="755576" y="1412776"/>
            <a:ext cx="2664296" cy="1200329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0" algn="ctr">
              <a:lnSpc>
                <a:spcPct val="80000"/>
              </a:lnSpc>
              <a:spcBef>
                <a:spcPts val="500"/>
              </a:spcBef>
            </a:pPr>
            <a:r>
              <a:rPr lang="en-US" dirty="0"/>
              <a:t>Working class </a:t>
            </a:r>
            <a:r>
              <a:rPr lang="en-US" dirty="0" err="1"/>
              <a:t>socialisation</a:t>
            </a:r>
            <a:r>
              <a:rPr lang="en-US" dirty="0"/>
              <a:t> may suggest some forms of crime are “not really crimes” (receiving stolen goods, for example). </a:t>
            </a:r>
          </a:p>
        </p:txBody>
      </p:sp>
      <p:pic>
        <p:nvPicPr>
          <p:cNvPr id="6146" name="Picture 2" descr="http://dailypracticeblog.com/wp-content/uploads/2014/11/Peer-pressur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2780928"/>
            <a:ext cx="2673450" cy="1336725"/>
          </a:xfrm>
          <a:prstGeom prst="rect">
            <a:avLst/>
          </a:prstGeom>
          <a:noFill/>
        </p:spPr>
      </p:pic>
      <p:pic>
        <p:nvPicPr>
          <p:cNvPr id="6148" name="Picture 4" descr="http://www.feminiya.com/wp-content/uploads/2013/01/yes-to-pocket-money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96336" y="1484784"/>
            <a:ext cx="1368151" cy="1368152"/>
          </a:xfrm>
          <a:prstGeom prst="rect">
            <a:avLst/>
          </a:prstGeom>
          <a:noFill/>
        </p:spPr>
      </p:pic>
      <p:pic>
        <p:nvPicPr>
          <p:cNvPr id="6150" name="Picture 6" descr="http://clentonfarquharson.co.uk/wp-content/uploads/2011/07/Social-Status-in-the-form-of-a-Crossword-and-the-word-Social-goes-across-the-middle-and-Status-goes-through-the-letter-A-of-social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067944" y="4653136"/>
            <a:ext cx="1520403" cy="1152128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4000" u="sng" dirty="0"/>
              <a:t>Social Control Agencies </a:t>
            </a:r>
            <a:br>
              <a:rPr lang="en-US" sz="4000" u="sng" dirty="0"/>
            </a:br>
            <a:endParaRPr lang="en-GB" sz="4000" u="sng" dirty="0"/>
          </a:p>
        </p:txBody>
      </p:sp>
      <p:sp>
        <p:nvSpPr>
          <p:cNvPr id="4" name="Date Placeholder 3"/>
          <p:cNvSpPr txBox="1"/>
          <p:nvPr/>
        </p:nvSpPr>
        <p:spPr>
          <a:xfrm>
            <a:off x="457200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D62ABE00-C2C4-488A-B52E-EFF911B8AD6B}" type="datetime2">
              <a:rPr lang="en-GB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  <a:ea typeface=""/>
                <a:cs typeface=""/>
              </a:rPr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Friday, 23 March 2018</a:t>
            </a:fld>
            <a:endParaRPr lang="en-GB" sz="1200" b="0" i="0" u="none" strike="noStrike" kern="1200" cap="none" spc="0" baseline="0">
              <a:solidFill>
                <a:srgbClr val="898989"/>
              </a:solidFill>
              <a:uFillTx/>
              <a:latin typeface="Calibri"/>
              <a:ea typeface=""/>
              <a:cs typeface="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508104" y="4221088"/>
            <a:ext cx="2843808" cy="1338828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0" algn="ctr">
              <a:lnSpc>
                <a:spcPct val="90000"/>
              </a:lnSpc>
            </a:pPr>
            <a:r>
              <a:rPr lang="en-US" dirty="0"/>
              <a:t>Risk-taking and “thumbing their nose” at authority may be characteristics of the young which are more-likely to lead them into crime. </a:t>
            </a:r>
          </a:p>
        </p:txBody>
      </p:sp>
      <p:sp>
        <p:nvSpPr>
          <p:cNvPr id="6" name="Rectangle 5"/>
          <p:cNvSpPr/>
          <p:nvPr/>
        </p:nvSpPr>
        <p:spPr>
          <a:xfrm>
            <a:off x="467544" y="1484784"/>
            <a:ext cx="3384376" cy="2086725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0" algn="ctr">
              <a:lnSpc>
                <a:spcPct val="90000"/>
              </a:lnSpc>
            </a:pPr>
            <a:r>
              <a:rPr lang="en-US" dirty="0"/>
              <a:t>If opportunities for deviance are denied, then crime cannot occur.</a:t>
            </a:r>
          </a:p>
          <a:p>
            <a:pPr lvl="0" algn="ctr">
              <a:lnSpc>
                <a:spcPct val="90000"/>
              </a:lnSpc>
            </a:pPr>
            <a:endParaRPr lang="en-US" dirty="0"/>
          </a:p>
          <a:p>
            <a:pPr lvl="0" algn="ctr">
              <a:lnSpc>
                <a:spcPct val="90000"/>
              </a:lnSpc>
            </a:pPr>
            <a:r>
              <a:rPr lang="en-US" dirty="0"/>
              <a:t> For example, young women are given less freedom by their families than young men which means they will have fewer opportunities to commit crimes. </a:t>
            </a:r>
          </a:p>
        </p:txBody>
      </p:sp>
      <p:pic>
        <p:nvPicPr>
          <p:cNvPr id="5122" name="Picture 2" descr="http://static.guim.co.uk/sys-images/Education/Pix/pictures/2010/11/18/1290081208752/Young-boy-thumbs-his-nose-00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8024" y="1628800"/>
            <a:ext cx="3301380" cy="1980828"/>
          </a:xfrm>
          <a:prstGeom prst="rect">
            <a:avLst/>
          </a:prstGeom>
          <a:noFill/>
        </p:spPr>
      </p:pic>
      <p:pic>
        <p:nvPicPr>
          <p:cNvPr id="11" name="Picture 4" descr="http://image.shutterstock.com/display_pic_with_logo/807499/106247837/stock-photo-portrait-of-a-beautiful-sad-teenage-girl-sitting-at-home-106247837.jpg"/>
          <p:cNvPicPr>
            <a:picLocks noChangeAspect="1" noChangeArrowheads="1"/>
          </p:cNvPicPr>
          <p:nvPr/>
        </p:nvPicPr>
        <p:blipFill>
          <a:blip r:embed="rId3" cstate="print"/>
          <a:srcRect b="7864"/>
          <a:stretch>
            <a:fillRect/>
          </a:stretch>
        </p:blipFill>
        <p:spPr bwMode="auto">
          <a:xfrm>
            <a:off x="1259632" y="4005064"/>
            <a:ext cx="2967404" cy="1944216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4000" u="sng" dirty="0" err="1"/>
              <a:t>Labelling</a:t>
            </a:r>
            <a:r>
              <a:rPr lang="en-US" sz="4000" u="sng" dirty="0"/>
              <a:t> by the police</a:t>
            </a:r>
            <a:br>
              <a:rPr lang="en-US" sz="4000" dirty="0"/>
            </a:br>
            <a:endParaRPr lang="en-GB" sz="4000" dirty="0"/>
          </a:p>
        </p:txBody>
      </p:sp>
      <p:sp>
        <p:nvSpPr>
          <p:cNvPr id="4" name="Date Placeholder 3"/>
          <p:cNvSpPr txBox="1"/>
          <p:nvPr/>
        </p:nvSpPr>
        <p:spPr>
          <a:xfrm>
            <a:off x="457200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DC74C498-E642-45DA-B4C1-811E027FCAC2}" type="datetime2">
              <a:rPr lang="en-GB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  <a:ea typeface=""/>
                <a:cs typeface=""/>
              </a:rPr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Friday, 23 March 2018</a:t>
            </a:fld>
            <a:endParaRPr lang="en-GB" sz="1200" b="0" i="0" u="none" strike="noStrike" kern="1200" cap="none" spc="0" baseline="0">
              <a:solidFill>
                <a:srgbClr val="898989"/>
              </a:solidFill>
              <a:uFillTx/>
              <a:latin typeface="Calibri"/>
              <a:ea typeface=""/>
              <a:cs typeface="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292080" y="4581128"/>
            <a:ext cx="3384376" cy="978729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0">
              <a:lnSpc>
                <a:spcPct val="80000"/>
              </a:lnSpc>
              <a:spcBef>
                <a:spcPts val="600"/>
              </a:spcBef>
            </a:pPr>
            <a:r>
              <a:rPr lang="en-US" dirty="0"/>
              <a:t>Young people have less status in our society which may lead the police to police their </a:t>
            </a:r>
            <a:r>
              <a:rPr lang="en-US" dirty="0" err="1"/>
              <a:t>behaviour</a:t>
            </a:r>
            <a:r>
              <a:rPr lang="en-US" dirty="0"/>
              <a:t> more closely / heavily. </a:t>
            </a:r>
          </a:p>
        </p:txBody>
      </p:sp>
      <p:sp>
        <p:nvSpPr>
          <p:cNvPr id="6" name="Rectangle 5"/>
          <p:cNvSpPr/>
          <p:nvPr/>
        </p:nvSpPr>
        <p:spPr>
          <a:xfrm>
            <a:off x="395536" y="1340768"/>
            <a:ext cx="4572000" cy="2390783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lvl="0" algn="ctr">
              <a:lnSpc>
                <a:spcPct val="80000"/>
              </a:lnSpc>
              <a:spcBef>
                <a:spcPts val="600"/>
              </a:spcBef>
            </a:pPr>
            <a:r>
              <a:rPr lang="en-US" dirty="0"/>
              <a:t>Just like everyone else, the police have an ideological conception of both crime and criminals (ideas about who is most likely to commit certain types of crime). </a:t>
            </a:r>
          </a:p>
          <a:p>
            <a:pPr lvl="0" algn="ctr">
              <a:lnSpc>
                <a:spcPct val="80000"/>
              </a:lnSpc>
              <a:spcBef>
                <a:spcPts val="600"/>
              </a:spcBef>
            </a:pPr>
            <a:r>
              <a:rPr lang="en-US" dirty="0"/>
              <a:t>They use this mental map as a guide for their work. As the young males are associated with crime this becomes a self- fulfilling prophecy. Also, the police focus on young males and therefore it is more likely that any involvement in crime is picked-up. </a:t>
            </a:r>
          </a:p>
        </p:txBody>
      </p:sp>
      <p:pic>
        <p:nvPicPr>
          <p:cNvPr id="4098" name="Picture 2" descr="http://i.telegraph.co.uk/multimedia/archive/01371/police_1371456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80112" y="1484784"/>
            <a:ext cx="3335369" cy="2088232"/>
          </a:xfrm>
          <a:prstGeom prst="rect">
            <a:avLst/>
          </a:prstGeom>
          <a:noFill/>
        </p:spPr>
      </p:pic>
      <p:pic>
        <p:nvPicPr>
          <p:cNvPr id="4100" name="Picture 4" descr="http://libcom.org/files/youth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584" y="3933056"/>
            <a:ext cx="3909534" cy="2376264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4000" u="sng" dirty="0" err="1"/>
              <a:t>Labelling</a:t>
            </a:r>
            <a:r>
              <a:rPr lang="en-US" sz="4000" u="sng" dirty="0"/>
              <a:t> by the courts</a:t>
            </a:r>
            <a:br>
              <a:rPr lang="en-US" sz="4000" u="sng" dirty="0"/>
            </a:br>
            <a:endParaRPr lang="en-GB" sz="4000" u="sng" dirty="0"/>
          </a:p>
        </p:txBody>
      </p:sp>
      <p:sp>
        <p:nvSpPr>
          <p:cNvPr id="4" name="Date Placeholder 3"/>
          <p:cNvSpPr txBox="1"/>
          <p:nvPr/>
        </p:nvSpPr>
        <p:spPr>
          <a:xfrm>
            <a:off x="457200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B0BD1ECC-C6E6-4F05-A14D-32D925B843FD}" type="datetime2">
              <a:rPr lang="en-GB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  <a:ea typeface=""/>
                <a:cs typeface=""/>
              </a:rPr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Friday, 23 March 2018</a:t>
            </a:fld>
            <a:endParaRPr lang="en-GB" sz="1200" b="0" i="0" u="none" strike="noStrike" kern="1200" cap="none" spc="0" baseline="0">
              <a:solidFill>
                <a:srgbClr val="898989"/>
              </a:solidFill>
              <a:uFillTx/>
              <a:latin typeface="Calibri"/>
              <a:ea typeface=""/>
              <a:cs typeface="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11560" y="5109050"/>
            <a:ext cx="4572000" cy="84023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lvl="0" algn="ctr">
              <a:lnSpc>
                <a:spcPct val="90000"/>
              </a:lnSpc>
              <a:spcBef>
                <a:spcPts val="700"/>
              </a:spcBef>
            </a:pPr>
            <a:r>
              <a:rPr lang="en-US" dirty="0"/>
              <a:t>Young people (especially working class) are less-likely to be able to afford expensive legal representation. </a:t>
            </a:r>
          </a:p>
        </p:txBody>
      </p:sp>
      <p:sp>
        <p:nvSpPr>
          <p:cNvPr id="6" name="Rectangle 5"/>
          <p:cNvSpPr/>
          <p:nvPr/>
        </p:nvSpPr>
        <p:spPr>
          <a:xfrm>
            <a:off x="251520" y="1340768"/>
            <a:ext cx="4572000" cy="1089529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lvl="0" algn="ctr">
              <a:lnSpc>
                <a:spcPct val="90000"/>
              </a:lnSpc>
              <a:spcBef>
                <a:spcPts val="700"/>
              </a:spcBef>
            </a:pPr>
            <a:r>
              <a:rPr lang="en-US" dirty="0"/>
              <a:t>Young people have fewer social responsibilities which means any conviction / imprisonment will have less impact on others (such as young children). </a:t>
            </a:r>
          </a:p>
        </p:txBody>
      </p:sp>
      <p:sp>
        <p:nvSpPr>
          <p:cNvPr id="7" name="Rectangle 6"/>
          <p:cNvSpPr/>
          <p:nvPr/>
        </p:nvSpPr>
        <p:spPr>
          <a:xfrm>
            <a:off x="4427984" y="3356992"/>
            <a:ext cx="4572000" cy="84023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lvl="0" algn="ctr">
              <a:lnSpc>
                <a:spcPct val="90000"/>
              </a:lnSpc>
              <a:spcBef>
                <a:spcPts val="700"/>
              </a:spcBef>
            </a:pPr>
            <a:r>
              <a:rPr lang="en-US" dirty="0"/>
              <a:t>Are young, working class, men stereotyped as “real criminals” whereas older middle class women may escape such stereotyping? </a:t>
            </a:r>
          </a:p>
        </p:txBody>
      </p:sp>
      <p:pic>
        <p:nvPicPr>
          <p:cNvPr id="3074" name="Picture 2" descr="http://ichef.bbci.co.uk/images/ic/640x360/p011x1l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24128" y="1412776"/>
            <a:ext cx="2560284" cy="1440160"/>
          </a:xfrm>
          <a:prstGeom prst="rect">
            <a:avLst/>
          </a:prstGeom>
          <a:noFill/>
        </p:spPr>
      </p:pic>
      <p:pic>
        <p:nvPicPr>
          <p:cNvPr id="3076" name="Picture 4" descr="http://michigancriminalattorney.com/wp-content/uploads/2011/10/juvenile-crime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3608" y="2820144"/>
            <a:ext cx="2857500" cy="1905000"/>
          </a:xfrm>
          <a:prstGeom prst="rect">
            <a:avLst/>
          </a:prstGeom>
          <a:noFill/>
        </p:spPr>
      </p:pic>
      <p:pic>
        <p:nvPicPr>
          <p:cNvPr id="3078" name="Picture 6" descr="http://www.mellorlawfirm.com/wp-content/uploads/sites/10/2013/05/Attorney-Fees-.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868144" y="4869160"/>
            <a:ext cx="2331343" cy="1551404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4000" u="sng" dirty="0"/>
              <a:t>Social Visibility </a:t>
            </a:r>
            <a:br>
              <a:rPr lang="en-US" sz="4000" u="sng" dirty="0"/>
            </a:br>
            <a:endParaRPr lang="en-GB" sz="4000" u="sng" dirty="0"/>
          </a:p>
        </p:txBody>
      </p:sp>
      <p:sp>
        <p:nvSpPr>
          <p:cNvPr id="4" name="Date Placeholder 3"/>
          <p:cNvSpPr txBox="1"/>
          <p:nvPr/>
        </p:nvSpPr>
        <p:spPr>
          <a:xfrm>
            <a:off x="457200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AA33EF0A-5892-432C-996F-03ACFFD4FFB5}" type="datetime2">
              <a:rPr lang="en-GB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  <a:ea typeface=""/>
                <a:cs typeface=""/>
              </a:rPr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Friday, 23 March 2018</a:t>
            </a:fld>
            <a:endParaRPr lang="en-GB" sz="1200" b="0" i="0" u="none" strike="noStrike" kern="1200" cap="none" spc="0" baseline="0">
              <a:solidFill>
                <a:srgbClr val="898989"/>
              </a:solidFill>
              <a:uFillTx/>
              <a:latin typeface="Calibri"/>
              <a:ea typeface=""/>
              <a:cs typeface="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355976" y="5013176"/>
            <a:ext cx="4572000" cy="1338828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0" algn="ctr">
              <a:lnSpc>
                <a:spcPct val="90000"/>
              </a:lnSpc>
              <a:spcBef>
                <a:spcPts val="600"/>
              </a:spcBef>
            </a:pPr>
            <a:r>
              <a:rPr lang="en-US" dirty="0"/>
              <a:t>Much youth crime is unsophisticated and unplanned. It is, therefore, more-likely to be witnessed than more-sophisticated crimes. An older person committing a tax fraud may be socially invisible.</a:t>
            </a:r>
          </a:p>
        </p:txBody>
      </p:sp>
      <p:sp>
        <p:nvSpPr>
          <p:cNvPr id="6" name="Rectangle 5"/>
          <p:cNvSpPr/>
          <p:nvPr/>
        </p:nvSpPr>
        <p:spPr>
          <a:xfrm>
            <a:off x="539552" y="3068960"/>
            <a:ext cx="4572000" cy="1089529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lvl="0" algn="ctr">
              <a:lnSpc>
                <a:spcPct val="90000"/>
              </a:lnSpc>
              <a:spcBef>
                <a:spcPts val="600"/>
              </a:spcBef>
            </a:pPr>
            <a:r>
              <a:rPr lang="en-US" dirty="0"/>
              <a:t>Most violent crime that isn’t murder or domestic violence is likely to committed by young people in situations involving drink, drugs, clear victims and witnesses. </a:t>
            </a:r>
          </a:p>
        </p:txBody>
      </p:sp>
      <p:sp>
        <p:nvSpPr>
          <p:cNvPr id="7" name="Rectangle 6"/>
          <p:cNvSpPr/>
          <p:nvPr/>
        </p:nvSpPr>
        <p:spPr>
          <a:xfrm>
            <a:off x="4139952" y="1484784"/>
            <a:ext cx="4572000" cy="84023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lvl="0" algn="ctr">
              <a:lnSpc>
                <a:spcPct val="90000"/>
              </a:lnSpc>
              <a:spcBef>
                <a:spcPts val="600"/>
              </a:spcBef>
            </a:pPr>
            <a:r>
              <a:rPr lang="en-US" dirty="0"/>
              <a:t>Large amounts of petty youth crimes take place in public places (clubs, the street, etc.) where deviance is more-likely to be witnessed. </a:t>
            </a:r>
          </a:p>
        </p:txBody>
      </p:sp>
      <p:pic>
        <p:nvPicPr>
          <p:cNvPr id="2050" name="Picture 2" descr="http://tse3.mm.bing.net/th?id=OIP.Mb4244562d98e6657f861f2e8f13078f6o0&amp;pid=15.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980728"/>
            <a:ext cx="2857500" cy="1905000"/>
          </a:xfrm>
          <a:prstGeom prst="rect">
            <a:avLst/>
          </a:prstGeom>
          <a:noFill/>
        </p:spPr>
      </p:pic>
      <p:pic>
        <p:nvPicPr>
          <p:cNvPr id="2052" name="Picture 4" descr="http://www.niemanlab.org/images/police-line-crime-reporting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36096" y="2564904"/>
            <a:ext cx="3099019" cy="2060848"/>
          </a:xfrm>
          <a:prstGeom prst="rect">
            <a:avLst/>
          </a:prstGeom>
          <a:noFill/>
        </p:spPr>
      </p:pic>
      <p:pic>
        <p:nvPicPr>
          <p:cNvPr id="2054" name="Picture 6" descr="http://neutralgroundnews.com/wp-content/uploads/2014/08/New-Mugging-Device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3568" y="4365104"/>
            <a:ext cx="3251974" cy="1800200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4000" u="sng" dirty="0"/>
              <a:t>Lifestyle Factors </a:t>
            </a:r>
            <a:br>
              <a:rPr lang="en-US" sz="4000" u="sng" dirty="0"/>
            </a:br>
            <a:endParaRPr lang="en-GB" sz="4000" u="sng" dirty="0"/>
          </a:p>
        </p:txBody>
      </p:sp>
      <p:sp>
        <p:nvSpPr>
          <p:cNvPr id="4" name="Date Placeholder 3"/>
          <p:cNvSpPr txBox="1"/>
          <p:nvPr/>
        </p:nvSpPr>
        <p:spPr>
          <a:xfrm>
            <a:off x="457200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58EA38F8-E5BA-4DC1-B410-9982BC981E68}" type="datetime2">
              <a:rPr lang="en-GB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  <a:ea typeface=""/>
                <a:cs typeface=""/>
              </a:rPr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Friday, 23 March 2018</a:t>
            </a:fld>
            <a:endParaRPr lang="en-GB" sz="1200" b="0" i="0" u="none" strike="noStrike" kern="1200" cap="none" spc="0" baseline="0">
              <a:solidFill>
                <a:srgbClr val="898989"/>
              </a:solidFill>
              <a:uFillTx/>
              <a:latin typeface="Calibri"/>
              <a:ea typeface=""/>
              <a:cs typeface="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95536" y="1484784"/>
            <a:ext cx="4572000" cy="978729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lvl="0">
              <a:lnSpc>
                <a:spcPct val="80000"/>
              </a:lnSpc>
              <a:spcBef>
                <a:spcPts val="600"/>
              </a:spcBef>
            </a:pPr>
            <a:r>
              <a:rPr lang="en-US" dirty="0"/>
              <a:t>The lifestyles of young people (the young are the most-frequent users of pubs and clubs for example) may expose them to situations where criminal </a:t>
            </a:r>
            <a:r>
              <a:rPr lang="en-US" dirty="0" err="1"/>
              <a:t>behaviour</a:t>
            </a:r>
            <a:r>
              <a:rPr lang="en-US" dirty="0"/>
              <a:t> is possible / likely.</a:t>
            </a:r>
          </a:p>
        </p:txBody>
      </p:sp>
      <p:sp>
        <p:nvSpPr>
          <p:cNvPr id="6" name="Rectangle 5"/>
          <p:cNvSpPr/>
          <p:nvPr/>
        </p:nvSpPr>
        <p:spPr>
          <a:xfrm>
            <a:off x="4211960" y="4797152"/>
            <a:ext cx="4572000" cy="1200329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lvl="0">
              <a:lnSpc>
                <a:spcPct val="80000"/>
              </a:lnSpc>
              <a:spcBef>
                <a:spcPts val="600"/>
              </a:spcBef>
            </a:pPr>
            <a:r>
              <a:rPr lang="en-US" dirty="0"/>
              <a:t>Young people are more-likely to be involved in public drinking, clubbing, etc. may simply mean they are more-likely than the elderly to find themselves in an environment that encourages criminal activity.</a:t>
            </a:r>
          </a:p>
        </p:txBody>
      </p:sp>
      <p:pic>
        <p:nvPicPr>
          <p:cNvPr id="1026" name="Picture 2" descr="http://bayareabartenderforhire.com/wp-content/uploads/2013/05/Young-people-in-club-or-bar-drinking-beer-out-of-a-beer-bottle-and-have-fu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32240" y="1628800"/>
            <a:ext cx="2086558" cy="1391453"/>
          </a:xfrm>
          <a:prstGeom prst="rect">
            <a:avLst/>
          </a:prstGeom>
          <a:noFill/>
        </p:spPr>
      </p:pic>
      <p:pic>
        <p:nvPicPr>
          <p:cNvPr id="1028" name="Picture 4" descr="http://www.tricitypsychology.com/blog/wp-content/uploads/2012/02/young-people-drinking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79912" y="2708920"/>
            <a:ext cx="2751981" cy="1826021"/>
          </a:xfrm>
          <a:prstGeom prst="rect">
            <a:avLst/>
          </a:prstGeom>
          <a:noFill/>
        </p:spPr>
      </p:pic>
      <p:pic>
        <p:nvPicPr>
          <p:cNvPr id="1030" name="Picture 6" descr="http://lerablog.org/wp-content/uploads/2013/06/old-people-playing-cards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1520" y="4077072"/>
            <a:ext cx="3427325" cy="1932154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578</Words>
  <Application>Microsoft Office PowerPoint</Application>
  <PresentationFormat>On-screen Show (4:3)</PresentationFormat>
  <Paragraphs>34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PowerPoint Presentation</vt:lpstr>
      <vt:lpstr>Social Control Agencies  </vt:lpstr>
      <vt:lpstr>Labelling by the police </vt:lpstr>
      <vt:lpstr>Labelling by the courts </vt:lpstr>
      <vt:lpstr>Social Visibility  </vt:lpstr>
      <vt:lpstr>Lifestyle Factors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 Goodall</dc:creator>
  <cp:lastModifiedBy>Chris</cp:lastModifiedBy>
  <cp:revision>7</cp:revision>
  <dcterms:created xsi:type="dcterms:W3CDTF">2014-11-06T17:53:58Z</dcterms:created>
  <dcterms:modified xsi:type="dcterms:W3CDTF">2018-03-23T12:00:19Z</dcterms:modified>
</cp:coreProperties>
</file>