
<file path=[Content_Types].xml><?xml version="1.0" encoding="utf-8"?>
<Types xmlns="http://schemas.openxmlformats.org/package/2006/content-types">
  <Default Extension="fntdata" ContentType="application/x-fontdata"/>
  <Default Extension="jfif" ContentType="image/jpeg"/>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7" r:id="rId2"/>
    <p:sldId id="261" r:id="rId3"/>
    <p:sldId id="292" r:id="rId4"/>
    <p:sldId id="285" r:id="rId5"/>
    <p:sldId id="294" r:id="rId6"/>
    <p:sldId id="264" r:id="rId7"/>
    <p:sldId id="305" r:id="rId8"/>
    <p:sldId id="306" r:id="rId9"/>
    <p:sldId id="265" r:id="rId10"/>
    <p:sldId id="314" r:id="rId11"/>
    <p:sldId id="309" r:id="rId12"/>
    <p:sldId id="311" r:id="rId13"/>
    <p:sldId id="300" r:id="rId14"/>
    <p:sldId id="299" r:id="rId15"/>
    <p:sldId id="303" r:id="rId16"/>
    <p:sldId id="318" r:id="rId17"/>
    <p:sldId id="260" r:id="rId18"/>
    <p:sldId id="317" r:id="rId19"/>
    <p:sldId id="326" r:id="rId20"/>
    <p:sldId id="329" r:id="rId21"/>
    <p:sldId id="315" r:id="rId22"/>
    <p:sldId id="319" r:id="rId23"/>
    <p:sldId id="330" r:id="rId24"/>
    <p:sldId id="333" r:id="rId25"/>
    <p:sldId id="321" r:id="rId26"/>
    <p:sldId id="331" r:id="rId27"/>
    <p:sldId id="332" r:id="rId28"/>
    <p:sldId id="310" r:id="rId29"/>
    <p:sldId id="334" r:id="rId30"/>
    <p:sldId id="335" r:id="rId31"/>
    <p:sldId id="336" r:id="rId32"/>
  </p:sldIdLst>
  <p:sldSz cx="12192000" cy="6858000"/>
  <p:notesSz cx="6858000" cy="9144000"/>
  <p:embeddedFontLst>
    <p:embeddedFont>
      <p:font typeface="Accord Heavy SF" panose="020BE200000000000000" pitchFamily="34" charset="0"/>
      <p:bold r:id="rId34"/>
    </p:embeddedFont>
    <p:embeddedFont>
      <p:font typeface="AvantGarde Md BT" panose="020B0602020202020204" pitchFamily="34" charset="0"/>
      <p:regular r:id="rId35"/>
      <p:italic r:id="rId36"/>
    </p:embeddedFont>
    <p:embeddedFont>
      <p:font typeface="Hey August" pitchFamily="2" charset="0"/>
      <p:regular r:id="rId37"/>
    </p:embeddedFont>
    <p:embeddedFont>
      <p:font typeface="Radio Newsman" pitchFamily="2" charset="0"/>
      <p:regular r:id="rId38"/>
    </p:embeddedFont>
    <p:embeddedFont>
      <p:font typeface="Tekton Pro Ext" panose="020F0605020208020904" pitchFamily="34"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895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178" autoAdjust="0"/>
  </p:normalViewPr>
  <p:slideViewPr>
    <p:cSldViewPr snapToGrid="0">
      <p:cViewPr varScale="1">
        <p:scale>
          <a:sx n="79" d="100"/>
          <a:sy n="79" d="100"/>
        </p:scale>
        <p:origin x="302" y="77"/>
      </p:cViewPr>
      <p:guideLst/>
    </p:cSldViewPr>
  </p:slideViewPr>
  <p:notesTextViewPr>
    <p:cViewPr>
      <p:scale>
        <a:sx n="1" d="1"/>
        <a:sy n="1" d="1"/>
      </p:scale>
      <p:origin x="0" y="0"/>
    </p:cViewPr>
  </p:notesTextViewPr>
  <p:notesViewPr>
    <p:cSldViewPr snapToGrid="0" showGuides="1">
      <p:cViewPr varScale="1">
        <p:scale>
          <a:sx n="62" d="100"/>
          <a:sy n="62" d="100"/>
        </p:scale>
        <p:origin x="3154"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98CCC-98FD-4041-8691-17DFA32D7B57}" type="datetimeFigureOut">
              <a:rPr lang="en-GB" smtClean="0"/>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B4B27-61BB-45A3-9572-1BF7C7917FDE}" type="slidenum">
              <a:rPr lang="en-GB" smtClean="0"/>
              <a:t>‹#›</a:t>
            </a:fld>
            <a:endParaRPr lang="en-GB"/>
          </a:p>
        </p:txBody>
      </p:sp>
    </p:spTree>
    <p:extLst>
      <p:ext uri="{BB962C8B-B14F-4D97-AF65-F5344CB8AC3E}">
        <p14:creationId xmlns:p14="http://schemas.microsoft.com/office/powerpoint/2010/main" val="136848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2</a:t>
            </a:fld>
            <a:endParaRPr lang="en-GB"/>
          </a:p>
        </p:txBody>
      </p:sp>
    </p:spTree>
    <p:extLst>
      <p:ext uri="{BB962C8B-B14F-4D97-AF65-F5344CB8AC3E}">
        <p14:creationId xmlns:p14="http://schemas.microsoft.com/office/powerpoint/2010/main" val="124141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21</a:t>
            </a:fld>
            <a:endParaRPr lang="en-GB"/>
          </a:p>
        </p:txBody>
      </p:sp>
    </p:spTree>
    <p:extLst>
      <p:ext uri="{BB962C8B-B14F-4D97-AF65-F5344CB8AC3E}">
        <p14:creationId xmlns:p14="http://schemas.microsoft.com/office/powerpoint/2010/main" val="2608940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28</a:t>
            </a:fld>
            <a:endParaRPr lang="en-GB"/>
          </a:p>
        </p:txBody>
      </p:sp>
    </p:spTree>
    <p:extLst>
      <p:ext uri="{BB962C8B-B14F-4D97-AF65-F5344CB8AC3E}">
        <p14:creationId xmlns:p14="http://schemas.microsoft.com/office/powerpoint/2010/main" val="1910337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29</a:t>
            </a:fld>
            <a:endParaRPr lang="en-GB"/>
          </a:p>
        </p:txBody>
      </p:sp>
    </p:spTree>
    <p:extLst>
      <p:ext uri="{BB962C8B-B14F-4D97-AF65-F5344CB8AC3E}">
        <p14:creationId xmlns:p14="http://schemas.microsoft.com/office/powerpoint/2010/main" val="1926616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30</a:t>
            </a:fld>
            <a:endParaRPr lang="en-GB"/>
          </a:p>
        </p:txBody>
      </p:sp>
    </p:spTree>
    <p:extLst>
      <p:ext uri="{BB962C8B-B14F-4D97-AF65-F5344CB8AC3E}">
        <p14:creationId xmlns:p14="http://schemas.microsoft.com/office/powerpoint/2010/main" val="2681626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31</a:t>
            </a:fld>
            <a:endParaRPr lang="en-GB"/>
          </a:p>
        </p:txBody>
      </p:sp>
    </p:spTree>
    <p:extLst>
      <p:ext uri="{BB962C8B-B14F-4D97-AF65-F5344CB8AC3E}">
        <p14:creationId xmlns:p14="http://schemas.microsoft.com/office/powerpoint/2010/main" val="39986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0067BC-E4DF-4ECA-872E-5A3CE3C55007}" type="slidenum">
              <a:rPr lang="en-GB" smtClean="0"/>
              <a:t>3</a:t>
            </a:fld>
            <a:endParaRPr lang="en-GB"/>
          </a:p>
        </p:txBody>
      </p:sp>
    </p:spTree>
    <p:extLst>
      <p:ext uri="{BB962C8B-B14F-4D97-AF65-F5344CB8AC3E}">
        <p14:creationId xmlns:p14="http://schemas.microsoft.com/office/powerpoint/2010/main" val="147730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4</a:t>
            </a:fld>
            <a:endParaRPr lang="en-GB"/>
          </a:p>
        </p:txBody>
      </p:sp>
    </p:spTree>
    <p:extLst>
      <p:ext uri="{BB962C8B-B14F-4D97-AF65-F5344CB8AC3E}">
        <p14:creationId xmlns:p14="http://schemas.microsoft.com/office/powerpoint/2010/main" val="333571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7</a:t>
            </a:fld>
            <a:endParaRPr lang="en-GB"/>
          </a:p>
        </p:txBody>
      </p:sp>
    </p:spTree>
    <p:extLst>
      <p:ext uri="{BB962C8B-B14F-4D97-AF65-F5344CB8AC3E}">
        <p14:creationId xmlns:p14="http://schemas.microsoft.com/office/powerpoint/2010/main" val="369295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8</a:t>
            </a:fld>
            <a:endParaRPr lang="en-GB"/>
          </a:p>
        </p:txBody>
      </p:sp>
    </p:spTree>
    <p:extLst>
      <p:ext uri="{BB962C8B-B14F-4D97-AF65-F5344CB8AC3E}">
        <p14:creationId xmlns:p14="http://schemas.microsoft.com/office/powerpoint/2010/main" val="135220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9</a:t>
            </a:fld>
            <a:endParaRPr lang="en-GB"/>
          </a:p>
        </p:txBody>
      </p:sp>
    </p:spTree>
    <p:extLst>
      <p:ext uri="{BB962C8B-B14F-4D97-AF65-F5344CB8AC3E}">
        <p14:creationId xmlns:p14="http://schemas.microsoft.com/office/powerpoint/2010/main" val="44169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14</a:t>
            </a:fld>
            <a:endParaRPr lang="en-GB"/>
          </a:p>
        </p:txBody>
      </p:sp>
    </p:spTree>
    <p:extLst>
      <p:ext uri="{BB962C8B-B14F-4D97-AF65-F5344CB8AC3E}">
        <p14:creationId xmlns:p14="http://schemas.microsoft.com/office/powerpoint/2010/main" val="3120101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15</a:t>
            </a:fld>
            <a:endParaRPr lang="en-GB"/>
          </a:p>
        </p:txBody>
      </p:sp>
    </p:spTree>
    <p:extLst>
      <p:ext uri="{BB962C8B-B14F-4D97-AF65-F5344CB8AC3E}">
        <p14:creationId xmlns:p14="http://schemas.microsoft.com/office/powerpoint/2010/main" val="2261136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20</a:t>
            </a:fld>
            <a:endParaRPr lang="en-GB"/>
          </a:p>
        </p:txBody>
      </p:sp>
    </p:spTree>
    <p:extLst>
      <p:ext uri="{BB962C8B-B14F-4D97-AF65-F5344CB8AC3E}">
        <p14:creationId xmlns:p14="http://schemas.microsoft.com/office/powerpoint/2010/main" val="97909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230D-8B96-1F17-486E-97A895723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8B18E7-EFC9-2312-73EA-2468D4C5C5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6BE772-FA0D-540D-5D5C-2325C1FE357F}"/>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5" name="Footer Placeholder 4">
            <a:extLst>
              <a:ext uri="{FF2B5EF4-FFF2-40B4-BE49-F238E27FC236}">
                <a16:creationId xmlns:a16="http://schemas.microsoft.com/office/drawing/2014/main" id="{8AA54C64-D050-A63A-A34B-A8D73D31FD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0A62EC-2EC1-9E44-A60A-F89B84384F80}"/>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58124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1463-6FBA-FF65-AED1-C82AC5228F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87651E-3C05-2164-6DB2-EB94638D63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BFE025-6BBA-D5E8-FB37-F7E70B991BA7}"/>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5" name="Footer Placeholder 4">
            <a:extLst>
              <a:ext uri="{FF2B5EF4-FFF2-40B4-BE49-F238E27FC236}">
                <a16:creationId xmlns:a16="http://schemas.microsoft.com/office/drawing/2014/main" id="{D147BB1C-15DB-D854-9610-69D9E1ED0C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F69332-C978-A8DB-ED66-1B4CB9A0B0AF}"/>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15738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BEB93-F55C-52BF-2D32-A66B78AE7C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9BA968-8A70-68CC-1035-88225B19E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CC0A18-78BB-7659-C3FF-FF07FB14A8B8}"/>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5" name="Footer Placeholder 4">
            <a:extLst>
              <a:ext uri="{FF2B5EF4-FFF2-40B4-BE49-F238E27FC236}">
                <a16:creationId xmlns:a16="http://schemas.microsoft.com/office/drawing/2014/main" id="{538DF1CD-C28F-8E1F-5866-3887BE00FF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CC3DEB-0E35-91C2-CE59-A5EC64B3A78C}"/>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479584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58B6-0789-B0AF-A7CB-40202AC060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9007C6-E6CB-35B2-4D5E-E557D9DA3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747ED0-54F7-4DAE-5906-DB51D20531B8}"/>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5" name="Footer Placeholder 4">
            <a:extLst>
              <a:ext uri="{FF2B5EF4-FFF2-40B4-BE49-F238E27FC236}">
                <a16:creationId xmlns:a16="http://schemas.microsoft.com/office/drawing/2014/main" id="{16B599B2-2036-CD3C-B81D-C8B04AC98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12CBF-C6B1-DC28-A621-C9DA5C14C945}"/>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31666783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67EC-F79E-C57C-E6BB-D36495F47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5C30C2-ECE7-3AA7-945F-C6F847DE58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41451E-0C3A-BFE9-11EB-56232D9C04B6}"/>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5" name="Footer Placeholder 4">
            <a:extLst>
              <a:ext uri="{FF2B5EF4-FFF2-40B4-BE49-F238E27FC236}">
                <a16:creationId xmlns:a16="http://schemas.microsoft.com/office/drawing/2014/main" id="{21A539C2-7637-8CA2-2A1E-A58E29898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50D156-4F2E-EF1A-872D-34DDCF27FA8A}"/>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417722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4A85-5E84-9C3A-0D6F-182AE2C9B2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0F3047-A8DA-EADA-7DAD-64F3A2786D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863A41-359B-A49B-43EA-5853B189EB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A5DFEB-A1E5-8066-FC66-DABD73993FE0}"/>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6" name="Footer Placeholder 5">
            <a:extLst>
              <a:ext uri="{FF2B5EF4-FFF2-40B4-BE49-F238E27FC236}">
                <a16:creationId xmlns:a16="http://schemas.microsoft.com/office/drawing/2014/main" id="{158A5FC0-6498-2A9C-B144-384081AFE7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F1A591-A1FB-FE1A-F8E1-F0AF1A12120D}"/>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96036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E472-7713-DAAF-D7E1-2B898519138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635089-692C-C0FE-D83E-68E712DDAF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1C7DE0-A73B-2DE9-3DF7-0E98FB7372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D905E5-BFF3-EB19-19EA-3DB02AB3F6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CD9CA4-1C10-6DF2-A4A5-7E9B2A56EE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293930-F7B0-BFEC-878E-A8475ABFE4FA}"/>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8" name="Footer Placeholder 7">
            <a:extLst>
              <a:ext uri="{FF2B5EF4-FFF2-40B4-BE49-F238E27FC236}">
                <a16:creationId xmlns:a16="http://schemas.microsoft.com/office/drawing/2014/main" id="{5B1E24B3-1AE5-4B62-9241-32DDF7757B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DA6578-B8E5-8C62-E33C-DB4CF1995546}"/>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163097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6FE4-7C5D-FBB0-2A15-FAC94D5066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80C8F2-A0EB-E8D1-61F6-7D92D191EB9D}"/>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4" name="Footer Placeholder 3">
            <a:extLst>
              <a:ext uri="{FF2B5EF4-FFF2-40B4-BE49-F238E27FC236}">
                <a16:creationId xmlns:a16="http://schemas.microsoft.com/office/drawing/2014/main" id="{47293D6C-6778-F775-5DDF-0CE35448D7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7545A7-2A14-EBDA-4131-36167E21465F}"/>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131074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AFDDB-EF03-9F22-97EB-8EA6951D91EE}"/>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3" name="Footer Placeholder 2">
            <a:extLst>
              <a:ext uri="{FF2B5EF4-FFF2-40B4-BE49-F238E27FC236}">
                <a16:creationId xmlns:a16="http://schemas.microsoft.com/office/drawing/2014/main" id="{2E115D7F-0B9D-21E9-A484-13839DF79B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3824C4-15D3-A30E-87C1-54F01BAF5A93}"/>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427410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3931-FEF0-3253-773C-EE0D349BC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7EBEA3-7A07-D9E4-9676-31266526A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A0E9B1-9187-FC22-64F7-9B8CD249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2863B1-2592-CAEF-3DCE-D10953B07147}"/>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6" name="Footer Placeholder 5">
            <a:extLst>
              <a:ext uri="{FF2B5EF4-FFF2-40B4-BE49-F238E27FC236}">
                <a16:creationId xmlns:a16="http://schemas.microsoft.com/office/drawing/2014/main" id="{D02BFE93-C6F4-5388-678F-C949671D73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7B1801-7BC1-6260-865C-7C6F45B26FD8}"/>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351319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62EE-3E13-0027-D0D8-DC7EDA4B8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964E72-96F0-3A48-D8FF-CC45E1183B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AD9238-96CD-0BC9-B5A1-FBB88A77C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94294-67FF-3DA7-B262-3D0F685D9392}"/>
              </a:ext>
            </a:extLst>
          </p:cNvPr>
          <p:cNvSpPr>
            <a:spLocks noGrp="1"/>
          </p:cNvSpPr>
          <p:nvPr>
            <p:ph type="dt" sz="half" idx="10"/>
          </p:nvPr>
        </p:nvSpPr>
        <p:spPr/>
        <p:txBody>
          <a:bodyPr/>
          <a:lstStyle/>
          <a:p>
            <a:fld id="{CDBB660E-2364-4CD4-B772-CED7E8C3E88A}" type="datetimeFigureOut">
              <a:rPr lang="en-GB" smtClean="0"/>
              <a:t>23/08/2024</a:t>
            </a:fld>
            <a:endParaRPr lang="en-GB"/>
          </a:p>
        </p:txBody>
      </p:sp>
      <p:sp>
        <p:nvSpPr>
          <p:cNvPr id="6" name="Footer Placeholder 5">
            <a:extLst>
              <a:ext uri="{FF2B5EF4-FFF2-40B4-BE49-F238E27FC236}">
                <a16:creationId xmlns:a16="http://schemas.microsoft.com/office/drawing/2014/main" id="{E41E967C-2FC3-CDB1-3658-1AF3EDDBA5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666CC4-4F14-B7CF-A9F5-4FD4E33F9544}"/>
              </a:ext>
            </a:extLst>
          </p:cNvPr>
          <p:cNvSpPr>
            <a:spLocks noGrp="1"/>
          </p:cNvSpPr>
          <p:nvPr>
            <p:ph type="sldNum" sz="quarter" idx="12"/>
          </p:nvPr>
        </p:nvSpPr>
        <p:spPr/>
        <p:txBody>
          <a:bodyPr/>
          <a:lstStyle/>
          <a:p>
            <a:fld id="{B04DB090-9E56-4A48-9F9F-4932D3FCF8F3}" type="slidenum">
              <a:rPr lang="en-GB" smtClean="0"/>
              <a:t>‹#›</a:t>
            </a:fld>
            <a:endParaRPr lang="en-GB"/>
          </a:p>
        </p:txBody>
      </p:sp>
    </p:spTree>
    <p:extLst>
      <p:ext uri="{BB962C8B-B14F-4D97-AF65-F5344CB8AC3E}">
        <p14:creationId xmlns:p14="http://schemas.microsoft.com/office/powerpoint/2010/main" val="2459506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18FAB-B076-3863-DD9E-A746474AC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257B37-7AFC-3538-A069-D74968614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0B9EF2-993B-3B69-2F03-AA7A4E1A0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B660E-2364-4CD4-B772-CED7E8C3E88A}" type="datetimeFigureOut">
              <a:rPr lang="en-GB" smtClean="0"/>
              <a:t>23/08/2024</a:t>
            </a:fld>
            <a:endParaRPr lang="en-GB"/>
          </a:p>
        </p:txBody>
      </p:sp>
      <p:sp>
        <p:nvSpPr>
          <p:cNvPr id="5" name="Footer Placeholder 4">
            <a:extLst>
              <a:ext uri="{FF2B5EF4-FFF2-40B4-BE49-F238E27FC236}">
                <a16:creationId xmlns:a16="http://schemas.microsoft.com/office/drawing/2014/main" id="{74F6BFDB-0769-10D4-172D-5CE61D8594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132A47-0CD8-32DB-321F-5C0D4DEAD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DB090-9E56-4A48-9F9F-4932D3FCF8F3}" type="slidenum">
              <a:rPr lang="en-GB" smtClean="0"/>
              <a:t>‹#›</a:t>
            </a:fld>
            <a:endParaRPr lang="en-GB"/>
          </a:p>
        </p:txBody>
      </p:sp>
    </p:spTree>
    <p:extLst>
      <p:ext uri="{BB962C8B-B14F-4D97-AF65-F5344CB8AC3E}">
        <p14:creationId xmlns:p14="http://schemas.microsoft.com/office/powerpoint/2010/main" val="2318611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0.png"/><Relationship Id="rId10" Type="http://schemas.openxmlformats.org/officeDocument/2006/relationships/image" Target="../media/image14.png"/><Relationship Id="rId4" Type="http://schemas.microsoft.com/office/2007/relationships/hdphoto" Target="../media/hdphoto8.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9.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audio" Target="../media/audio3.wav"/><Relationship Id="rId10" Type="http://schemas.microsoft.com/office/2007/relationships/hdphoto" Target="../media/hdphoto14.wdp"/><Relationship Id="rId4" Type="http://schemas.openxmlformats.org/officeDocument/2006/relationships/notesSlide" Target="../notesSlides/notesSlide7.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21.wdp"/><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38.png"/><Relationship Id="rId5" Type="http://schemas.openxmlformats.org/officeDocument/2006/relationships/image" Target="../media/image36.png"/><Relationship Id="rId10" Type="http://schemas.microsoft.com/office/2007/relationships/hdphoto" Target="../media/hdphoto8.wdp"/><Relationship Id="rId4" Type="http://schemas.microsoft.com/office/2007/relationships/hdphoto" Target="../media/hdphoto18.wdp"/><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9.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microsoft.com/office/2007/relationships/hdphoto" Target="../media/hdphoto23.wdp"/><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13.png"/><Relationship Id="rId5" Type="http://schemas.microsoft.com/office/2007/relationships/hdphoto" Target="../media/hdphoto22.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24.wdp"/></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5.wdp"/><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notesSlide" Target="../notesSlides/notesSlide10.xml"/><Relationship Id="rId9" Type="http://schemas.microsoft.com/office/2007/relationships/hdphoto" Target="../media/hdphoto4.wdp"/><Relationship Id="rId1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8.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1.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8.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fif"/><Relationship Id="rId1" Type="http://schemas.openxmlformats.org/officeDocument/2006/relationships/slideLayout" Target="../slideLayouts/slideLayout2.xml"/><Relationship Id="rId4" Type="http://schemas.openxmlformats.org/officeDocument/2006/relationships/image" Target="../media/image47.jfif"/></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4.png"/><Relationship Id="rId2" Type="http://schemas.microsoft.com/office/2007/relationships/media" Target="../media/media1.wav"/><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0" Type="http://schemas.microsoft.com/office/2007/relationships/hdphoto" Target="../media/hdphoto26.wdp"/><Relationship Id="rId4" Type="http://schemas.openxmlformats.org/officeDocument/2006/relationships/notesSlide" Target="../notesSlides/notesSlide13.xml"/><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0" Type="http://schemas.microsoft.com/office/2007/relationships/hdphoto" Target="../media/hdphoto26.wdp"/><Relationship Id="rId4" Type="http://schemas.openxmlformats.org/officeDocument/2006/relationships/notesSlide" Target="../notesSlides/notesSlide14.xml"/><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audio" Target="../media/audio3.wav"/><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audio" Target="../media/audio3.wav"/><Relationship Id="rId10" Type="http://schemas.microsoft.com/office/2007/relationships/hdphoto" Target="../media/hdphoto7.wdp"/><Relationship Id="rId4" Type="http://schemas.openxmlformats.org/officeDocument/2006/relationships/notesSlide" Target="../notesSlides/notesSlide6.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28C2DA7-1BA6-7408-D4B7-2EAE33752CE9}"/>
              </a:ext>
            </a:extLst>
          </p:cNvPr>
          <p:cNvSpPr txBox="1"/>
          <p:nvPr/>
        </p:nvSpPr>
        <p:spPr>
          <a:xfrm>
            <a:off x="0" y="-1800885"/>
            <a:ext cx="12192000" cy="1569660"/>
          </a:xfrm>
          <a:prstGeom prst="rect">
            <a:avLst/>
          </a:prstGeom>
          <a:noFill/>
          <a:effectLst>
            <a:glow rad="254000">
              <a:srgbClr val="7030A0">
                <a:alpha val="30000"/>
              </a:srgbClr>
            </a:glow>
            <a:outerShdw blurRad="508000" dist="38100" dir="2700000" algn="tl" rotWithShape="0">
              <a:prstClr val="black">
                <a:alpha val="40000"/>
              </a:prstClr>
            </a:outerShdw>
          </a:effectLst>
        </p:spPr>
        <p:txBody>
          <a:bodyPr wrap="square" rtlCol="0">
            <a:spAutoFit/>
          </a:bodyPr>
          <a:lstStyle/>
          <a:p>
            <a:pPr algn="ctr"/>
            <a:r>
              <a:rPr lang="en-GB" sz="9600" dirty="0" err="1">
                <a:solidFill>
                  <a:schemeClr val="bg1"/>
                </a:solidFill>
                <a:effectLst>
                  <a:glow rad="63500">
                    <a:schemeClr val="accent1">
                      <a:satMod val="175000"/>
                      <a:alpha val="40000"/>
                    </a:schemeClr>
                  </a:glow>
                </a:effectLst>
                <a:latin typeface="AvantGarde Md BT" panose="020B0602020202020204" pitchFamily="34" charset="0"/>
              </a:rPr>
              <a:t>shortcutstv</a:t>
            </a:r>
            <a:endParaRPr lang="en-GB" sz="9600"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vantGarde Md BT" panose="020B0602020202020204" pitchFamily="34" charset="0"/>
            </a:endParaRPr>
          </a:p>
        </p:txBody>
      </p:sp>
      <p:sp>
        <p:nvSpPr>
          <p:cNvPr id="38" name="TextBox 37">
            <a:extLst>
              <a:ext uri="{FF2B5EF4-FFF2-40B4-BE49-F238E27FC236}">
                <a16:creationId xmlns:a16="http://schemas.microsoft.com/office/drawing/2014/main" id="{5481A623-16E4-EA26-3324-76DDCA9D721F}"/>
              </a:ext>
            </a:extLst>
          </p:cNvPr>
          <p:cNvSpPr txBox="1"/>
          <p:nvPr/>
        </p:nvSpPr>
        <p:spPr>
          <a:xfrm>
            <a:off x="0" y="7335976"/>
            <a:ext cx="12192000" cy="830997"/>
          </a:xfrm>
          <a:prstGeom prst="rect">
            <a:avLst/>
          </a:prstGeom>
          <a:noFill/>
          <a:effectLst>
            <a:glow rad="254000">
              <a:srgbClr val="7030A0">
                <a:alpha val="30000"/>
              </a:srgbClr>
            </a:glow>
            <a:outerShdw blurRad="508000" dist="38100" dir="2700000" algn="tl" rotWithShape="0">
              <a:prstClr val="black">
                <a:alpha val="40000"/>
              </a:prstClr>
            </a:outerShdw>
          </a:effectLst>
        </p:spPr>
        <p:txBody>
          <a:bodyPr wrap="square" rtlCol="0">
            <a:spAutoFit/>
          </a:bodyPr>
          <a:lstStyle/>
          <a:p>
            <a:pPr algn="ctr"/>
            <a:r>
              <a:rPr lang="en-GB" sz="4800" spc="1200" dirty="0">
                <a:solidFill>
                  <a:schemeClr val="bg1"/>
                </a:solidFill>
                <a:effectLst>
                  <a:glow rad="63500">
                    <a:schemeClr val="accent1">
                      <a:satMod val="175000"/>
                      <a:alpha val="40000"/>
                    </a:schemeClr>
                  </a:glow>
                </a:effectLst>
                <a:latin typeface="AvantGarde Md BT" panose="020B0602020202020204" pitchFamily="34" charset="0"/>
              </a:rPr>
              <a:t>presents</a:t>
            </a:r>
            <a:endParaRPr lang="en-GB" sz="4800" spc="1200"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vantGarde Md BT" panose="020B0602020202020204" pitchFamily="34" charset="0"/>
            </a:endParaRPr>
          </a:p>
        </p:txBody>
      </p:sp>
    </p:spTree>
    <p:extLst>
      <p:ext uri="{BB962C8B-B14F-4D97-AF65-F5344CB8AC3E}">
        <p14:creationId xmlns:p14="http://schemas.microsoft.com/office/powerpoint/2010/main" val="26096433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500"/>
                                  </p:stCondLst>
                                  <p:childTnLst>
                                    <p:animMotion origin="layout" path="M 0 -1.85185E-6 L 0 0.53704 " pathEditMode="relative" rAng="0" ptsTypes="AA">
                                      <p:cBhvr>
                                        <p:cTn id="6" dur="2000" fill="hold"/>
                                        <p:tgtEl>
                                          <p:spTgt spid="37"/>
                                        </p:tgtEl>
                                        <p:attrNameLst>
                                          <p:attrName>ppt_x</p:attrName>
                                          <p:attrName>ppt_y</p:attrName>
                                        </p:attrNameLst>
                                      </p:cBhvr>
                                      <p:rCtr x="0" y="26852"/>
                                    </p:animMotion>
                                  </p:childTnLst>
                                </p:cTn>
                              </p:par>
                              <p:par>
                                <p:cTn id="7" presetID="42" presetClass="path" presetSubtype="0" accel="50000" decel="50000" fill="hold" grpId="0" nodeType="withEffect">
                                  <p:stCondLst>
                                    <p:cond delay="500"/>
                                  </p:stCondLst>
                                  <p:childTnLst>
                                    <p:animMotion origin="layout" path="M 0 0.14746 L 0 -0.63032 " pathEditMode="relative" rAng="0" ptsTypes="AA">
                                      <p:cBhvr>
                                        <p:cTn id="8" dur="2000" fill="hold"/>
                                        <p:tgtEl>
                                          <p:spTgt spid="38"/>
                                        </p:tgtEl>
                                        <p:attrNameLst>
                                          <p:attrName>ppt_x</p:attrName>
                                          <p:attrName>ppt_y</p:attrName>
                                        </p:attrNameLst>
                                      </p:cBhvr>
                                      <p:rCtr x="0" y="-38889"/>
                                    </p:animMotion>
                                  </p:childTnLst>
                                </p:cTn>
                              </p:par>
                            </p:childTnLst>
                          </p:cTn>
                        </p:par>
                        <p:par>
                          <p:cTn id="9" fill="hold">
                            <p:stCondLst>
                              <p:cond delay="2500"/>
                            </p:stCondLst>
                            <p:childTnLst>
                              <p:par>
                                <p:cTn id="10" presetID="10" presetClass="exit" presetSubtype="0" fill="hold" grpId="1" nodeType="afterEffect">
                                  <p:stCondLst>
                                    <p:cond delay="0"/>
                                  </p:stCondLst>
                                  <p:childTnLst>
                                    <p:animEffect transition="out" filter="fade">
                                      <p:cBhvr>
                                        <p:cTn id="11" dur="1000"/>
                                        <p:tgtEl>
                                          <p:spTgt spid="37"/>
                                        </p:tgtEl>
                                      </p:cBhvr>
                                    </p:animEffect>
                                    <p:set>
                                      <p:cBhvr>
                                        <p:cTn id="12" dur="1" fill="hold">
                                          <p:stCondLst>
                                            <p:cond delay="999"/>
                                          </p:stCondLst>
                                        </p:cTn>
                                        <p:tgtEl>
                                          <p:spTgt spid="37"/>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1000"/>
                                        <p:tgtEl>
                                          <p:spTgt spid="38"/>
                                        </p:tgtEl>
                                      </p:cBhvr>
                                    </p:animEffect>
                                    <p:set>
                                      <p:cBhvr>
                                        <p:cTn id="15"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A761CB-51BD-FFBD-E8D5-75169174A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6EC307-F32F-8D5A-3447-47B9EB4F3A6E}"/>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5" name="TextBox 4">
            <a:extLst>
              <a:ext uri="{FF2B5EF4-FFF2-40B4-BE49-F238E27FC236}">
                <a16:creationId xmlns:a16="http://schemas.microsoft.com/office/drawing/2014/main" id="{AC26D442-8C03-5010-BF39-D7EC22F369C3}"/>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11" name="Picture 10">
            <a:extLst>
              <a:ext uri="{FF2B5EF4-FFF2-40B4-BE49-F238E27FC236}">
                <a16:creationId xmlns:a16="http://schemas.microsoft.com/office/drawing/2014/main" id="{1ADEEE90-3BC9-7694-6E0C-225726381B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6462172" y="825892"/>
            <a:ext cx="3519055" cy="5885254"/>
          </a:xfrm>
          <a:prstGeom prst="rect">
            <a:avLst/>
          </a:prstGeom>
        </p:spPr>
      </p:pic>
      <p:pic>
        <p:nvPicPr>
          <p:cNvPr id="16" name="Picture 15">
            <a:extLst>
              <a:ext uri="{FF2B5EF4-FFF2-40B4-BE49-F238E27FC236}">
                <a16:creationId xmlns:a16="http://schemas.microsoft.com/office/drawing/2014/main" id="{88D6843B-4223-FBE4-8CFE-EF6EA6AFD56C}"/>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9450" b="97010" l="9302" r="89701">
                        <a14:foregroundMark x1="44352" y1="9450" x2="65947" y2="10526"/>
                        <a14:foregroundMark x1="65947" y1="10526" x2="71096" y2="13158"/>
                        <a14:foregroundMark x1="43688" y1="90431" x2="61794" y2="92105"/>
                        <a14:foregroundMark x1="61794" y1="92105" x2="61794" y2="92105"/>
                        <a14:foregroundMark x1="34718" y1="90191" x2="49668" y2="96053"/>
                        <a14:foregroundMark x1="49668" y1="96053" x2="50166" y2="96053"/>
                        <a14:foregroundMark x1="41528" y1="96770" x2="43522" y2="97010"/>
                        <a14:foregroundMark x1="9302" y1="32177" x2="9302" y2="38397"/>
                      </a14:backgroundRemoval>
                    </a14:imgEffect>
                  </a14:imgLayer>
                </a14:imgProps>
              </a:ext>
              <a:ext uri="{28A0092B-C50C-407E-A947-70E740481C1C}">
                <a14:useLocalDpi xmlns:a14="http://schemas.microsoft.com/office/drawing/2010/main" val="0"/>
              </a:ext>
            </a:extLst>
          </a:blip>
          <a:stretch>
            <a:fillRect/>
          </a:stretch>
        </p:blipFill>
        <p:spPr>
          <a:xfrm>
            <a:off x="5789998" y="798003"/>
            <a:ext cx="631641" cy="877162"/>
          </a:xfrm>
          <a:prstGeom prst="rect">
            <a:avLst/>
          </a:prstGeom>
        </p:spPr>
      </p:pic>
      <p:pic>
        <p:nvPicPr>
          <p:cNvPr id="17" name="Picture 16">
            <a:extLst>
              <a:ext uri="{FF2B5EF4-FFF2-40B4-BE49-F238E27FC236}">
                <a16:creationId xmlns:a16="http://schemas.microsoft.com/office/drawing/2014/main" id="{0CD21B90-53CE-80AC-9E95-8EF07700B91D}"/>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9450" b="97010" l="9302" r="89701">
                        <a14:foregroundMark x1="44352" y1="9450" x2="65947" y2="10526"/>
                        <a14:foregroundMark x1="65947" y1="10526" x2="71096" y2="13158"/>
                        <a14:foregroundMark x1="43688" y1="90431" x2="61794" y2="92105"/>
                        <a14:foregroundMark x1="61794" y1="92105" x2="61794" y2="92105"/>
                        <a14:foregroundMark x1="34718" y1="90191" x2="49668" y2="96053"/>
                        <a14:foregroundMark x1="49668" y1="96053" x2="50166" y2="96053"/>
                        <a14:foregroundMark x1="41528" y1="96770" x2="43522" y2="97010"/>
                        <a14:foregroundMark x1="9302" y1="32177" x2="9302" y2="38397"/>
                      </a14:backgroundRemoval>
                    </a14:imgEffect>
                  </a14:imgLayer>
                </a14:imgProps>
              </a:ext>
              <a:ext uri="{28A0092B-C50C-407E-A947-70E740481C1C}">
                <a14:useLocalDpi xmlns:a14="http://schemas.microsoft.com/office/drawing/2010/main" val="0"/>
              </a:ext>
            </a:extLst>
          </a:blip>
          <a:stretch>
            <a:fillRect/>
          </a:stretch>
        </p:blipFill>
        <p:spPr>
          <a:xfrm>
            <a:off x="5439676" y="687893"/>
            <a:ext cx="1263283" cy="1754326"/>
          </a:xfrm>
          <a:prstGeom prst="rect">
            <a:avLst/>
          </a:prstGeom>
        </p:spPr>
      </p:pic>
      <p:pic>
        <p:nvPicPr>
          <p:cNvPr id="18" name="Picture 17">
            <a:extLst>
              <a:ext uri="{FF2B5EF4-FFF2-40B4-BE49-F238E27FC236}">
                <a16:creationId xmlns:a16="http://schemas.microsoft.com/office/drawing/2014/main" id="{25F2C30C-D897-4D85-2AE3-6C75FB0D887D}"/>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9450" b="97010" l="9302" r="89701">
                        <a14:foregroundMark x1="44352" y1="9450" x2="65947" y2="10526"/>
                        <a14:foregroundMark x1="65947" y1="10526" x2="71096" y2="13158"/>
                        <a14:foregroundMark x1="43688" y1="90431" x2="61794" y2="92105"/>
                        <a14:foregroundMark x1="61794" y1="92105" x2="61794" y2="92105"/>
                        <a14:foregroundMark x1="34718" y1="90191" x2="49668" y2="96053"/>
                        <a14:foregroundMark x1="49668" y1="96053" x2="50166" y2="96053"/>
                        <a14:foregroundMark x1="41528" y1="96770" x2="43522" y2="97010"/>
                        <a14:foregroundMark x1="9302" y1="32177" x2="9302" y2="38397"/>
                      </a14:backgroundRemoval>
                    </a14:imgEffect>
                  </a14:imgLayer>
                </a14:imgProps>
              </a:ext>
              <a:ext uri="{28A0092B-C50C-407E-A947-70E740481C1C}">
                <a14:useLocalDpi xmlns:a14="http://schemas.microsoft.com/office/drawing/2010/main" val="0"/>
              </a:ext>
            </a:extLst>
          </a:blip>
          <a:stretch>
            <a:fillRect/>
          </a:stretch>
        </p:blipFill>
        <p:spPr>
          <a:xfrm>
            <a:off x="5014748" y="298137"/>
            <a:ext cx="2028722" cy="2817294"/>
          </a:xfrm>
          <a:prstGeom prst="rect">
            <a:avLst/>
          </a:prstGeom>
        </p:spPr>
      </p:pic>
      <p:pic>
        <p:nvPicPr>
          <p:cNvPr id="12" name="Picture 11">
            <a:extLst>
              <a:ext uri="{FF2B5EF4-FFF2-40B4-BE49-F238E27FC236}">
                <a16:creationId xmlns:a16="http://schemas.microsoft.com/office/drawing/2014/main" id="{8348BA06-6729-09C8-37AA-8F9AD415558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815" b="94815" l="10000" r="90000">
                        <a14:foregroundMark x1="50104" y1="26944" x2="49323" y2="78333"/>
                        <a14:foregroundMark x1="49323" y1="78333" x2="50365" y2="85833"/>
                        <a14:foregroundMark x1="50365" y1="85833" x2="50156" y2="90093"/>
                        <a14:foregroundMark x1="46667" y1="59630" x2="44115" y2="80648"/>
                        <a14:foregroundMark x1="44115" y1="80648" x2="43802" y2="81389"/>
                        <a14:foregroundMark x1="54328" y1="81838" x2="54583" y2="81574"/>
                        <a14:foregroundMark x1="50729" y1="88704" x2="50563" y2="91482"/>
                        <a14:foregroundMark x1="49792" y1="88981" x2="49822" y2="92195"/>
                        <a14:foregroundMark x1="51667" y1="85093" x2="52025" y2="88408"/>
                        <a14:foregroundMark x1="48698" y1="80370" x2="48318" y2="84555"/>
                        <a14:foregroundMark x1="19241" y1="41185" x2="19010" y2="42315"/>
                        <a14:foregroundMark x1="20121" y1="36883" x2="19891" y2="38006"/>
                        <a14:foregroundMark x1="22728" y1="24138" x2="21616" y2="29576"/>
                        <a14:foregroundMark x1="25067" y1="12704" x2="24512" y2="15419"/>
                        <a14:foregroundMark x1="26094" y1="7685" x2="25874" y2="8762"/>
                        <a14:foregroundMark x1="19010" y1="42315" x2="19199" y2="41845"/>
                        <a14:foregroundMark x1="29684" y1="14152" x2="29010" y2="15370"/>
                        <a14:foregroundMark x1="31539" y1="10799" x2="31051" y2="11681"/>
                        <a14:foregroundMark x1="52240" y1="29722" x2="52604" y2="29352"/>
                        <a14:foregroundMark x1="49167" y1="25741" x2="48750" y2="27593"/>
                        <a14:foregroundMark x1="46042" y1="58981" x2="45208" y2="62130"/>
                        <a14:foregroundMark x1="44844" y1="67130" x2="43698" y2="72963"/>
                        <a14:foregroundMark x1="44711" y1="65599" x2="44948" y2="64259"/>
                        <a14:foregroundMark x1="44043" y1="69366" x2="44612" y2="66153"/>
                        <a14:foregroundMark x1="44167" y1="69537" x2="43958" y2="71944"/>
                        <a14:foregroundMark x1="44271" y1="70463" x2="43750" y2="72037"/>
                        <a14:foregroundMark x1="42604" y1="79907" x2="42604" y2="81296"/>
                        <a14:foregroundMark x1="48646" y1="88333" x2="48854" y2="90278"/>
                        <a14:foregroundMark x1="49063" y1="88333" x2="49063" y2="88333"/>
                        <a14:backgroundMark x1="23809" y1="13095" x2="14740" y2="14444"/>
                        <a14:backgroundMark x1="29167" y1="12298" x2="26239" y2="12734"/>
                        <a14:backgroundMark x1="40885" y1="10556" x2="32529" y2="11798"/>
                        <a14:backgroundMark x1="14740" y1="14444" x2="13542" y2="20093"/>
                        <a14:backgroundMark x1="43177" y1="15926" x2="34792" y2="82407"/>
                        <a14:backgroundMark x1="34792" y1="82407" x2="34792" y2="82222"/>
                        <a14:backgroundMark x1="25313" y1="15370" x2="26146" y2="58611"/>
                        <a14:backgroundMark x1="28906" y1="11667" x2="19792" y2="26204"/>
                        <a14:backgroundMark x1="19792" y1="26204" x2="16510" y2="38056"/>
                        <a14:backgroundMark x1="16510" y1="38056" x2="16510" y2="38426"/>
                        <a14:backgroundMark x1="30990" y1="11667" x2="29479" y2="31574"/>
                        <a14:backgroundMark x1="29479" y1="31574" x2="29479" y2="31574"/>
                        <a14:backgroundMark x1="25833" y1="8704" x2="22344" y2="14630"/>
                        <a14:backgroundMark x1="22344" y1="14630" x2="20417" y2="28889"/>
                        <a14:backgroundMark x1="20417" y1="28889" x2="21302" y2="37315"/>
                        <a14:backgroundMark x1="21302" y1="37315" x2="20677" y2="40463"/>
                        <a14:backgroundMark x1="19271" y1="42593" x2="32135" y2="10093"/>
                        <a14:backgroundMark x1="19115" y1="42315" x2="19219" y2="32685"/>
                        <a14:backgroundMark x1="20104" y1="41296" x2="19219" y2="41296"/>
                        <a14:backgroundMark x1="19427" y1="40833" x2="20000" y2="35741"/>
                        <a14:backgroundMark x1="20417" y1="38704" x2="19948" y2="36111"/>
                        <a14:backgroundMark x1="21927" y1="29722" x2="23438" y2="23148"/>
                        <a14:backgroundMark x1="50521" y1="17130" x2="65625" y2="40000"/>
                        <a14:backgroundMark x1="65625" y1="40000" x2="69948" y2="54352"/>
                        <a14:backgroundMark x1="45521" y1="95556" x2="63438" y2="99722"/>
                        <a14:backgroundMark x1="47865" y1="91569" x2="48021" y2="92315"/>
                        <a14:backgroundMark x1="46667" y1="85833" x2="47678" y2="90672"/>
                        <a14:backgroundMark x1="48021" y1="92315" x2="48646" y2="92870"/>
                        <a14:backgroundMark x1="49844" y1="93148" x2="52135" y2="93704"/>
                        <a14:backgroundMark x1="53542" y1="87870" x2="50625" y2="95833"/>
                        <a14:backgroundMark x1="50625" y1="95833" x2="50104" y2="96389"/>
                        <a14:backgroundMark x1="49583" y1="93889" x2="50938" y2="93889"/>
                        <a14:backgroundMark x1="54063" y1="29444" x2="52448" y2="31019"/>
                        <a14:backgroundMark x1="55781" y1="59537" x2="55781" y2="60093"/>
                        <a14:backgroundMark x1="46719" y1="49352" x2="46719" y2="49907"/>
                        <a14:backgroundMark x1="53646" y1="50926" x2="54115" y2="52315"/>
                        <a14:backgroundMark x1="53906" y1="50648" x2="53906" y2="49630"/>
                        <a14:backgroundMark x1="53438" y1="48148" x2="53490" y2="48796"/>
                        <a14:backgroundMark x1="54010" y1="52500" x2="53958" y2="52870"/>
                        <a14:backgroundMark x1="46719" y1="48519" x2="46719" y2="49815"/>
                        <a14:backgroundMark x1="43750" y1="64815" x2="41615" y2="72500"/>
                        <a14:backgroundMark x1="56354" y1="65278" x2="57708" y2="70093"/>
                        <a14:backgroundMark x1="54271" y1="81759" x2="53958" y2="82315"/>
                        <a14:backgroundMark x1="47188" y1="84907" x2="48125" y2="88426"/>
                        <a14:backgroundMark x1="50729" y1="90000" x2="51719" y2="90185"/>
                        <a14:backgroundMark x1="49740" y1="93796" x2="49844" y2="94259"/>
                        <a14:backgroundMark x1="49531" y1="92870" x2="51250" y2="93704"/>
                      </a14:backgroundRemoval>
                    </a14:imgEffect>
                  </a14:imgLayer>
                </a14:imgProps>
              </a:ext>
              <a:ext uri="{28A0092B-C50C-407E-A947-70E740481C1C}">
                <a14:useLocalDpi xmlns:a14="http://schemas.microsoft.com/office/drawing/2010/main" val="0"/>
              </a:ext>
            </a:extLst>
          </a:blip>
          <a:srcRect l="38901" t="22158" r="39033"/>
          <a:stretch/>
        </p:blipFill>
        <p:spPr>
          <a:xfrm>
            <a:off x="5976257" y="576686"/>
            <a:ext cx="3814331" cy="6573023"/>
          </a:xfrm>
          <a:prstGeom prst="rect">
            <a:avLst/>
          </a:prstGeom>
        </p:spPr>
      </p:pic>
      <p:pic>
        <p:nvPicPr>
          <p:cNvPr id="13" name="Picture 12">
            <a:extLst>
              <a:ext uri="{FF2B5EF4-FFF2-40B4-BE49-F238E27FC236}">
                <a16:creationId xmlns:a16="http://schemas.microsoft.com/office/drawing/2014/main" id="{7F55D525-C948-058A-6E60-6EF5A9AA7EB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6272460" y="3054178"/>
            <a:ext cx="549708" cy="919330"/>
          </a:xfrm>
          <a:prstGeom prst="rect">
            <a:avLst/>
          </a:prstGeom>
        </p:spPr>
      </p:pic>
      <p:pic>
        <p:nvPicPr>
          <p:cNvPr id="8" name="Picture 7">
            <a:extLst>
              <a:ext uri="{FF2B5EF4-FFF2-40B4-BE49-F238E27FC236}">
                <a16:creationId xmlns:a16="http://schemas.microsoft.com/office/drawing/2014/main" id="{DA86B7DE-1948-0EDA-5058-5515BE2A98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5830188" y="2150684"/>
            <a:ext cx="1565909" cy="2618820"/>
          </a:xfrm>
          <a:prstGeom prst="rect">
            <a:avLst/>
          </a:prstGeom>
        </p:spPr>
      </p:pic>
      <p:sp>
        <p:nvSpPr>
          <p:cNvPr id="14" name="TextBox 13">
            <a:extLst>
              <a:ext uri="{FF2B5EF4-FFF2-40B4-BE49-F238E27FC236}">
                <a16:creationId xmlns:a16="http://schemas.microsoft.com/office/drawing/2014/main" id="{C27CC21A-3C96-F434-D199-1EC4920D8D11}"/>
              </a:ext>
            </a:extLst>
          </p:cNvPr>
          <p:cNvSpPr txBox="1"/>
          <p:nvPr/>
        </p:nvSpPr>
        <p:spPr>
          <a:xfrm>
            <a:off x="401494" y="2445080"/>
            <a:ext cx="4490131" cy="1323439"/>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For the sociologist, the world isn’t  “given” to us by external forces like “god” or internal forces such as “instinct”.</a:t>
            </a:r>
          </a:p>
        </p:txBody>
      </p:sp>
      <p:sp>
        <p:nvSpPr>
          <p:cNvPr id="15" name="TextBox 14">
            <a:extLst>
              <a:ext uri="{FF2B5EF4-FFF2-40B4-BE49-F238E27FC236}">
                <a16:creationId xmlns:a16="http://schemas.microsoft.com/office/drawing/2014/main" id="{8CDFA9D8-B35C-A3B2-9B38-957B40141290}"/>
              </a:ext>
            </a:extLst>
          </p:cNvPr>
          <p:cNvSpPr txBox="1"/>
          <p:nvPr/>
        </p:nvSpPr>
        <p:spPr>
          <a:xfrm>
            <a:off x="6419481" y="6159753"/>
            <a:ext cx="5132293"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rPr>
              <a:t>“Things are never what they seem…”.</a:t>
            </a:r>
          </a:p>
        </p:txBody>
      </p:sp>
      <p:sp>
        <p:nvSpPr>
          <p:cNvPr id="19" name="TextBox 18">
            <a:extLst>
              <a:ext uri="{FF2B5EF4-FFF2-40B4-BE49-F238E27FC236}">
                <a16:creationId xmlns:a16="http://schemas.microsoft.com/office/drawing/2014/main" id="{B5917B32-0A51-6B9D-0893-4B4943587DED}"/>
              </a:ext>
            </a:extLst>
          </p:cNvPr>
          <p:cNvSpPr txBox="1"/>
          <p:nvPr/>
        </p:nvSpPr>
        <p:spPr>
          <a:xfrm>
            <a:off x="401494" y="5047903"/>
            <a:ext cx="4660723"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And your job is to discover how.</a:t>
            </a:r>
          </a:p>
        </p:txBody>
      </p:sp>
      <p:sp>
        <p:nvSpPr>
          <p:cNvPr id="20" name="TextBox 19">
            <a:extLst>
              <a:ext uri="{FF2B5EF4-FFF2-40B4-BE49-F238E27FC236}">
                <a16:creationId xmlns:a16="http://schemas.microsoft.com/office/drawing/2014/main" id="{4D9DD6A4-C05F-B55C-0A43-8EF08FA4737B}"/>
              </a:ext>
            </a:extLst>
          </p:cNvPr>
          <p:cNvSpPr txBox="1"/>
          <p:nvPr/>
        </p:nvSpPr>
        <p:spPr>
          <a:xfrm>
            <a:off x="401494" y="4208156"/>
            <a:ext cx="3736715"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It is socially constructed.</a:t>
            </a:r>
          </a:p>
        </p:txBody>
      </p:sp>
      <p:sp>
        <p:nvSpPr>
          <p:cNvPr id="21" name="TextBox 20">
            <a:extLst>
              <a:ext uri="{FF2B5EF4-FFF2-40B4-BE49-F238E27FC236}">
                <a16:creationId xmlns:a16="http://schemas.microsoft.com/office/drawing/2014/main" id="{C20E644A-827D-B228-8129-66C015943075}"/>
              </a:ext>
            </a:extLst>
          </p:cNvPr>
          <p:cNvSpPr txBox="1"/>
          <p:nvPr/>
        </p:nvSpPr>
        <p:spPr>
          <a:xfrm>
            <a:off x="401494" y="5887649"/>
            <a:ext cx="4660723"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And maybe also why.</a:t>
            </a:r>
          </a:p>
          <a:p>
            <a:r>
              <a:rPr lang="en-GB" sz="2000" dirty="0">
                <a:latin typeface="Tekton Pro Ext" panose="020F0605020208020904" pitchFamily="34" charset="0"/>
                <a:cs typeface="Arial" panose="020B0604020202020204" pitchFamily="34" charset="0"/>
              </a:rPr>
              <a:t>(But’s that’s optional for now).</a:t>
            </a:r>
          </a:p>
        </p:txBody>
      </p:sp>
      <p:sp>
        <p:nvSpPr>
          <p:cNvPr id="2" name="Rectangle 1">
            <a:hlinkClick r:id="" action="ppaction://hlinkshowjump?jump=nextslide"/>
            <a:extLst>
              <a:ext uri="{FF2B5EF4-FFF2-40B4-BE49-F238E27FC236}">
                <a16:creationId xmlns:a16="http://schemas.microsoft.com/office/drawing/2014/main" id="{C96814D0-F0FB-1073-B209-8D373BAAA03D}"/>
              </a:ext>
            </a:extLst>
          </p:cNvPr>
          <p:cNvSpPr/>
          <p:nvPr/>
        </p:nvSpPr>
        <p:spPr>
          <a:xfrm>
            <a:off x="5533069" y="2419513"/>
            <a:ext cx="1210423" cy="1634554"/>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n">
            <a:extLst>
              <a:ext uri="{FF2B5EF4-FFF2-40B4-BE49-F238E27FC236}">
                <a16:creationId xmlns:a16="http://schemas.microsoft.com/office/drawing/2014/main" id="{15523328-8B85-52DE-0DD1-C97408885B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6" name="Group 5">
            <a:extLst>
              <a:ext uri="{FF2B5EF4-FFF2-40B4-BE49-F238E27FC236}">
                <a16:creationId xmlns:a16="http://schemas.microsoft.com/office/drawing/2014/main" id="{38B4BFC9-8568-02AF-B79C-6C03C8AC7B8B}"/>
              </a:ext>
            </a:extLst>
          </p:cNvPr>
          <p:cNvGrpSpPr/>
          <p:nvPr/>
        </p:nvGrpSpPr>
        <p:grpSpPr>
          <a:xfrm>
            <a:off x="5032789" y="512190"/>
            <a:ext cx="6506356" cy="2572618"/>
            <a:chOff x="5897085" y="302139"/>
            <a:chExt cx="8014853" cy="4991078"/>
          </a:xfrm>
        </p:grpSpPr>
        <p:pic>
          <p:nvPicPr>
            <p:cNvPr id="7" name="Picture 6">
              <a:extLst>
                <a:ext uri="{FF2B5EF4-FFF2-40B4-BE49-F238E27FC236}">
                  <a16:creationId xmlns:a16="http://schemas.microsoft.com/office/drawing/2014/main" id="{D18A9B0D-3F94-FADA-B5C3-B4D0B55170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7085" y="302139"/>
              <a:ext cx="8014853" cy="4991078"/>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TextBox 9">
              <a:extLst>
                <a:ext uri="{FF2B5EF4-FFF2-40B4-BE49-F238E27FC236}">
                  <a16:creationId xmlns:a16="http://schemas.microsoft.com/office/drawing/2014/main" id="{743ECDFA-09A6-9941-2F85-AD50CDAF6477}"/>
                </a:ext>
              </a:extLst>
            </p:cNvPr>
            <p:cNvSpPr txBox="1"/>
            <p:nvPr/>
          </p:nvSpPr>
          <p:spPr>
            <a:xfrm>
              <a:off x="6159315" y="540064"/>
              <a:ext cx="7586305" cy="4478327"/>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On some screens such as this, where the detective moves into the middle distance, clicking the area they disappear from will move you to the next screen.</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In case anyone should ask, the mask that appears at the top of the screen, before being dismissed by the detective, is that of </a:t>
              </a:r>
              <a:r>
                <a:rPr lang="en-GB" dirty="0" err="1">
                  <a:solidFill>
                    <a:srgbClr val="FFFF00"/>
                  </a:solidFill>
                  <a:latin typeface="Arial" panose="020B0604020202020204" pitchFamily="34" charset="0"/>
                  <a:cs typeface="Arial" panose="020B0604020202020204" pitchFamily="34" charset="0"/>
                </a:rPr>
                <a:t>Pheadrus</a:t>
              </a:r>
              <a:r>
                <a:rPr lang="en-GB" dirty="0">
                  <a:solidFill>
                    <a:srgbClr val="FFFF00"/>
                  </a:solidFill>
                  <a:latin typeface="Arial" panose="020B0604020202020204" pitchFamily="34" charset="0"/>
                  <a:cs typeface="Arial" panose="020B0604020202020204" pitchFamily="34" charset="0"/>
                </a:rPr>
                <a:t>. He seems to be the original source for the Berger quote.</a:t>
              </a:r>
            </a:p>
          </p:txBody>
        </p:sp>
      </p:grpSp>
    </p:spTree>
    <p:extLst>
      <p:ext uri="{BB962C8B-B14F-4D97-AF65-F5344CB8AC3E}">
        <p14:creationId xmlns:p14="http://schemas.microsoft.com/office/powerpoint/2010/main" val="27390929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par>
                          <p:cTn id="19" fill="hold">
                            <p:stCondLst>
                              <p:cond delay="4500"/>
                            </p:stCondLst>
                            <p:childTnLst>
                              <p:par>
                                <p:cTn id="20" presetID="10" presetClass="exit" presetSubtype="0" fill="hold" nodeType="after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childTnLst>
                                </p:cTn>
                              </p:par>
                            </p:childTnLst>
                          </p:cTn>
                        </p:par>
                        <p:par>
                          <p:cTn id="30" fill="hold">
                            <p:stCondLst>
                              <p:cond delay="7000"/>
                            </p:stCondLst>
                            <p:childTnLst>
                              <p:par>
                                <p:cTn id="31" presetID="10" presetClass="exit" presetSubtype="0" fill="hold" nodeType="afterEffect">
                                  <p:stCondLst>
                                    <p:cond delay="0"/>
                                  </p:stCondLst>
                                  <p:childTnLst>
                                    <p:animEffect transition="out" filter="fade">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9000"/>
                            </p:stCondLst>
                            <p:childTnLst>
                              <p:par>
                                <p:cTn id="38" presetID="10" presetClass="exit" presetSubtype="0" fill="hold" nodeType="after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53" presetClass="exit" presetSubtype="32" fill="hold" nodeType="withEffect">
                                  <p:stCondLst>
                                    <p:cond delay="0"/>
                                  </p:stCondLst>
                                  <p:childTnLst>
                                    <p:anim calcmode="lin" valueType="num">
                                      <p:cBhvr>
                                        <p:cTn id="44" dur="500"/>
                                        <p:tgtEl>
                                          <p:spTgt spid="18"/>
                                        </p:tgtEl>
                                        <p:attrNameLst>
                                          <p:attrName>ppt_w</p:attrName>
                                        </p:attrNameLst>
                                      </p:cBhvr>
                                      <p:tavLst>
                                        <p:tav tm="0">
                                          <p:val>
                                            <p:strVal val="ppt_w"/>
                                          </p:val>
                                        </p:tav>
                                        <p:tav tm="100000">
                                          <p:val>
                                            <p:fltVal val="0"/>
                                          </p:val>
                                        </p:tav>
                                      </p:tavLst>
                                    </p:anim>
                                    <p:anim calcmode="lin" valueType="num">
                                      <p:cBhvr>
                                        <p:cTn id="45" dur="500"/>
                                        <p:tgtEl>
                                          <p:spTgt spid="18"/>
                                        </p:tgtEl>
                                        <p:attrNameLst>
                                          <p:attrName>ppt_h</p:attrName>
                                        </p:attrNameLst>
                                      </p:cBhvr>
                                      <p:tavLst>
                                        <p:tav tm="0">
                                          <p:val>
                                            <p:strVal val="ppt_h"/>
                                          </p:val>
                                        </p:tav>
                                        <p:tav tm="100000">
                                          <p:val>
                                            <p:fltVal val="0"/>
                                          </p:val>
                                        </p:tav>
                                      </p:tavLst>
                                    </p:anim>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par>
                          <p:cTn id="48" fill="hold">
                            <p:stCondLst>
                              <p:cond delay="95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10000"/>
                            </p:stCondLst>
                            <p:childTnLst>
                              <p:par>
                                <p:cTn id="53" presetID="1"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par>
                          <p:cTn id="55" fill="hold">
                            <p:stCondLst>
                              <p:cond delay="10000"/>
                            </p:stCondLst>
                            <p:childTnLst>
                              <p:par>
                                <p:cTn id="56" presetID="10" presetClass="exit" presetSubtype="0" fill="hold" nodeType="after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 presetClass="entr" presetSubtype="0" fill="hold" grpId="0" nodeType="withEffect">
                                  <p:stCondLst>
                                    <p:cond delay="2000"/>
                                  </p:stCondLst>
                                  <p:childTnLst>
                                    <p:set>
                                      <p:cBhvr>
                                        <p:cTn id="60" dur="1" fill="hold">
                                          <p:stCondLst>
                                            <p:cond delay="0"/>
                                          </p:stCondLst>
                                        </p:cTn>
                                        <p:tgtEl>
                                          <p:spTgt spid="14"/>
                                        </p:tgtEl>
                                        <p:attrNameLst>
                                          <p:attrName>style.visibility</p:attrName>
                                        </p:attrNameLst>
                                      </p:cBhvr>
                                      <p:to>
                                        <p:strVal val="visible"/>
                                      </p:to>
                                    </p:set>
                                  </p:childTnLst>
                                </p:cTn>
                              </p:par>
                            </p:childTnLst>
                          </p:cTn>
                        </p:par>
                        <p:par>
                          <p:cTn id="61" fill="hold">
                            <p:stCondLst>
                              <p:cond delay="12000"/>
                            </p:stCondLst>
                            <p:childTnLst>
                              <p:par>
                                <p:cTn id="62" presetID="1" presetClass="entr" presetSubtype="0" fill="hold" grpId="0" nodeType="afterEffect">
                                  <p:stCondLst>
                                    <p:cond delay="4000"/>
                                  </p:stCondLst>
                                  <p:childTnLst>
                                    <p:set>
                                      <p:cBhvr>
                                        <p:cTn id="63" dur="1" fill="hold">
                                          <p:stCondLst>
                                            <p:cond delay="0"/>
                                          </p:stCondLst>
                                        </p:cTn>
                                        <p:tgtEl>
                                          <p:spTgt spid="20"/>
                                        </p:tgtEl>
                                        <p:attrNameLst>
                                          <p:attrName>style.visibility</p:attrName>
                                        </p:attrNameLst>
                                      </p:cBhvr>
                                      <p:to>
                                        <p:strVal val="visible"/>
                                      </p:to>
                                    </p:set>
                                  </p:childTnLst>
                                </p:cTn>
                              </p:par>
                            </p:childTnLst>
                          </p:cTn>
                        </p:par>
                        <p:par>
                          <p:cTn id="64" fill="hold">
                            <p:stCondLst>
                              <p:cond delay="16000"/>
                            </p:stCondLst>
                            <p:childTnLst>
                              <p:par>
                                <p:cTn id="65" presetID="1" presetClass="entr" presetSubtype="0" fill="hold" grpId="0" nodeType="afterEffect">
                                  <p:stCondLst>
                                    <p:cond delay="3000"/>
                                  </p:stCondLst>
                                  <p:childTnLst>
                                    <p:set>
                                      <p:cBhvr>
                                        <p:cTn id="66" dur="1" fill="hold">
                                          <p:stCondLst>
                                            <p:cond delay="0"/>
                                          </p:stCondLst>
                                        </p:cTn>
                                        <p:tgtEl>
                                          <p:spTgt spid="19"/>
                                        </p:tgtEl>
                                        <p:attrNameLst>
                                          <p:attrName>style.visibility</p:attrName>
                                        </p:attrNameLst>
                                      </p:cBhvr>
                                      <p:to>
                                        <p:strVal val="visible"/>
                                      </p:to>
                                    </p:set>
                                  </p:childTnLst>
                                </p:cTn>
                              </p:par>
                            </p:childTnLst>
                          </p:cTn>
                        </p:par>
                        <p:par>
                          <p:cTn id="67" fill="hold">
                            <p:stCondLst>
                              <p:cond delay="19000"/>
                            </p:stCondLst>
                            <p:childTnLst>
                              <p:par>
                                <p:cTn id="68" presetID="1" presetClass="entr" presetSubtype="0" fill="hold" grpId="0" nodeType="afterEffect">
                                  <p:stCondLst>
                                    <p:cond delay="3000"/>
                                  </p:stCondLst>
                                  <p:childTnLst>
                                    <p:set>
                                      <p:cBhvr>
                                        <p:cTn id="69" dur="1" fill="hold">
                                          <p:stCondLst>
                                            <p:cond delay="0"/>
                                          </p:stCondLst>
                                        </p:cTn>
                                        <p:tgtEl>
                                          <p:spTgt spid="21"/>
                                        </p:tgtEl>
                                        <p:attrNameLst>
                                          <p:attrName>style.visibility</p:attrName>
                                        </p:attrNameLst>
                                      </p:cBhvr>
                                      <p:to>
                                        <p:strVal val="visible"/>
                                      </p:to>
                                    </p:set>
                                  </p:childTnLst>
                                </p:cTn>
                              </p:par>
                            </p:childTnLst>
                          </p:cTn>
                        </p:par>
                        <p:par>
                          <p:cTn id="70" fill="hold">
                            <p:stCondLst>
                              <p:cond delay="22000"/>
                            </p:stCondLst>
                            <p:childTnLst>
                              <p:par>
                                <p:cTn id="71" presetID="1" presetClass="entr" presetSubtype="0" fill="hold" grpId="0" nodeType="after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4"/>
                    </p:tgtEl>
                  </p:cond>
                </p:stCondLst>
                <p:endSync evt="end" delay="0">
                  <p:rtn val="all"/>
                </p:endSync>
                <p:childTnLst>
                  <p:par>
                    <p:cTn id="74" fill="hold">
                      <p:stCondLst>
                        <p:cond delay="0"/>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left)">
                                      <p:cBhvr>
                                        <p:cTn id="78" dur="500"/>
                                        <p:tgtEl>
                                          <p:spTgt spid="6"/>
                                        </p:tgtEl>
                                      </p:cBhvr>
                                    </p:animEffect>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6"/>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animBg="1"/>
      <p:bldP spid="15" grpId="0" animBg="1"/>
      <p:bldP spid="19" grpId="0" animBg="1"/>
      <p:bldP spid="20" grpId="0" animBg="1"/>
      <p:bldP spid="2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B716D-C1B9-A9B7-D015-09BB48AF5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61788"/>
            <a:ext cx="12192000" cy="6858000"/>
          </a:xfrm>
          <a:prstGeom prst="rect">
            <a:avLst/>
          </a:prstGeom>
        </p:spPr>
      </p:pic>
      <p:sp>
        <p:nvSpPr>
          <p:cNvPr id="6" name="TextBox 5">
            <a:extLst>
              <a:ext uri="{FF2B5EF4-FFF2-40B4-BE49-F238E27FC236}">
                <a16:creationId xmlns:a16="http://schemas.microsoft.com/office/drawing/2014/main" id="{691F24AF-6AAA-A968-EB91-650A0D6F6F19}"/>
              </a:ext>
            </a:extLst>
          </p:cNvPr>
          <p:cNvSpPr txBox="1"/>
          <p:nvPr/>
        </p:nvSpPr>
        <p:spPr>
          <a:xfrm rot="21321845">
            <a:off x="4418573" y="1167780"/>
            <a:ext cx="7265813" cy="3785652"/>
          </a:xfrm>
          <a:prstGeom prst="rect">
            <a:avLst/>
          </a:prstGeom>
          <a:noFill/>
        </p:spPr>
        <p:txBody>
          <a:bodyPr wrap="square" rtlCol="0">
            <a:spAutoFit/>
          </a:bodyPr>
          <a:lstStyle/>
          <a:p>
            <a:pPr algn="ctr"/>
            <a:r>
              <a:rPr lang="en-GB" sz="4800" dirty="0">
                <a:solidFill>
                  <a:schemeClr val="bg1"/>
                </a:solidFill>
                <a:latin typeface="Hey August" pitchFamily="2" charset="0"/>
                <a:ea typeface="Times New Roman" panose="02020603050405020304" pitchFamily="18" charset="0"/>
                <a:cs typeface="Times New Roman" panose="02020603050405020304" pitchFamily="18" charset="0"/>
              </a:rPr>
              <a:t>“The fascination of sociology lies in the fact that its perspective makes us see in a new light the very world in which we have lived all of our lives”.</a:t>
            </a:r>
            <a:endParaRPr lang="en-GB" sz="4800" dirty="0">
              <a:solidFill>
                <a:schemeClr val="bg1"/>
              </a:solidFill>
              <a:latin typeface="Hey August" pitchFamily="2" charset="0"/>
            </a:endParaRPr>
          </a:p>
        </p:txBody>
      </p:sp>
      <p:pic>
        <p:nvPicPr>
          <p:cNvPr id="13" name="Picture 12">
            <a:extLst>
              <a:ext uri="{FF2B5EF4-FFF2-40B4-BE49-F238E27FC236}">
                <a16:creationId xmlns:a16="http://schemas.microsoft.com/office/drawing/2014/main" id="{24FFAC87-13F9-1929-A8AF-DE1052F29238}"/>
              </a:ext>
            </a:extLst>
          </p:cNvPr>
          <p:cNvPicPr>
            <a:picLocks noChangeAspect="1"/>
          </p:cNvPicPr>
          <p:nvPr/>
        </p:nvPicPr>
        <p:blipFill rotWithShape="1">
          <a:blip r:embed="rId2">
            <a:extLst>
              <a:ext uri="{28A0092B-C50C-407E-A947-70E740481C1C}">
                <a14:useLocalDpi xmlns:a14="http://schemas.microsoft.com/office/drawing/2010/main" val="0"/>
              </a:ext>
            </a:extLst>
          </a:blip>
          <a:srcRect t="97302"/>
          <a:stretch/>
        </p:blipFill>
        <p:spPr>
          <a:xfrm>
            <a:off x="0" y="5965371"/>
            <a:ext cx="12192000" cy="897719"/>
          </a:xfrm>
          <a:prstGeom prst="rect">
            <a:avLst/>
          </a:prstGeom>
        </p:spPr>
      </p:pic>
      <p:pic>
        <p:nvPicPr>
          <p:cNvPr id="8" name="paint pot">
            <a:extLst>
              <a:ext uri="{FF2B5EF4-FFF2-40B4-BE49-F238E27FC236}">
                <a16:creationId xmlns:a16="http://schemas.microsoft.com/office/drawing/2014/main" id="{D7EEFCE6-973E-E83B-D22C-44AE4AEF1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70290" y="5017128"/>
            <a:ext cx="1565988" cy="1746050"/>
          </a:xfrm>
          <a:prstGeom prst="rect">
            <a:avLst/>
          </a:prstGeom>
        </p:spPr>
      </p:pic>
      <p:sp>
        <p:nvSpPr>
          <p:cNvPr id="7" name="TextBox 6">
            <a:extLst>
              <a:ext uri="{FF2B5EF4-FFF2-40B4-BE49-F238E27FC236}">
                <a16:creationId xmlns:a16="http://schemas.microsoft.com/office/drawing/2014/main" id="{437B9CD7-905B-087D-1E4F-D057CE9E0EFC}"/>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9" name="TextBox 8">
            <a:extLst>
              <a:ext uri="{FF2B5EF4-FFF2-40B4-BE49-F238E27FC236}">
                <a16:creationId xmlns:a16="http://schemas.microsoft.com/office/drawing/2014/main" id="{C14E6598-86B6-EE5F-D731-05BADF843B2C}"/>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3" name="Picture 2">
            <a:extLst>
              <a:ext uri="{FF2B5EF4-FFF2-40B4-BE49-F238E27FC236}">
                <a16:creationId xmlns:a16="http://schemas.microsoft.com/office/drawing/2014/main" id="{F23E79BE-451F-3D68-9B66-C1929F67D5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a:off x="-635000" y="75218"/>
            <a:ext cx="3521423" cy="6858000"/>
          </a:xfrm>
          <a:prstGeom prst="rect">
            <a:avLst/>
          </a:prstGeom>
        </p:spPr>
      </p:pic>
      <p:sp>
        <p:nvSpPr>
          <p:cNvPr id="10" name="TextBox 9">
            <a:extLst>
              <a:ext uri="{FF2B5EF4-FFF2-40B4-BE49-F238E27FC236}">
                <a16:creationId xmlns:a16="http://schemas.microsoft.com/office/drawing/2014/main" id="{7F8324A4-EE2A-E58D-D7E1-3048BFE8427A}"/>
              </a:ext>
            </a:extLst>
          </p:cNvPr>
          <p:cNvSpPr txBox="1"/>
          <p:nvPr/>
        </p:nvSpPr>
        <p:spPr>
          <a:xfrm rot="21193447">
            <a:off x="5747985" y="-186784"/>
            <a:ext cx="5035068" cy="1200329"/>
          </a:xfrm>
          <a:prstGeom prst="rect">
            <a:avLst/>
          </a:prstGeom>
          <a:noFill/>
        </p:spPr>
        <p:txBody>
          <a:bodyPr wrap="square">
            <a:spAutoFit/>
          </a:bodyPr>
          <a:lstStyle/>
          <a:p>
            <a:r>
              <a:rPr lang="en-GB" sz="7200" b="1" dirty="0">
                <a:solidFill>
                  <a:srgbClr val="FFFF00"/>
                </a:solidFill>
                <a:latin typeface="Hey August" pitchFamily="2" charset="0"/>
                <a:ea typeface="Times New Roman" panose="02020603050405020304" pitchFamily="18" charset="0"/>
                <a:cs typeface="Times New Roman" panose="02020603050405020304" pitchFamily="18" charset="0"/>
              </a:rPr>
              <a:t>Peter Berger</a:t>
            </a:r>
          </a:p>
        </p:txBody>
      </p:sp>
      <p:sp>
        <p:nvSpPr>
          <p:cNvPr id="2" name="Rectangle 1">
            <a:hlinkClick r:id="" action="ppaction://hlinkshowjump?jump=nextslide"/>
            <a:extLst>
              <a:ext uri="{FF2B5EF4-FFF2-40B4-BE49-F238E27FC236}">
                <a16:creationId xmlns:a16="http://schemas.microsoft.com/office/drawing/2014/main" id="{3946F6B1-FEB0-C604-F65F-395C516AD378}"/>
              </a:ext>
            </a:extLst>
          </p:cNvPr>
          <p:cNvSpPr/>
          <p:nvPr/>
        </p:nvSpPr>
        <p:spPr>
          <a:xfrm rot="5400000">
            <a:off x="8115591" y="2801214"/>
            <a:ext cx="7419788" cy="693785"/>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n">
            <a:extLst>
              <a:ext uri="{FF2B5EF4-FFF2-40B4-BE49-F238E27FC236}">
                <a16:creationId xmlns:a16="http://schemas.microsoft.com/office/drawing/2014/main" id="{13995EDC-FF50-5F8D-859D-F406A3E327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11" name="Group 10">
            <a:extLst>
              <a:ext uri="{FF2B5EF4-FFF2-40B4-BE49-F238E27FC236}">
                <a16:creationId xmlns:a16="http://schemas.microsoft.com/office/drawing/2014/main" id="{B8C916A3-DC28-0054-48BC-75632AB52E0F}"/>
              </a:ext>
            </a:extLst>
          </p:cNvPr>
          <p:cNvGrpSpPr/>
          <p:nvPr/>
        </p:nvGrpSpPr>
        <p:grpSpPr>
          <a:xfrm>
            <a:off x="5032789" y="512190"/>
            <a:ext cx="6506356" cy="1072226"/>
            <a:chOff x="5897085" y="302139"/>
            <a:chExt cx="8014853" cy="4991078"/>
          </a:xfrm>
        </p:grpSpPr>
        <p:pic>
          <p:nvPicPr>
            <p:cNvPr id="12" name="Picture 11">
              <a:extLst>
                <a:ext uri="{FF2B5EF4-FFF2-40B4-BE49-F238E27FC236}">
                  <a16:creationId xmlns:a16="http://schemas.microsoft.com/office/drawing/2014/main" id="{89398CAF-C783-95F2-1B2C-80D5318561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7085" y="302139"/>
              <a:ext cx="8014853" cy="4991078"/>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TextBox 13">
              <a:extLst>
                <a:ext uri="{FF2B5EF4-FFF2-40B4-BE49-F238E27FC236}">
                  <a16:creationId xmlns:a16="http://schemas.microsoft.com/office/drawing/2014/main" id="{522E4590-077F-2CDD-A923-F8A40443DD90}"/>
                </a:ext>
              </a:extLst>
            </p:cNvPr>
            <p:cNvSpPr txBox="1"/>
            <p:nvPr/>
          </p:nvSpPr>
          <p:spPr>
            <a:xfrm>
              <a:off x="6159315" y="540064"/>
              <a:ext cx="7586305" cy="1791332"/>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On a few screens, this being one, nothing happens until you click something. In this instance the paint can which then paints the wall…</a:t>
              </a:r>
            </a:p>
          </p:txBody>
        </p:sp>
      </p:grpSp>
    </p:spTree>
    <p:extLst>
      <p:ext uri="{BB962C8B-B14F-4D97-AF65-F5344CB8AC3E}">
        <p14:creationId xmlns:p14="http://schemas.microsoft.com/office/powerpoint/2010/main" val="21658145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000"/>
                                        <p:tgtEl>
                                          <p:spTgt spid="6"/>
                                        </p:tgtEl>
                                      </p:cBhvr>
                                    </p:animEffect>
                                  </p:childTnLst>
                                </p:cTn>
                              </p:par>
                              <p:par>
                                <p:cTn id="15" presetID="2" presetClass="exit" presetSubtype="2" fill="hold" nodeType="withEffect">
                                  <p:stCondLst>
                                    <p:cond delay="0"/>
                                  </p:stCondLst>
                                  <p:childTnLst>
                                    <p:anim calcmode="lin" valueType="num">
                                      <p:cBhvr additive="base">
                                        <p:cTn id="16" dur="2000"/>
                                        <p:tgtEl>
                                          <p:spTgt spid="3"/>
                                        </p:tgtEl>
                                        <p:attrNameLst>
                                          <p:attrName>ppt_x</p:attrName>
                                        </p:attrNameLst>
                                      </p:cBhvr>
                                      <p:tavLst>
                                        <p:tav tm="0">
                                          <p:val>
                                            <p:strVal val="ppt_x"/>
                                          </p:val>
                                        </p:tav>
                                        <p:tav tm="100000">
                                          <p:val>
                                            <p:strVal val="1+ppt_w/2"/>
                                          </p:val>
                                        </p:tav>
                                      </p:tavLst>
                                    </p:anim>
                                    <p:anim calcmode="lin" valueType="num">
                                      <p:cBhvr additive="base">
                                        <p:cTn id="17" dur="2000"/>
                                        <p:tgtEl>
                                          <p:spTgt spid="3"/>
                                        </p:tgtEl>
                                        <p:attrNameLst>
                                          <p:attrName>ppt_y</p:attrName>
                                        </p:attrNameLst>
                                      </p:cBhvr>
                                      <p:tavLst>
                                        <p:tav tm="0">
                                          <p:val>
                                            <p:strVal val="ppt_y"/>
                                          </p:val>
                                        </p:tav>
                                        <p:tav tm="100000">
                                          <p:val>
                                            <p:strVal val="ppt_y"/>
                                          </p:val>
                                        </p:tav>
                                      </p:tavLst>
                                    </p:anim>
                                    <p:set>
                                      <p:cBhvr>
                                        <p:cTn id="18" dur="1" fill="hold">
                                          <p:stCondLst>
                                            <p:cond delay="19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B716D-C1B9-A9B7-D015-09BB48AF5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0" y="-561788"/>
            <a:ext cx="12192000" cy="6858000"/>
          </a:xfrm>
          <a:prstGeom prst="rect">
            <a:avLst/>
          </a:prstGeom>
        </p:spPr>
      </p:pic>
      <p:sp>
        <p:nvSpPr>
          <p:cNvPr id="6" name="TextBox 5">
            <a:extLst>
              <a:ext uri="{FF2B5EF4-FFF2-40B4-BE49-F238E27FC236}">
                <a16:creationId xmlns:a16="http://schemas.microsoft.com/office/drawing/2014/main" id="{691F24AF-6AAA-A968-EB91-650A0D6F6F19}"/>
              </a:ext>
            </a:extLst>
          </p:cNvPr>
          <p:cNvSpPr txBox="1"/>
          <p:nvPr/>
        </p:nvSpPr>
        <p:spPr>
          <a:xfrm rot="21423808">
            <a:off x="326652" y="576685"/>
            <a:ext cx="6306608" cy="1754326"/>
          </a:xfrm>
          <a:prstGeom prst="rect">
            <a:avLst/>
          </a:prstGeom>
          <a:noFill/>
        </p:spPr>
        <p:txBody>
          <a:bodyPr wrap="square" rtlCol="0">
            <a:spAutoFit/>
          </a:bodyPr>
          <a:lstStyle/>
          <a:p>
            <a:pPr algn="ctr"/>
            <a:r>
              <a:rPr lang="en-GB" sz="5400" dirty="0">
                <a:solidFill>
                  <a:schemeClr val="bg1"/>
                </a:solidFill>
                <a:latin typeface="Hey August" pitchFamily="2" charset="0"/>
                <a:ea typeface="Times New Roman" panose="02020603050405020304" pitchFamily="18" charset="0"/>
                <a:cs typeface="Times New Roman" panose="02020603050405020304" pitchFamily="18" charset="0"/>
              </a:rPr>
              <a:t>What norms exist in your classroom?</a:t>
            </a:r>
            <a:endParaRPr lang="en-GB" sz="5400" dirty="0">
              <a:solidFill>
                <a:schemeClr val="bg1"/>
              </a:solidFill>
              <a:latin typeface="Hey August" pitchFamily="2" charset="0"/>
            </a:endParaRPr>
          </a:p>
        </p:txBody>
      </p:sp>
      <p:pic>
        <p:nvPicPr>
          <p:cNvPr id="13" name="Picture 12">
            <a:extLst>
              <a:ext uri="{FF2B5EF4-FFF2-40B4-BE49-F238E27FC236}">
                <a16:creationId xmlns:a16="http://schemas.microsoft.com/office/drawing/2014/main" id="{24FFAC87-13F9-1929-A8AF-DE1052F29238}"/>
              </a:ext>
            </a:extLst>
          </p:cNvPr>
          <p:cNvPicPr>
            <a:picLocks noChangeAspect="1"/>
          </p:cNvPicPr>
          <p:nvPr/>
        </p:nvPicPr>
        <p:blipFill rotWithShape="1">
          <a:blip r:embed="rId2">
            <a:extLst>
              <a:ext uri="{28A0092B-C50C-407E-A947-70E740481C1C}">
                <a14:useLocalDpi xmlns:a14="http://schemas.microsoft.com/office/drawing/2010/main" val="0"/>
              </a:ext>
            </a:extLst>
          </a:blip>
          <a:srcRect t="97302"/>
          <a:stretch/>
        </p:blipFill>
        <p:spPr>
          <a:xfrm>
            <a:off x="0" y="5965371"/>
            <a:ext cx="12192000" cy="897719"/>
          </a:xfrm>
          <a:prstGeom prst="rect">
            <a:avLst/>
          </a:prstGeom>
        </p:spPr>
      </p:pic>
      <p:sp>
        <p:nvSpPr>
          <p:cNvPr id="8" name="TextBox 7">
            <a:extLst>
              <a:ext uri="{FF2B5EF4-FFF2-40B4-BE49-F238E27FC236}">
                <a16:creationId xmlns:a16="http://schemas.microsoft.com/office/drawing/2014/main" id="{DEEFC949-2D26-76BE-1378-B6D71CF4FF2F}"/>
              </a:ext>
            </a:extLst>
          </p:cNvPr>
          <p:cNvSpPr txBox="1"/>
          <p:nvPr/>
        </p:nvSpPr>
        <p:spPr>
          <a:xfrm rot="21378625">
            <a:off x="8866234"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0" name="TextBox 9">
            <a:extLst>
              <a:ext uri="{FF2B5EF4-FFF2-40B4-BE49-F238E27FC236}">
                <a16:creationId xmlns:a16="http://schemas.microsoft.com/office/drawing/2014/main" id="{9A7C9965-8129-87A6-258C-37ADC3CF9FC3}"/>
              </a:ext>
            </a:extLst>
          </p:cNvPr>
          <p:cNvSpPr txBox="1"/>
          <p:nvPr/>
        </p:nvSpPr>
        <p:spPr>
          <a:xfrm rot="21198851">
            <a:off x="9224566"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11" name="Picture 10">
            <a:extLst>
              <a:ext uri="{FF2B5EF4-FFF2-40B4-BE49-F238E27FC236}">
                <a16:creationId xmlns:a16="http://schemas.microsoft.com/office/drawing/2014/main" id="{196597FD-8B79-2937-548B-C84DD4BE61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9166270" y="1000810"/>
            <a:ext cx="3025730" cy="5892634"/>
          </a:xfrm>
          <a:prstGeom prst="rect">
            <a:avLst/>
          </a:prstGeom>
        </p:spPr>
      </p:pic>
      <p:sp>
        <p:nvSpPr>
          <p:cNvPr id="12" name="TextBox 11">
            <a:extLst>
              <a:ext uri="{FF2B5EF4-FFF2-40B4-BE49-F238E27FC236}">
                <a16:creationId xmlns:a16="http://schemas.microsoft.com/office/drawing/2014/main" id="{B852ACB2-FE0A-2387-EE1C-558827D6816B}"/>
              </a:ext>
            </a:extLst>
          </p:cNvPr>
          <p:cNvSpPr txBox="1"/>
          <p:nvPr/>
        </p:nvSpPr>
        <p:spPr>
          <a:xfrm rot="21423808">
            <a:off x="326863" y="2525584"/>
            <a:ext cx="5985277" cy="1754326"/>
          </a:xfrm>
          <a:prstGeom prst="rect">
            <a:avLst/>
          </a:prstGeom>
          <a:noFill/>
        </p:spPr>
        <p:txBody>
          <a:bodyPr wrap="square" rtlCol="0">
            <a:spAutoFit/>
          </a:bodyPr>
          <a:lstStyle/>
          <a:p>
            <a:pPr algn="ctr"/>
            <a:r>
              <a:rPr lang="en-GB" sz="5400" dirty="0">
                <a:latin typeface="Hey August" pitchFamily="2" charset="0"/>
                <a:ea typeface="Times New Roman" panose="02020603050405020304" pitchFamily="18" charset="0"/>
                <a:cs typeface="Times New Roman" panose="02020603050405020304" pitchFamily="18" charset="0"/>
              </a:rPr>
              <a:t>What happens if you break them?</a:t>
            </a:r>
            <a:endParaRPr lang="en-GB" sz="5400" dirty="0">
              <a:latin typeface="Hey August" pitchFamily="2" charset="0"/>
            </a:endParaRPr>
          </a:p>
        </p:txBody>
      </p:sp>
      <p:pic>
        <p:nvPicPr>
          <p:cNvPr id="7" name="Picture 6">
            <a:hlinkClick r:id="" action="ppaction://hlinkshowjump?jump=nextslide"/>
            <a:extLst>
              <a:ext uri="{FF2B5EF4-FFF2-40B4-BE49-F238E27FC236}">
                <a16:creationId xmlns:a16="http://schemas.microsoft.com/office/drawing/2014/main" id="{334F4847-92D9-8B5D-78BC-E6C05967E3A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Removal>
                    </a14:imgEffect>
                  </a14:imgLayer>
                </a14:imgProps>
              </a:ext>
            </a:extLst>
          </a:blip>
          <a:srcRect l="12230" r="16711"/>
          <a:stretch/>
        </p:blipFill>
        <p:spPr>
          <a:xfrm>
            <a:off x="-4533899" y="846149"/>
            <a:ext cx="4019550" cy="6047295"/>
          </a:xfrm>
          <a:prstGeom prst="rect">
            <a:avLst/>
          </a:prstGeom>
        </p:spPr>
      </p:pic>
    </p:spTree>
    <p:extLst>
      <p:ext uri="{BB962C8B-B14F-4D97-AF65-F5344CB8AC3E}">
        <p14:creationId xmlns:p14="http://schemas.microsoft.com/office/powerpoint/2010/main" val="41062918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63" presetClass="path" presetSubtype="0" accel="50000" decel="50000" fill="hold" nodeType="afterEffect">
                                  <p:stCondLst>
                                    <p:cond delay="0"/>
                                  </p:stCondLst>
                                  <p:childTnLst>
                                    <p:animMotion origin="layout" path="M 1.25E-6 -3.7037E-7 L 0.78789 -0.00093 " pathEditMode="relative" rAng="0" ptsTypes="AA">
                                      <p:cBhvr>
                                        <p:cTn id="10" dur="3000" fill="hold"/>
                                        <p:tgtEl>
                                          <p:spTgt spid="7"/>
                                        </p:tgtEl>
                                        <p:attrNameLst>
                                          <p:attrName>ppt_x</p:attrName>
                                          <p:attrName>ppt_y</p:attrName>
                                        </p:attrNameLst>
                                      </p:cBhvr>
                                      <p:rCtr x="39388" y="-46"/>
                                    </p:animMotion>
                                  </p:childTnLst>
                                </p:cTn>
                              </p:par>
                            </p:childTnLst>
                          </p:cTn>
                        </p:par>
                        <p:par>
                          <p:cTn id="11" fill="hold">
                            <p:stCondLst>
                              <p:cond delay="5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A761CB-51BD-FFBD-E8D5-75169174A5B8}"/>
              </a:ext>
            </a:extLst>
          </p:cNvPr>
          <p:cNvPicPr>
            <a:picLocks noChangeAspect="1"/>
          </p:cNvPicPr>
          <p:nvPr/>
        </p:nvPicPr>
        <p:blipFill>
          <a:blip r:embed="rId2"/>
          <a:srcRect/>
          <a:stretch/>
        </p:blipFill>
        <p:spPr>
          <a:xfrm>
            <a:off x="0" y="0"/>
            <a:ext cx="12192000" cy="6894227"/>
          </a:xfrm>
          <a:prstGeom prst="rect">
            <a:avLst/>
          </a:prstGeom>
        </p:spPr>
      </p:pic>
      <p:sp>
        <p:nvSpPr>
          <p:cNvPr id="3" name="TextBox 2">
            <a:extLst>
              <a:ext uri="{FF2B5EF4-FFF2-40B4-BE49-F238E27FC236}">
                <a16:creationId xmlns:a16="http://schemas.microsoft.com/office/drawing/2014/main" id="{566EC307-F32F-8D5A-3447-47B9EB4F3A6E}"/>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5" name="TextBox 4">
            <a:extLst>
              <a:ext uri="{FF2B5EF4-FFF2-40B4-BE49-F238E27FC236}">
                <a16:creationId xmlns:a16="http://schemas.microsoft.com/office/drawing/2014/main" id="{AC26D442-8C03-5010-BF39-D7EC22F369C3}"/>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6" name="Picture 5">
            <a:extLst>
              <a:ext uri="{FF2B5EF4-FFF2-40B4-BE49-F238E27FC236}">
                <a16:creationId xmlns:a16="http://schemas.microsoft.com/office/drawing/2014/main" id="{6553C3AB-2864-4803-8B90-8018D6E21C9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87" b="94531" l="52051" r="84668">
                        <a14:foregroundMark x1="65332" y1="9375" x2="68262" y2="35742"/>
                        <a14:foregroundMark x1="62890" y1="77089" x2="62793" y2="77832"/>
                        <a14:foregroundMark x1="68262" y1="35742" x2="63244" y2="74363"/>
                        <a14:foregroundMark x1="62793" y1="77832" x2="65039" y2="82910"/>
                        <a14:foregroundMark x1="71119" y1="78055" x2="71191" y2="79590"/>
                        <a14:foregroundMark x1="68848" y1="29688" x2="70836" y2="72025"/>
                        <a14:foregroundMark x1="70020" y1="34961" x2="76953" y2="69922"/>
                        <a14:foregroundMark x1="71191" y1="24316" x2="78516" y2="38770"/>
                        <a14:foregroundMark x1="67480" y1="9082" x2="65137" y2="15137"/>
                        <a14:foregroundMark x1="62695" y1="11816" x2="66113" y2="19238"/>
                        <a14:foregroundMark x1="62305" y1="35352" x2="60059" y2="52637"/>
                        <a14:foregroundMark x1="60059" y1="52637" x2="57923" y2="56244"/>
                        <a14:foregroundMark x1="54004" y1="32813" x2="57422" y2="35742"/>
                        <a14:foregroundMark x1="58203" y1="31348" x2="56738" y2="37500"/>
                        <a14:foregroundMark x1="52246" y1="32715" x2="56934" y2="37207"/>
                        <a14:foregroundMark x1="65820" y1="24707" x2="64746" y2="45117"/>
                        <a14:foregroundMark x1="71094" y1="19922" x2="72266" y2="27246"/>
                        <a14:foregroundMark x1="74512" y1="75586" x2="73535" y2="88770"/>
                        <a14:foregroundMark x1="74902" y1="89355" x2="74902" y2="89355"/>
                        <a14:foregroundMark x1="74902" y1="89355" x2="75488" y2="93848"/>
                        <a14:foregroundMark x1="62256" y1="91309" x2="61426" y2="93164"/>
                        <a14:foregroundMark x1="63151" y1="89311" x2="62428" y2="90926"/>
                        <a14:foregroundMark x1="64355" y1="86621" x2="63280" y2="89022"/>
                        <a14:foregroundMark x1="63379" y1="89941" x2="62793" y2="92969"/>
                        <a14:foregroundMark x1="71777" y1="87402" x2="73047" y2="90625"/>
                        <a14:foregroundMark x1="75781" y1="21191" x2="79199" y2="27539"/>
                        <a14:foregroundMark x1="79199" y1="27539" x2="80176" y2="41602"/>
                        <a14:foregroundMark x1="64355" y1="88379" x2="64355" y2="90332"/>
                        <a14:foregroundMark x1="64258" y1="73340" x2="64941" y2="86914"/>
                        <a14:foregroundMark x1="72852" y1="72363" x2="73047" y2="79004"/>
                        <a14:foregroundMark x1="65137" y1="80176" x2="63965" y2="87793"/>
                        <a14:foregroundMark x1="63965" y1="87793" x2="63965" y2="87793"/>
                        <a14:foregroundMark x1="65430" y1="86133" x2="65430" y2="88184"/>
                        <a14:foregroundMark x1="71484" y1="75781" x2="70898" y2="84766"/>
                        <a14:foregroundMark x1="70898" y1="84766" x2="72656" y2="90625"/>
                        <a14:foregroundMark x1="72949" y1="91211" x2="75684" y2="94141"/>
                        <a14:foregroundMark x1="71289" y1="86230" x2="71875" y2="90527"/>
                        <a14:foregroundMark x1="63867" y1="88574" x2="64941" y2="88770"/>
                        <a14:foregroundMark x1="65430" y1="89746" x2="65234" y2="91797"/>
                        <a14:foregroundMark x1="66955" y1="78320" x2="66309" y2="88281"/>
                        <a14:foregroundMark x1="67285" y1="73242" x2="67241" y2="73926"/>
                        <a14:foregroundMark x1="65918" y1="72754" x2="66211" y2="77930"/>
                        <a14:foregroundMark x1="66211" y1="74316" x2="66309" y2="77441"/>
                        <a14:foregroundMark x1="66895" y1="75293" x2="66797" y2="77051"/>
                        <a14:foregroundMark x1="80957" y1="41699" x2="78125" y2="46289"/>
                        <a14:foregroundMark x1="81445" y1="41699" x2="82129" y2="35254"/>
                        <a14:foregroundMark x1="60059" y1="93848" x2="60156" y2="94531"/>
                        <a14:backgroundMark x1="67773" y1="90137" x2="68164" y2="94141"/>
                        <a14:backgroundMark x1="51660" y1="42871" x2="52344" y2="88770"/>
                        <a14:backgroundMark x1="55176" y1="42188" x2="56055" y2="60645"/>
                        <a14:backgroundMark x1="56055" y1="60645" x2="56250" y2="60938"/>
                        <a14:backgroundMark x1="57910" y1="76660" x2="55957" y2="90723"/>
                        <a14:backgroundMark x1="54883" y1="68359" x2="55371" y2="77930"/>
                        <a14:backgroundMark x1="55371" y1="77930" x2="55371" y2="77930"/>
                        <a14:backgroundMark x1="59570" y1="72070" x2="58398" y2="82715"/>
                        <a14:backgroundMark x1="58398" y1="82715" x2="58887" y2="82910"/>
                        <a14:backgroundMark x1="60352" y1="85742" x2="60352" y2="91309"/>
                        <a14:backgroundMark x1="62402" y1="18750" x2="60254" y2="13184"/>
                        <a14:backgroundMark x1="58691" y1="21680" x2="58789" y2="22461"/>
                        <a14:backgroundMark x1="61914" y1="74316" x2="61816" y2="77051"/>
                        <a14:backgroundMark x1="61133" y1="72656" x2="61523" y2="73242"/>
                        <a14:backgroundMark x1="68830" y1="84631" x2="68652" y2="90137"/>
                        <a14:backgroundMark x1="69030" y1="78404" x2="68832" y2="84551"/>
                        <a14:backgroundMark x1="69238" y1="71973" x2="69193" y2="73366"/>
                        <a14:backgroundMark x1="59180" y1="70410" x2="58789" y2="71875"/>
                        <a14:backgroundMark x1="68555" y1="77149" x2="68555" y2="78320"/>
                        <a14:backgroundMark x1="68555" y1="73926" x2="68555" y2="75385"/>
                        <a14:backgroundMark x1="68652" y1="71875" x2="68555" y2="73340"/>
                        <a14:backgroundMark x1="67871" y1="71875" x2="67871" y2="71875"/>
                        <a14:backgroundMark x1="61035" y1="86816" x2="61230" y2="89453"/>
                      </a14:backgroundRemoval>
                    </a14:imgEffect>
                  </a14:imgLayer>
                </a14:imgProps>
              </a:ext>
            </a:extLst>
          </a:blip>
          <a:srcRect l="50000" r="11466"/>
          <a:stretch/>
        </p:blipFill>
        <p:spPr>
          <a:xfrm flipH="1">
            <a:off x="2363483" y="2593582"/>
            <a:ext cx="780039" cy="2024300"/>
          </a:xfrm>
          <a:prstGeom prst="rect">
            <a:avLst/>
          </a:prstGeom>
        </p:spPr>
      </p:pic>
      <p:pic>
        <p:nvPicPr>
          <p:cNvPr id="13" name="Picture 12">
            <a:extLst>
              <a:ext uri="{FF2B5EF4-FFF2-40B4-BE49-F238E27FC236}">
                <a16:creationId xmlns:a16="http://schemas.microsoft.com/office/drawing/2014/main" id="{326BEE00-DEDC-5976-4DD8-36B4746CB98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008" b="99805" l="9961" r="89844">
                        <a14:foregroundMark x1="60254" y1="8105" x2="61035" y2="22363"/>
                        <a14:foregroundMark x1="61035" y1="22363" x2="62305" y2="23047"/>
                        <a14:foregroundMark x1="40820" y1="76563" x2="40430" y2="88281"/>
                        <a14:foregroundMark x1="56738" y1="95508" x2="65430" y2="95410"/>
                        <a14:foregroundMark x1="53711" y1="99805" x2="65820" y2="98828"/>
                        <a14:foregroundMark x1="41699" y1="71484" x2="43750" y2="76660"/>
                        <a14:foregroundMark x1="54492" y1="10352" x2="53027" y2="13574"/>
                        <a14:foregroundMark x1="42188" y1="60059" x2="42578" y2="62402"/>
                        <a14:foregroundMark x1="41699" y1="60352" x2="46484" y2="59961"/>
                        <a14:foregroundMark x1="43164" y1="59375" x2="47461" y2="62500"/>
                        <a14:foregroundMark x1="47461" y1="31445" x2="47168" y2="36816"/>
                        <a14:foregroundMark x1="53711" y1="17188" x2="55859" y2="22852"/>
                        <a14:backgroundMark x1="41895" y1="21289" x2="37012" y2="69238"/>
                        <a14:backgroundMark x1="37012" y1="69238" x2="32422" y2="83203"/>
                        <a14:backgroundMark x1="30273" y1="82520" x2="39160" y2="98438"/>
                        <a14:backgroundMark x1="35449" y1="94434" x2="50879" y2="98438"/>
                        <a14:backgroundMark x1="51172" y1="90625" x2="52344" y2="99805"/>
                        <a14:backgroundMark x1="71777" y1="96094" x2="84863" y2="97168"/>
                        <a14:backgroundMark x1="78516" y1="32031" x2="86719" y2="62402"/>
                        <a14:backgroundMark x1="69824" y1="50977" x2="72070" y2="55566"/>
                        <a14:backgroundMark x1="73145" y1="59961" x2="73438" y2="62793"/>
                        <a14:backgroundMark x1="51953" y1="50879" x2="51465" y2="52637"/>
                        <a14:backgroundMark x1="71777" y1="20313" x2="71094" y2="23828"/>
                      </a14:backgroundRemoval>
                    </a14:imgEffect>
                  </a14:imgLayer>
                </a14:imgProps>
              </a:ext>
            </a:extLst>
          </a:blip>
          <a:srcRect l="32946"/>
          <a:stretch/>
        </p:blipFill>
        <p:spPr>
          <a:xfrm>
            <a:off x="3593456" y="1843191"/>
            <a:ext cx="2377189" cy="3545173"/>
          </a:xfrm>
          <a:prstGeom prst="rect">
            <a:avLst/>
          </a:prstGeom>
        </p:spPr>
      </p:pic>
      <p:pic>
        <p:nvPicPr>
          <p:cNvPr id="14" name="Picture 13">
            <a:extLst>
              <a:ext uri="{FF2B5EF4-FFF2-40B4-BE49-F238E27FC236}">
                <a16:creationId xmlns:a16="http://schemas.microsoft.com/office/drawing/2014/main" id="{E3E192A0-064C-64DD-A3E9-CA42A2D943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008" b="99805" l="9961" r="89844">
                        <a14:foregroundMark x1="60254" y1="8105" x2="61035" y2="22363"/>
                        <a14:foregroundMark x1="61035" y1="22363" x2="62305" y2="23047"/>
                        <a14:foregroundMark x1="40820" y1="76563" x2="40430" y2="88281"/>
                        <a14:foregroundMark x1="56738" y1="95508" x2="65430" y2="95410"/>
                        <a14:foregroundMark x1="53711" y1="99805" x2="65820" y2="98828"/>
                        <a14:foregroundMark x1="41699" y1="71484" x2="43750" y2="76660"/>
                        <a14:foregroundMark x1="54492" y1="10352" x2="53027" y2="13574"/>
                        <a14:foregroundMark x1="42188" y1="60059" x2="42578" y2="62402"/>
                        <a14:foregroundMark x1="41699" y1="60352" x2="46484" y2="59961"/>
                        <a14:foregroundMark x1="43164" y1="59375" x2="47461" y2="62500"/>
                        <a14:foregroundMark x1="47461" y1="31445" x2="47168" y2="36816"/>
                        <a14:foregroundMark x1="53711" y1="17188" x2="55859" y2="22852"/>
                        <a14:backgroundMark x1="41895" y1="21289" x2="37012" y2="69238"/>
                        <a14:backgroundMark x1="37012" y1="69238" x2="32422" y2="83203"/>
                        <a14:backgroundMark x1="30273" y1="82520" x2="39160" y2="98438"/>
                        <a14:backgroundMark x1="35449" y1="94434" x2="50879" y2="98438"/>
                        <a14:backgroundMark x1="51172" y1="90625" x2="52344" y2="99805"/>
                        <a14:backgroundMark x1="71777" y1="96094" x2="84863" y2="97168"/>
                        <a14:backgroundMark x1="78516" y1="32031" x2="86719" y2="62402"/>
                        <a14:backgroundMark x1="69824" y1="50977" x2="72070" y2="55566"/>
                        <a14:backgroundMark x1="73145" y1="59961" x2="73438" y2="62793"/>
                        <a14:backgroundMark x1="51953" y1="50879" x2="51465" y2="52637"/>
                        <a14:backgroundMark x1="71777" y1="20313" x2="71094" y2="23828"/>
                      </a14:backgroundRemoval>
                    </a14:imgEffect>
                  </a14:imgLayer>
                </a14:imgProps>
              </a:ext>
            </a:extLst>
          </a:blip>
          <a:srcRect l="26343"/>
          <a:stretch/>
        </p:blipFill>
        <p:spPr>
          <a:xfrm>
            <a:off x="2699263" y="2535489"/>
            <a:ext cx="1576615" cy="2140485"/>
          </a:xfrm>
          <a:prstGeom prst="rect">
            <a:avLst/>
          </a:prstGeom>
        </p:spPr>
      </p:pic>
      <p:pic>
        <p:nvPicPr>
          <p:cNvPr id="12" name="Picture 11">
            <a:extLst>
              <a:ext uri="{FF2B5EF4-FFF2-40B4-BE49-F238E27FC236}">
                <a16:creationId xmlns:a16="http://schemas.microsoft.com/office/drawing/2014/main" id="{94614224-DB95-C668-BF3B-1B0E2FACE4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008" b="99805" l="9961" r="89844">
                        <a14:foregroundMark x1="60254" y1="8105" x2="61035" y2="22363"/>
                        <a14:foregroundMark x1="61035" y1="22363" x2="62305" y2="23047"/>
                        <a14:foregroundMark x1="40820" y1="76563" x2="40430" y2="88281"/>
                        <a14:foregroundMark x1="56738" y1="95508" x2="65430" y2="95410"/>
                        <a14:foregroundMark x1="53711" y1="99805" x2="65820" y2="98828"/>
                        <a14:foregroundMark x1="41699" y1="71484" x2="43750" y2="76660"/>
                        <a14:foregroundMark x1="54492" y1="10352" x2="53027" y2="13574"/>
                        <a14:foregroundMark x1="42188" y1="60059" x2="42578" y2="62402"/>
                        <a14:foregroundMark x1="41699" y1="60352" x2="46484" y2="59961"/>
                        <a14:foregroundMark x1="43164" y1="59375" x2="47461" y2="62500"/>
                        <a14:foregroundMark x1="47461" y1="31445" x2="47168" y2="36816"/>
                        <a14:foregroundMark x1="53711" y1="17188" x2="55859" y2="22852"/>
                        <a14:backgroundMark x1="41895" y1="21289" x2="37012" y2="69238"/>
                        <a14:backgroundMark x1="37012" y1="69238" x2="32422" y2="83203"/>
                        <a14:backgroundMark x1="30273" y1="82520" x2="39160" y2="98438"/>
                        <a14:backgroundMark x1="35449" y1="94434" x2="50879" y2="98438"/>
                        <a14:backgroundMark x1="51172" y1="90625" x2="52344" y2="99805"/>
                        <a14:backgroundMark x1="71777" y1="96094" x2="84863" y2="97168"/>
                        <a14:backgroundMark x1="78516" y1="32031" x2="86719" y2="62402"/>
                        <a14:backgroundMark x1="69824" y1="50977" x2="72070" y2="55566"/>
                        <a14:backgroundMark x1="73145" y1="59961" x2="73438" y2="62793"/>
                        <a14:backgroundMark x1="51953" y1="50879" x2="51465" y2="52637"/>
                        <a14:backgroundMark x1="71777" y1="20313" x2="71094" y2="23828"/>
                      </a14:backgroundRemoval>
                    </a14:imgEffect>
                  </a14:imgLayer>
                </a14:imgProps>
              </a:ext>
            </a:extLst>
          </a:blip>
          <a:srcRect l="31135"/>
          <a:stretch/>
        </p:blipFill>
        <p:spPr>
          <a:xfrm>
            <a:off x="4482840" y="1734343"/>
            <a:ext cx="3503428" cy="5087430"/>
          </a:xfrm>
          <a:prstGeom prst="rect">
            <a:avLst/>
          </a:prstGeom>
        </p:spPr>
      </p:pic>
      <p:sp>
        <p:nvSpPr>
          <p:cNvPr id="10" name="TextBox 9">
            <a:extLst>
              <a:ext uri="{FF2B5EF4-FFF2-40B4-BE49-F238E27FC236}">
                <a16:creationId xmlns:a16="http://schemas.microsoft.com/office/drawing/2014/main" id="{1E3077D6-CF95-203F-9BB4-D89B0288E2C1}"/>
              </a:ext>
            </a:extLst>
          </p:cNvPr>
          <p:cNvSpPr txBox="1"/>
          <p:nvPr/>
        </p:nvSpPr>
        <p:spPr>
          <a:xfrm>
            <a:off x="6693031" y="588324"/>
            <a:ext cx="5150630"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Aside from learning about norms, one outcome of that last exercise is the observation that life has rules. </a:t>
            </a:r>
          </a:p>
        </p:txBody>
      </p:sp>
      <p:sp>
        <p:nvSpPr>
          <p:cNvPr id="15" name="TextBox 14">
            <a:extLst>
              <a:ext uri="{FF2B5EF4-FFF2-40B4-BE49-F238E27FC236}">
                <a16:creationId xmlns:a16="http://schemas.microsoft.com/office/drawing/2014/main" id="{3F7CC96D-43CA-8FF2-13EF-F0E1FC19ABEE}"/>
              </a:ext>
            </a:extLst>
          </p:cNvPr>
          <p:cNvSpPr txBox="1"/>
          <p:nvPr/>
        </p:nvSpPr>
        <p:spPr>
          <a:xfrm>
            <a:off x="6533464" y="2380654"/>
            <a:ext cx="5310197" cy="1323439"/>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But questions about who makes them?, why? and, a personal favourite,  who benefits from them? are the kind sociologists are good at asking.</a:t>
            </a:r>
          </a:p>
        </p:txBody>
      </p:sp>
      <p:sp>
        <p:nvSpPr>
          <p:cNvPr id="16" name="TextBox 15">
            <a:extLst>
              <a:ext uri="{FF2B5EF4-FFF2-40B4-BE49-F238E27FC236}">
                <a16:creationId xmlns:a16="http://schemas.microsoft.com/office/drawing/2014/main" id="{E0225785-F154-2AF5-8158-4A2137B1E682}"/>
              </a:ext>
            </a:extLst>
          </p:cNvPr>
          <p:cNvSpPr txBox="1"/>
          <p:nvPr/>
        </p:nvSpPr>
        <p:spPr>
          <a:xfrm>
            <a:off x="6420579" y="4480760"/>
            <a:ext cx="5423082"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Although it’s not just a case of “looking and learning” in a haphazard way.</a:t>
            </a:r>
          </a:p>
        </p:txBody>
      </p:sp>
      <p:sp>
        <p:nvSpPr>
          <p:cNvPr id="17" name="TextBox 16">
            <a:extLst>
              <a:ext uri="{FF2B5EF4-FFF2-40B4-BE49-F238E27FC236}">
                <a16:creationId xmlns:a16="http://schemas.microsoft.com/office/drawing/2014/main" id="{806B7CCB-A258-6F97-8D4F-B567084ECFBE}"/>
              </a:ext>
            </a:extLst>
          </p:cNvPr>
          <p:cNvSpPr txBox="1"/>
          <p:nvPr/>
        </p:nvSpPr>
        <p:spPr>
          <a:xfrm>
            <a:off x="421934" y="5940785"/>
            <a:ext cx="5088740"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The sociological detective is a lot more organised than that…</a:t>
            </a:r>
          </a:p>
        </p:txBody>
      </p:sp>
      <p:sp>
        <p:nvSpPr>
          <p:cNvPr id="18" name="Rectangle 17">
            <a:hlinkClick r:id="" action="ppaction://hlinkshowjump?jump=nextslide"/>
            <a:extLst>
              <a:ext uri="{FF2B5EF4-FFF2-40B4-BE49-F238E27FC236}">
                <a16:creationId xmlns:a16="http://schemas.microsoft.com/office/drawing/2014/main" id="{A86D5C67-9B29-D0C5-7C27-B1A4CBE27F2A}"/>
              </a:ext>
            </a:extLst>
          </p:cNvPr>
          <p:cNvSpPr/>
          <p:nvPr/>
        </p:nvSpPr>
        <p:spPr>
          <a:xfrm>
            <a:off x="2363483" y="2220686"/>
            <a:ext cx="1152603" cy="245528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n">
            <a:extLst>
              <a:ext uri="{FF2B5EF4-FFF2-40B4-BE49-F238E27FC236}">
                <a16:creationId xmlns:a16="http://schemas.microsoft.com/office/drawing/2014/main" id="{AE4E464A-0071-25E9-6EB4-643714D7F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4" name="Group 3">
            <a:extLst>
              <a:ext uri="{FF2B5EF4-FFF2-40B4-BE49-F238E27FC236}">
                <a16:creationId xmlns:a16="http://schemas.microsoft.com/office/drawing/2014/main" id="{3C92E421-A6B6-D7B8-0711-CD2D05CFADCB}"/>
              </a:ext>
            </a:extLst>
          </p:cNvPr>
          <p:cNvGrpSpPr/>
          <p:nvPr/>
        </p:nvGrpSpPr>
        <p:grpSpPr>
          <a:xfrm>
            <a:off x="5032789" y="512190"/>
            <a:ext cx="6506356" cy="2916810"/>
            <a:chOff x="5897085" y="302139"/>
            <a:chExt cx="8014853" cy="18473198"/>
          </a:xfrm>
        </p:grpSpPr>
        <p:pic>
          <p:nvPicPr>
            <p:cNvPr id="7" name="Picture 6">
              <a:extLst>
                <a:ext uri="{FF2B5EF4-FFF2-40B4-BE49-F238E27FC236}">
                  <a16:creationId xmlns:a16="http://schemas.microsoft.com/office/drawing/2014/main" id="{06AA6E94-BB24-4C30-B2A4-80C7E7E5A4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7085" y="302139"/>
              <a:ext cx="8014853" cy="18473198"/>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TextBox 7">
              <a:extLst>
                <a:ext uri="{FF2B5EF4-FFF2-40B4-BE49-F238E27FC236}">
                  <a16:creationId xmlns:a16="http://schemas.microsoft.com/office/drawing/2014/main" id="{A5107237-00BC-5D8E-1C80-B71AF7D34832}"/>
                </a:ext>
              </a:extLst>
            </p:cNvPr>
            <p:cNvSpPr txBox="1"/>
            <p:nvPr/>
          </p:nvSpPr>
          <p:spPr>
            <a:xfrm>
              <a:off x="6175922" y="1245404"/>
              <a:ext cx="7586305" cy="16373773"/>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This screen starts a short sequence that touches on the idea of research methods by suggesting sociological knowledge is superior to something like commonsense knowledge because an attempt is made to collect and test data systematically.</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This gives you an opportunity to talk about things like the research process, different research methods and the like if that’s something you want to introduce at this point.</a:t>
              </a:r>
            </a:p>
          </p:txBody>
        </p:sp>
      </p:grpSp>
    </p:spTree>
    <p:extLst>
      <p:ext uri="{BB962C8B-B14F-4D97-AF65-F5344CB8AC3E}">
        <p14:creationId xmlns:p14="http://schemas.microsoft.com/office/powerpoint/2010/main" val="2851549047"/>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 presetClass="exit"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5000"/>
                            </p:stCondLst>
                            <p:childTnLst>
                              <p:par>
                                <p:cTn id="27" presetID="1" presetClass="exit" presetSubtype="0" fill="hold" nodeType="afterEffect">
                                  <p:stCondLst>
                                    <p:cond delay="2000"/>
                                  </p:stCondLst>
                                  <p:childTnLst>
                                    <p:set>
                                      <p:cBhvr>
                                        <p:cTn id="28" dur="1" fill="hold">
                                          <p:stCondLst>
                                            <p:cond delay="0"/>
                                          </p:stCondLst>
                                        </p:cTn>
                                        <p:tgtEl>
                                          <p:spTgt spid="14"/>
                                        </p:tgtEl>
                                        <p:attrNameLst>
                                          <p:attrName>style.visibility</p:attrName>
                                        </p:attrNameLst>
                                      </p:cBhvr>
                                      <p:to>
                                        <p:strVal val="hidden"/>
                                      </p:to>
                                    </p:set>
                                  </p:childTnLst>
                                </p:cTn>
                              </p:par>
                            </p:childTnLst>
                          </p:cTn>
                        </p:par>
                        <p:par>
                          <p:cTn id="29" fill="hold">
                            <p:stCondLst>
                              <p:cond delay="7000"/>
                            </p:stCondLst>
                            <p:childTnLst>
                              <p:par>
                                <p:cTn id="30" presetID="1" presetClass="exit" presetSubtype="0" fill="hold" nodeType="after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par>
                          <p:cTn id="32" fill="hold">
                            <p:stCondLst>
                              <p:cond delay="7000"/>
                            </p:stCondLst>
                            <p:childTnLst>
                              <p:par>
                                <p:cTn id="33" presetID="1" presetClass="entr" presetSubtype="0" fill="hold" grpId="0" nodeType="afterEffect">
                                  <p:stCondLst>
                                    <p:cond delay="2000"/>
                                  </p:stCondLst>
                                  <p:childTnLst>
                                    <p:set>
                                      <p:cBhvr>
                                        <p:cTn id="34" dur="1" fill="hold">
                                          <p:stCondLst>
                                            <p:cond delay="0"/>
                                          </p:stCondLst>
                                        </p:cTn>
                                        <p:tgtEl>
                                          <p:spTgt spid="16"/>
                                        </p:tgtEl>
                                        <p:attrNameLst>
                                          <p:attrName>style.visibility</p:attrName>
                                        </p:attrNameLst>
                                      </p:cBhvr>
                                      <p:to>
                                        <p:strVal val="visible"/>
                                      </p:to>
                                    </p:set>
                                  </p:childTnLst>
                                </p:cTn>
                              </p:par>
                            </p:childTnLst>
                          </p:cTn>
                        </p:par>
                        <p:par>
                          <p:cTn id="35" fill="hold">
                            <p:stCondLst>
                              <p:cond delay="9000"/>
                            </p:stCondLst>
                            <p:childTnLst>
                              <p:par>
                                <p:cTn id="36" presetID="1" presetClass="entr" presetSubtype="0" fill="hold" grpId="0" nodeType="afterEffect">
                                  <p:stCondLst>
                                    <p:cond delay="2000"/>
                                  </p:stCondLst>
                                  <p:childTnLst>
                                    <p:set>
                                      <p:cBhvr>
                                        <p:cTn id="37" dur="1" fill="hold">
                                          <p:stCondLst>
                                            <p:cond delay="0"/>
                                          </p:stCondLst>
                                        </p:cTn>
                                        <p:tgtEl>
                                          <p:spTgt spid="17"/>
                                        </p:tgtEl>
                                        <p:attrNameLst>
                                          <p:attrName>style.visibility</p:attrName>
                                        </p:attrNameLst>
                                      </p:cBhvr>
                                      <p:to>
                                        <p:strVal val="visible"/>
                                      </p:to>
                                    </p:set>
                                  </p:child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0"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00B0F0"/>
            </a:gs>
            <a:gs pos="52000">
              <a:srgbClr val="B1D29B"/>
            </a:gs>
            <a:gs pos="2000">
              <a:schemeClr val="accent1">
                <a:lumMod val="75000"/>
              </a:schemeClr>
            </a:gs>
            <a:gs pos="59000">
              <a:srgbClr val="91C071"/>
            </a:gs>
            <a:gs pos="0">
              <a:srgbClr val="A8C039"/>
            </a:gs>
            <a:gs pos="86000">
              <a:srgbClr val="FFFF00">
                <a:lumMod val="75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6BD8B-1CDB-253B-99F9-2FE8C802603A}"/>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rot="20039088">
            <a:off x="860678" y="586408"/>
            <a:ext cx="9277945" cy="4015409"/>
          </a:xfrm>
          <a:prstGeom prst="rect">
            <a:avLst/>
          </a:prstGeom>
        </p:spPr>
      </p:pic>
      <p:pic>
        <p:nvPicPr>
          <p:cNvPr id="7" name="Picture 6">
            <a:extLst>
              <a:ext uri="{FF2B5EF4-FFF2-40B4-BE49-F238E27FC236}">
                <a16:creationId xmlns:a16="http://schemas.microsoft.com/office/drawing/2014/main" id="{16292BFA-5AF8-7D3C-8DA1-BB23C71975A5}"/>
              </a:ext>
            </a:extLst>
          </p:cNvPr>
          <p:cNvPicPr>
            <a:picLocks noChangeAspect="1"/>
          </p:cNvPicPr>
          <p:nvPr/>
        </p:nvPicPr>
        <p:blipFill>
          <a:blip r:embed="rId7">
            <a:alphaModFix amt="12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rot="19022132">
            <a:off x="4292600" y="2264791"/>
            <a:ext cx="8150217" cy="5175388"/>
          </a:xfrm>
          <a:prstGeom prst="rect">
            <a:avLst/>
          </a:prstGeom>
        </p:spPr>
      </p:pic>
      <p:grpSp>
        <p:nvGrpSpPr>
          <p:cNvPr id="11" name="Group 10">
            <a:extLst>
              <a:ext uri="{FF2B5EF4-FFF2-40B4-BE49-F238E27FC236}">
                <a16:creationId xmlns:a16="http://schemas.microsoft.com/office/drawing/2014/main" id="{E3B36410-314E-5678-2639-0D5E5A5B6C3F}"/>
              </a:ext>
            </a:extLst>
          </p:cNvPr>
          <p:cNvGrpSpPr/>
          <p:nvPr/>
        </p:nvGrpSpPr>
        <p:grpSpPr>
          <a:xfrm>
            <a:off x="-418203" y="370840"/>
            <a:ext cx="9408160" cy="995680"/>
            <a:chOff x="-418203" y="370840"/>
            <a:chExt cx="9408160" cy="995680"/>
          </a:xfrm>
        </p:grpSpPr>
        <p:sp>
          <p:nvSpPr>
            <p:cNvPr id="8" name="Rectangle 7">
              <a:extLst>
                <a:ext uri="{FF2B5EF4-FFF2-40B4-BE49-F238E27FC236}">
                  <a16:creationId xmlns:a16="http://schemas.microsoft.com/office/drawing/2014/main" id="{70B7C518-3677-8177-5E47-B1D50A220044}"/>
                </a:ext>
              </a:extLst>
            </p:cNvPr>
            <p:cNvSpPr/>
            <p:nvPr/>
          </p:nvSpPr>
          <p:spPr>
            <a:xfrm rot="21128118">
              <a:off x="-418203" y="370840"/>
              <a:ext cx="9408160" cy="9956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0AC3D20-3545-24E4-9858-A3A28C90C705}"/>
                </a:ext>
              </a:extLst>
            </p:cNvPr>
            <p:cNvSpPr txBox="1"/>
            <p:nvPr/>
          </p:nvSpPr>
          <p:spPr>
            <a:xfrm rot="21120000">
              <a:off x="136281" y="578121"/>
              <a:ext cx="8374600" cy="677108"/>
            </a:xfrm>
            <a:prstGeom prst="rect">
              <a:avLst/>
            </a:prstGeom>
            <a:noFill/>
          </p:spPr>
          <p:txBody>
            <a:bodyPr wrap="square" rtlCol="0">
              <a:spAutoFit/>
            </a:bodyPr>
            <a:lstStyle/>
            <a:p>
              <a:r>
                <a:rPr lang="en-GB" sz="3800" dirty="0">
                  <a:solidFill>
                    <a:schemeClr val="bg1"/>
                  </a:solidFill>
                  <a:latin typeface="Radio Newsman" pitchFamily="2" charset="0"/>
                </a:rPr>
                <a:t>Peter Berger (again)</a:t>
              </a:r>
            </a:p>
          </p:txBody>
        </p:sp>
      </p:grpSp>
      <p:sp>
        <p:nvSpPr>
          <p:cNvPr id="13" name="TextBox 12">
            <a:extLst>
              <a:ext uri="{FF2B5EF4-FFF2-40B4-BE49-F238E27FC236}">
                <a16:creationId xmlns:a16="http://schemas.microsoft.com/office/drawing/2014/main" id="{085C0C6E-017D-30A8-9660-67E1B8EC0107}"/>
              </a:ext>
            </a:extLst>
          </p:cNvPr>
          <p:cNvSpPr txBox="1"/>
          <p:nvPr/>
        </p:nvSpPr>
        <p:spPr>
          <a:xfrm rot="21000000">
            <a:off x="369715" y="2874127"/>
            <a:ext cx="7808791" cy="2308324"/>
          </a:xfrm>
          <a:prstGeom prst="rect">
            <a:avLst/>
          </a:prstGeom>
          <a:noFill/>
        </p:spPr>
        <p:txBody>
          <a:bodyPr wrap="square" rtlCol="0">
            <a:spAutoFit/>
          </a:bodyPr>
          <a:lstStyle/>
          <a:p>
            <a:pPr algn="ctr"/>
            <a:r>
              <a:rPr lang="en-GB" sz="3600" dirty="0">
                <a:effectLst/>
                <a:latin typeface="Radio Newsman" pitchFamily="2" charset="0"/>
                <a:ea typeface="Times New Roman" panose="02020603050405020304" pitchFamily="18" charset="0"/>
                <a:cs typeface="Times New Roman" panose="02020603050405020304" pitchFamily="18" charset="0"/>
              </a:rPr>
              <a:t>“</a:t>
            </a:r>
            <a:r>
              <a:rPr lang="en-GB" sz="3600" dirty="0">
                <a:solidFill>
                  <a:srgbClr val="000000"/>
                </a:solidFill>
                <a:latin typeface="Radio Newsman" pitchFamily="2" charset="0"/>
                <a:ea typeface="Times New Roman" panose="02020603050405020304" pitchFamily="18" charset="0"/>
                <a:cs typeface="Times New Roman" panose="02020603050405020304" pitchFamily="18" charset="0"/>
              </a:rPr>
              <a:t>The sociologist is someone concerned with understanding society in a </a:t>
            </a:r>
            <a:r>
              <a:rPr lang="en-GB" sz="3600" i="1" dirty="0">
                <a:solidFill>
                  <a:schemeClr val="bg1"/>
                </a:solidFill>
                <a:latin typeface="Radio Newsman" pitchFamily="2" charset="0"/>
                <a:ea typeface="Times New Roman" panose="02020603050405020304" pitchFamily="18" charset="0"/>
                <a:cs typeface="Times New Roman" panose="02020603050405020304" pitchFamily="18" charset="0"/>
              </a:rPr>
              <a:t>disciplined</a:t>
            </a:r>
            <a:r>
              <a:rPr lang="en-GB" sz="3600" dirty="0">
                <a:solidFill>
                  <a:srgbClr val="000000"/>
                </a:solidFill>
                <a:latin typeface="Radio Newsman" pitchFamily="2" charset="0"/>
                <a:ea typeface="Times New Roman" panose="02020603050405020304" pitchFamily="18" charset="0"/>
                <a:cs typeface="Times New Roman" panose="02020603050405020304" pitchFamily="18" charset="0"/>
              </a:rPr>
              <a:t> way. </a:t>
            </a:r>
            <a:r>
              <a:rPr lang="en-GB" sz="3600" dirty="0">
                <a:effectLst/>
                <a:latin typeface="Radio Newsman" pitchFamily="2" charset="0"/>
                <a:ea typeface="Times New Roman" panose="02020603050405020304" pitchFamily="18" charset="0"/>
                <a:cs typeface="Times New Roman" panose="02020603050405020304" pitchFamily="18" charset="0"/>
              </a:rPr>
              <a:t>”</a:t>
            </a:r>
            <a:endParaRPr lang="en-GB" sz="3600" i="1" dirty="0">
              <a:latin typeface="Radio Newsman" pitchFamily="2" charset="0"/>
            </a:endParaRPr>
          </a:p>
        </p:txBody>
      </p:sp>
      <p:sp>
        <p:nvSpPr>
          <p:cNvPr id="6" name="TextBox 5">
            <a:extLst>
              <a:ext uri="{FF2B5EF4-FFF2-40B4-BE49-F238E27FC236}">
                <a16:creationId xmlns:a16="http://schemas.microsoft.com/office/drawing/2014/main" id="{0D1B8649-D03D-FEC6-2DF1-E37A06CB6D43}"/>
              </a:ext>
            </a:extLst>
          </p:cNvPr>
          <p:cNvSpPr txBox="1"/>
          <p:nvPr/>
        </p:nvSpPr>
        <p:spPr>
          <a:xfrm rot="20989094">
            <a:off x="-199490" y="1664815"/>
            <a:ext cx="9523945" cy="769441"/>
          </a:xfrm>
          <a:prstGeom prst="rect">
            <a:avLst/>
          </a:prstGeom>
          <a:noFill/>
        </p:spPr>
        <p:txBody>
          <a:bodyPr wrap="square">
            <a:spAutoFit/>
          </a:bodyPr>
          <a:lstStyle/>
          <a:p>
            <a:r>
              <a:rPr lang="en-GB" sz="4400" i="1" dirty="0">
                <a:solidFill>
                  <a:srgbClr val="FFFF00"/>
                </a:solidFill>
                <a:latin typeface="Radio Newsman" pitchFamily="2" charset="0"/>
              </a:rPr>
              <a:t> Invitation to Sociology</a:t>
            </a:r>
          </a:p>
        </p:txBody>
      </p:sp>
      <p:pic>
        <p:nvPicPr>
          <p:cNvPr id="4" name="Picture 3">
            <a:extLst>
              <a:ext uri="{FF2B5EF4-FFF2-40B4-BE49-F238E27FC236}">
                <a16:creationId xmlns:a16="http://schemas.microsoft.com/office/drawing/2014/main" id="{3D650AA8-449B-4644-17B8-40D481EFB6B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0" b="98645" l="0" r="99612">
                        <a14:foregroundMark x1="94175" y1="58133" x2="86602" y2="80572"/>
                        <a14:foregroundMark x1="98252" y1="65663" x2="97087" y2="82982"/>
                        <a14:foregroundMark x1="72621" y1="80873" x2="97087" y2="81777"/>
                        <a14:foregroundMark x1="69126" y1="80271" x2="35340" y2="78916"/>
                        <a14:foregroundMark x1="9320" y1="64157" x2="6214" y2="84036"/>
                        <a14:foregroundMark x1="238" y1="84353" x2="194" y2="84488"/>
                        <a14:foregroundMark x1="874" y1="82380" x2="813" y2="82570"/>
                        <a14:foregroundMark x1="1165" y1="81476" x2="874" y2="82380"/>
                        <a14:foregroundMark x1="6602" y1="93675" x2="38252" y2="94277"/>
                        <a14:foregroundMark x1="38252" y1="94277" x2="95534" y2="93223"/>
                        <a14:foregroundMark x1="5825" y1="97892" x2="43495" y2="97892"/>
                        <a14:foregroundMark x1="43495" y1="97892" x2="59223" y2="96235"/>
                        <a14:foregroundMark x1="59223" y1="96235" x2="99612" y2="96235"/>
                        <a14:foregroundMark x1="95728" y1="98042" x2="37282" y2="98645"/>
                        <a14:backgroundMark x1="194" y1="82380" x2="194" y2="82380"/>
                        <a14:backgroundMark x1="194" y1="82530" x2="0" y2="84337"/>
                        <a14:backgroundMark x1="13981" y1="57078" x2="19612" y2="57530"/>
                        <a14:backgroundMark x1="13204" y1="57530" x2="6019" y2="61747"/>
                        <a14:backgroundMark x1="5049" y1="63253" x2="2136" y2="68223"/>
                      </a14:backgroundRemoval>
                    </a14:imgEffect>
                  </a14:imgLayer>
                </a14:imgProps>
              </a:ext>
              <a:ext uri="{28A0092B-C50C-407E-A947-70E740481C1C}">
                <a14:useLocalDpi xmlns:a14="http://schemas.microsoft.com/office/drawing/2010/main" val="0"/>
              </a:ext>
            </a:extLst>
          </a:blip>
          <a:srcRect/>
          <a:stretch/>
        </p:blipFill>
        <p:spPr>
          <a:xfrm>
            <a:off x="7702525" y="1130300"/>
            <a:ext cx="4461613" cy="5752449"/>
          </a:xfrm>
          <a:prstGeom prst="rect">
            <a:avLst/>
          </a:prstGeom>
        </p:spPr>
      </p:pic>
      <p:pic>
        <p:nvPicPr>
          <p:cNvPr id="2" name="guitar-drive-transitions-SBA-300062393">
            <a:hlinkClick r:id="" action="ppaction://media"/>
            <a:extLst>
              <a:ext uri="{FF2B5EF4-FFF2-40B4-BE49-F238E27FC236}">
                <a16:creationId xmlns:a16="http://schemas.microsoft.com/office/drawing/2014/main" id="{CA3C2B73-D726-1FD5-E989-869D044F0B26}"/>
              </a:ext>
            </a:extLst>
          </p:cNvPr>
          <p:cNvPicPr>
            <a:picLocks noChangeAspect="1"/>
          </p:cNvPicPr>
          <p:nvPr>
            <a:audioFile r:link="rId1"/>
            <p:extLst>
              <p:ext uri="{DAA4B4D4-6D71-4841-9C94-3DE7FCFB9230}">
                <p14:media xmlns:p14="http://schemas.microsoft.com/office/powerpoint/2010/main" r:embed="rId2">
                  <p14:trim end="3319.7959"/>
                </p14:media>
              </p:ext>
            </p:extLst>
          </p:nvPr>
        </p:nvPicPr>
        <p:blipFill>
          <a:blip r:embed="rId11"/>
          <a:stretch>
            <a:fillRect/>
          </a:stretch>
        </p:blipFill>
        <p:spPr>
          <a:xfrm>
            <a:off x="5964238" y="5649913"/>
            <a:ext cx="487362" cy="487362"/>
          </a:xfrm>
          <a:prstGeom prst="rect">
            <a:avLst/>
          </a:prstGeom>
        </p:spPr>
      </p:pic>
    </p:spTree>
    <p:extLst>
      <p:ext uri="{BB962C8B-B14F-4D97-AF65-F5344CB8AC3E}">
        <p14:creationId xmlns:p14="http://schemas.microsoft.com/office/powerpoint/2010/main" val="3147216624"/>
      </p:ext>
    </p:extLst>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5" name="camera.wav"/>
                                        </p:tgtEl>
                                      </p:cMediaNode>
                                    </p:audio>
                                  </p:subTnLst>
                                </p:cTn>
                              </p:par>
                              <p:par>
                                <p:cTn id="8" presetID="1" presetClass="mediacall" presetSubtype="0" fill="hold" nodeType="withEffect">
                                  <p:stCondLst>
                                    <p:cond delay="0"/>
                                  </p:stCondLst>
                                  <p:childTnLst>
                                    <p:cmd type="call" cmd="playFrom(0.0)">
                                      <p:cBhvr>
                                        <p:cTn id="9" dur="4130" fill="hold"/>
                                        <p:tgtEl>
                                          <p:spTgt spid="2"/>
                                        </p:tgtEl>
                                      </p:cBhvr>
                                    </p:cmd>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8"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413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F01125D-CE93-C554-EE37-737574F5412B}"/>
              </a:ext>
            </a:extLst>
          </p:cNvPr>
          <p:cNvPicPr>
            <a:picLocks noChangeAspect="1"/>
          </p:cNvPicPr>
          <p:nvPr/>
        </p:nvPicPr>
        <p:blipFill>
          <a:blip r:embed="rId3">
            <a:grayscl/>
          </a:blip>
          <a:stretch>
            <a:fillRect/>
          </a:stretch>
        </p:blipFill>
        <p:spPr>
          <a:xfrm>
            <a:off x="1" y="0"/>
            <a:ext cx="12915898" cy="6858000"/>
          </a:xfrm>
          <a:prstGeom prst="rect">
            <a:avLst/>
          </a:prstGeom>
        </p:spPr>
      </p:pic>
      <p:sp>
        <p:nvSpPr>
          <p:cNvPr id="3" name="TextBox 2">
            <a:extLst>
              <a:ext uri="{FF2B5EF4-FFF2-40B4-BE49-F238E27FC236}">
                <a16:creationId xmlns:a16="http://schemas.microsoft.com/office/drawing/2014/main" id="{566EC307-F32F-8D5A-3447-47B9EB4F3A6E}"/>
              </a:ext>
            </a:extLst>
          </p:cNvPr>
          <p:cNvSpPr txBox="1"/>
          <p:nvPr/>
        </p:nvSpPr>
        <p:spPr>
          <a:xfrm rot="21378625">
            <a:off x="-2427285" y="1289447"/>
            <a:ext cx="11370534" cy="1015663"/>
          </a:xfrm>
          <a:prstGeom prst="rect">
            <a:avLst/>
          </a:prstGeom>
          <a:noFill/>
        </p:spPr>
        <p:txBody>
          <a:bodyPr wrap="square" rtlCol="0">
            <a:spAutoFit/>
          </a:bodyPr>
          <a:lstStyle/>
          <a:p>
            <a:pPr algn="r"/>
            <a:r>
              <a:rPr lang="en-GB" sz="6000" dirty="0">
                <a:solidFill>
                  <a:srgbClr val="FFFF00"/>
                </a:solidFill>
                <a:latin typeface="Hey August" pitchFamily="2" charset="0"/>
                <a:cs typeface="Lato Semibold" panose="020F0502020204030203" pitchFamily="34" charset="0"/>
              </a:rPr>
              <a:t>a proper Sociological Detective…</a:t>
            </a:r>
          </a:p>
        </p:txBody>
      </p:sp>
      <p:sp>
        <p:nvSpPr>
          <p:cNvPr id="5" name="TextBox 4">
            <a:extLst>
              <a:ext uri="{FF2B5EF4-FFF2-40B4-BE49-F238E27FC236}">
                <a16:creationId xmlns:a16="http://schemas.microsoft.com/office/drawing/2014/main" id="{AC26D442-8C03-5010-BF39-D7EC22F369C3}"/>
              </a:ext>
            </a:extLst>
          </p:cNvPr>
          <p:cNvSpPr txBox="1"/>
          <p:nvPr/>
        </p:nvSpPr>
        <p:spPr>
          <a:xfrm rot="21198851">
            <a:off x="576209" y="624004"/>
            <a:ext cx="5083013" cy="1015663"/>
          </a:xfrm>
          <a:prstGeom prst="rect">
            <a:avLst/>
          </a:prstGeom>
          <a:noFill/>
        </p:spPr>
        <p:txBody>
          <a:bodyPr wrap="square" rtlCol="0">
            <a:spAutoFit/>
          </a:bodyPr>
          <a:lstStyle/>
          <a:p>
            <a:r>
              <a:rPr lang="en-GB" sz="6000" dirty="0">
                <a:solidFill>
                  <a:schemeClr val="bg1"/>
                </a:solidFill>
                <a:latin typeface="Hey August" pitchFamily="2" charset="0"/>
                <a:cs typeface="Lato Semibold" panose="020F0502020204030203" pitchFamily="34" charset="0"/>
              </a:rPr>
              <a:t>How To Be</a:t>
            </a:r>
          </a:p>
        </p:txBody>
      </p:sp>
      <p:sp>
        <p:nvSpPr>
          <p:cNvPr id="6" name="TextBox 5">
            <a:extLst>
              <a:ext uri="{FF2B5EF4-FFF2-40B4-BE49-F238E27FC236}">
                <a16:creationId xmlns:a16="http://schemas.microsoft.com/office/drawing/2014/main" id="{2DC97E2A-90FE-8D37-DB37-21030AAB9C61}"/>
              </a:ext>
            </a:extLst>
          </p:cNvPr>
          <p:cNvSpPr txBox="1"/>
          <p:nvPr/>
        </p:nvSpPr>
        <p:spPr>
          <a:xfrm>
            <a:off x="614797" y="2800473"/>
            <a:ext cx="7749948" cy="707886"/>
          </a:xfrm>
          <a:prstGeom prst="rect">
            <a:avLst/>
          </a:prstGeom>
          <a:noFill/>
        </p:spPr>
        <p:txBody>
          <a:bodyPr wrap="square" rtlCol="0">
            <a:spAutoFit/>
          </a:bodyPr>
          <a:lstStyle/>
          <a:p>
            <a:r>
              <a:rPr lang="en-GB" sz="4000" dirty="0">
                <a:solidFill>
                  <a:schemeClr val="bg1"/>
                </a:solidFill>
                <a:latin typeface="Hey August" pitchFamily="2" charset="0"/>
                <a:ea typeface="Times New Roman" panose="02020603050405020304" pitchFamily="18" charset="0"/>
                <a:cs typeface="Times New Roman" panose="02020603050405020304" pitchFamily="18" charset="0"/>
              </a:rPr>
              <a:t>Be scientific in your observations.</a:t>
            </a:r>
          </a:p>
        </p:txBody>
      </p:sp>
      <p:sp>
        <p:nvSpPr>
          <p:cNvPr id="7" name="TextBox 6">
            <a:extLst>
              <a:ext uri="{FF2B5EF4-FFF2-40B4-BE49-F238E27FC236}">
                <a16:creationId xmlns:a16="http://schemas.microsoft.com/office/drawing/2014/main" id="{A0A6E8E5-0CB7-F184-8E37-CF424DCACB17}"/>
              </a:ext>
            </a:extLst>
          </p:cNvPr>
          <p:cNvSpPr txBox="1"/>
          <p:nvPr/>
        </p:nvSpPr>
        <p:spPr>
          <a:xfrm>
            <a:off x="614797" y="3981374"/>
            <a:ext cx="8715148" cy="1323439"/>
          </a:xfrm>
          <a:prstGeom prst="rect">
            <a:avLst/>
          </a:prstGeom>
          <a:noFill/>
        </p:spPr>
        <p:txBody>
          <a:bodyPr wrap="square" rtlCol="0">
            <a:spAutoFit/>
          </a:bodyPr>
          <a:lstStyle/>
          <a:p>
            <a:r>
              <a:rPr lang="en-GB" sz="4000" dirty="0">
                <a:solidFill>
                  <a:schemeClr val="bg1"/>
                </a:solidFill>
                <a:latin typeface="Hey August" pitchFamily="2" charset="0"/>
                <a:ea typeface="Times New Roman" panose="02020603050405020304" pitchFamily="18" charset="0"/>
                <a:cs typeface="Times New Roman" panose="02020603050405020304" pitchFamily="18" charset="0"/>
              </a:rPr>
              <a:t>Be objective: control personal preferences </a:t>
            </a:r>
          </a:p>
          <a:p>
            <a:r>
              <a:rPr lang="en-GB" sz="4000" dirty="0">
                <a:solidFill>
                  <a:schemeClr val="bg1"/>
                </a:solidFill>
                <a:latin typeface="Hey August" pitchFamily="2" charset="0"/>
                <a:ea typeface="Times New Roman" panose="02020603050405020304" pitchFamily="18" charset="0"/>
                <a:cs typeface="Times New Roman" panose="02020603050405020304" pitchFamily="18" charset="0"/>
              </a:rPr>
              <a:t>and prejudices.</a:t>
            </a:r>
          </a:p>
        </p:txBody>
      </p:sp>
      <p:sp>
        <p:nvSpPr>
          <p:cNvPr id="10" name="TextBox 9">
            <a:extLst>
              <a:ext uri="{FF2B5EF4-FFF2-40B4-BE49-F238E27FC236}">
                <a16:creationId xmlns:a16="http://schemas.microsoft.com/office/drawing/2014/main" id="{7C14A1A1-A6F1-A295-8EE5-0D85751CDC77}"/>
              </a:ext>
            </a:extLst>
          </p:cNvPr>
          <p:cNvSpPr txBox="1"/>
          <p:nvPr/>
        </p:nvSpPr>
        <p:spPr>
          <a:xfrm>
            <a:off x="614797" y="5777827"/>
            <a:ext cx="8593228" cy="707886"/>
          </a:xfrm>
          <a:prstGeom prst="rect">
            <a:avLst/>
          </a:prstGeom>
          <a:noFill/>
        </p:spPr>
        <p:txBody>
          <a:bodyPr wrap="square" rtlCol="0">
            <a:spAutoFit/>
          </a:bodyPr>
          <a:lstStyle/>
          <a:p>
            <a:r>
              <a:rPr lang="en-GB" sz="4000" dirty="0">
                <a:solidFill>
                  <a:schemeClr val="bg1"/>
                </a:solidFill>
                <a:latin typeface="Hey August" pitchFamily="2" charset="0"/>
                <a:ea typeface="Times New Roman" panose="02020603050405020304" pitchFamily="18" charset="0"/>
                <a:cs typeface="Times New Roman" panose="02020603050405020304" pitchFamily="18" charset="0"/>
              </a:rPr>
              <a:t>Be interested in understanding for its own sake.</a:t>
            </a:r>
          </a:p>
        </p:txBody>
      </p:sp>
      <p:pic>
        <p:nvPicPr>
          <p:cNvPr id="2" name="Picture 1">
            <a:extLst>
              <a:ext uri="{FF2B5EF4-FFF2-40B4-BE49-F238E27FC236}">
                <a16:creationId xmlns:a16="http://schemas.microsoft.com/office/drawing/2014/main" id="{54D806C9-C8E7-8DFC-BE1E-BCAE5547267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008" b="96973" l="391" r="89844">
                        <a14:foregroundMark x1="37012" y1="8203" x2="26660" y2="96973"/>
                        <a14:foregroundMark x1="19531" y1="30176" x2="4395" y2="61230"/>
                        <a14:foregroundMark x1="4395" y1="61230" x2="3516" y2="65918"/>
                        <a14:foregroundMark x1="39844" y1="35742" x2="52344" y2="77051"/>
                        <a14:foregroundMark x1="52344" y1="77051" x2="52344" y2="77734"/>
                        <a14:foregroundMark x1="42773" y1="37695" x2="52344" y2="63184"/>
                        <a14:foregroundMark x1="52344" y1="63184" x2="52637" y2="65625"/>
                        <a14:foregroundMark x1="42383" y1="36133" x2="49512" y2="41602"/>
                        <a14:foregroundMark x1="44043" y1="36426" x2="43262" y2="35840"/>
                        <a14:foregroundMark x1="45215" y1="35645" x2="46094" y2="36719"/>
                        <a14:foregroundMark x1="46680" y1="38184" x2="47461" y2="39551"/>
                        <a14:foregroundMark x1="47949" y1="38184" x2="48730" y2="42383"/>
                        <a14:foregroundMark x1="6250" y1="37598" x2="391" y2="42676"/>
                        <a14:foregroundMark x1="391" y1="42676" x2="391" y2="42676"/>
                        <a14:foregroundMark x1="39648" y1="18750" x2="45801" y2="19531"/>
                        <a14:foregroundMark x1="4395" y1="76465" x2="29297" y2="75586"/>
                        <a14:foregroundMark x1="29297" y1="75586" x2="29590" y2="75586"/>
                        <a14:foregroundMark x1="38281" y1="95996" x2="39258" y2="84668"/>
                        <a14:backgroundMark x1="62988" y1="45508" x2="77832" y2="74316"/>
                        <a14:backgroundMark x1="77832" y1="74316" x2="62109" y2="41406"/>
                        <a14:backgroundMark x1="14160" y1="13770" x2="195" y2="34668"/>
                        <a14:backgroundMark x1="2539" y1="84863" x2="2539" y2="95313"/>
                        <a14:backgroundMark x1="2539" y1="96191" x2="2051" y2="99121"/>
                      </a14:backgroundRemoval>
                    </a14:imgEffect>
                  </a14:imgLayer>
                </a14:imgProps>
              </a:ext>
            </a:extLst>
          </a:blip>
          <a:srcRect r="39872"/>
          <a:stretch/>
        </p:blipFill>
        <p:spPr>
          <a:xfrm flipH="1">
            <a:off x="8964145" y="-277564"/>
            <a:ext cx="4115018" cy="7135564"/>
          </a:xfrm>
          <a:prstGeom prst="rect">
            <a:avLst/>
          </a:prstGeom>
        </p:spPr>
      </p:pic>
      <p:sp>
        <p:nvSpPr>
          <p:cNvPr id="4" name="Rectangle 3">
            <a:hlinkClick r:id="" action="ppaction://hlinkshowjump?jump=nextslide"/>
            <a:extLst>
              <a:ext uri="{FF2B5EF4-FFF2-40B4-BE49-F238E27FC236}">
                <a16:creationId xmlns:a16="http://schemas.microsoft.com/office/drawing/2014/main" id="{D11C647C-1BB0-69E4-37CB-A1541E95B0B3}"/>
              </a:ext>
            </a:extLst>
          </p:cNvPr>
          <p:cNvSpPr/>
          <p:nvPr/>
        </p:nvSpPr>
        <p:spPr>
          <a:xfrm>
            <a:off x="0" y="0"/>
            <a:ext cx="794657" cy="6858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516245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par>
                          <p:cTn id="13" fill="hold">
                            <p:stCondLst>
                              <p:cond delay="3500"/>
                            </p:stCondLst>
                            <p:childTnLst>
                              <p:par>
                                <p:cTn id="14" presetID="22" presetClass="entr" presetSubtype="8"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childTnLst>
                          </p:cTn>
                        </p:par>
                        <p:par>
                          <p:cTn id="17" fill="hold">
                            <p:stCondLst>
                              <p:cond delay="6500"/>
                            </p:stCondLst>
                            <p:childTnLst>
                              <p:par>
                                <p:cTn id="18" presetID="22" presetClass="entr" presetSubtype="8"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2000"/>
                                        <p:tgtEl>
                                          <p:spTgt spid="10"/>
                                        </p:tgtEl>
                                      </p:cBhvr>
                                    </p:animEffect>
                                  </p:childTnLst>
                                </p:cTn>
                              </p:par>
                            </p:childTnLst>
                          </p:cTn>
                        </p:par>
                        <p:par>
                          <p:cTn id="21" fill="hold">
                            <p:stCondLst>
                              <p:cond delay="9500"/>
                            </p:stCondLst>
                            <p:childTnLst>
                              <p:par>
                                <p:cTn id="22" presetID="2" presetClass="exit" presetSubtype="8" fill="hold" nodeType="afterEffect">
                                  <p:stCondLst>
                                    <p:cond delay="2000"/>
                                  </p:stCondLst>
                                  <p:childTnLst>
                                    <p:anim calcmode="lin" valueType="num">
                                      <p:cBhvr additive="base">
                                        <p:cTn id="23" dur="1000"/>
                                        <p:tgtEl>
                                          <p:spTgt spid="2"/>
                                        </p:tgtEl>
                                        <p:attrNameLst>
                                          <p:attrName>ppt_x</p:attrName>
                                        </p:attrNameLst>
                                      </p:cBhvr>
                                      <p:tavLst>
                                        <p:tav tm="0">
                                          <p:val>
                                            <p:strVal val="ppt_x"/>
                                          </p:val>
                                        </p:tav>
                                        <p:tav tm="100000">
                                          <p:val>
                                            <p:strVal val="0-ppt_w/2"/>
                                          </p:val>
                                        </p:tav>
                                      </p:tavLst>
                                    </p:anim>
                                    <p:anim calcmode="lin" valueType="num">
                                      <p:cBhvr additive="base">
                                        <p:cTn id="24" dur="1000"/>
                                        <p:tgtEl>
                                          <p:spTgt spid="2"/>
                                        </p:tgtEl>
                                        <p:attrNameLst>
                                          <p:attrName>ppt_y</p:attrName>
                                        </p:attrNameLst>
                                      </p:cBhvr>
                                      <p:tavLst>
                                        <p:tav tm="0">
                                          <p:val>
                                            <p:strVal val="ppt_y"/>
                                          </p:val>
                                        </p:tav>
                                        <p:tav tm="100000">
                                          <p:val>
                                            <p:strVal val="ppt_y"/>
                                          </p:val>
                                        </p:tav>
                                      </p:tavLst>
                                    </p:anim>
                                    <p:set>
                                      <p:cBhvr>
                                        <p:cTn id="25" dur="1" fill="hold">
                                          <p:stCondLst>
                                            <p:cond delay="999"/>
                                          </p:stCondLst>
                                        </p:cTn>
                                        <p:tgtEl>
                                          <p:spTgt spid="2"/>
                                        </p:tgtEl>
                                        <p:attrNameLst>
                                          <p:attrName>style.visibility</p:attrName>
                                        </p:attrNameLst>
                                      </p:cBhvr>
                                      <p:to>
                                        <p:strVal val="hidden"/>
                                      </p:to>
                                    </p:set>
                                  </p:childTnLst>
                                </p:cTn>
                              </p:par>
                            </p:childTnLst>
                          </p:cTn>
                        </p:par>
                        <p:par>
                          <p:cTn id="26" fill="hold">
                            <p:stCondLst>
                              <p:cond delay="12500"/>
                            </p:stCondLst>
                            <p:childTnLst>
                              <p:par>
                                <p:cTn id="27" presetID="1"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3FCBE2-CC4D-B06C-CE77-5F5E92CDA5CF}"/>
              </a:ext>
            </a:extLst>
          </p:cNvPr>
          <p:cNvPicPr>
            <a:picLocks noChangeAspect="1"/>
          </p:cNvPicPr>
          <p:nvPr/>
        </p:nvPicPr>
        <p:blipFill>
          <a:blip r:embed="rId2"/>
          <a:stretch>
            <a:fillRect/>
          </a:stretch>
        </p:blipFill>
        <p:spPr>
          <a:xfrm>
            <a:off x="0" y="1931"/>
            <a:ext cx="12192000" cy="6857999"/>
          </a:xfrm>
          <a:prstGeom prst="rect">
            <a:avLst/>
          </a:prstGeom>
        </p:spPr>
      </p:pic>
      <p:pic>
        <p:nvPicPr>
          <p:cNvPr id="13" name="Picture 12">
            <a:extLst>
              <a:ext uri="{FF2B5EF4-FFF2-40B4-BE49-F238E27FC236}">
                <a16:creationId xmlns:a16="http://schemas.microsoft.com/office/drawing/2014/main" id="{6136BA3F-E320-5C28-2C11-3E1ECA99969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1" b="92969" l="9961" r="90430">
                        <a14:foregroundMark x1="73926" y1="90625" x2="73926" y2="91577"/>
                        <a14:foregroundMark x1="73828" y1="89941" x2="73828" y2="90137"/>
                        <a14:foregroundMark x1="75724" y1="69623" x2="69434" y2="36035"/>
                        <a14:foregroundMark x1="77349" y1="78298" x2="76479" y2="73656"/>
                        <a14:foregroundMark x1="79492" y1="89746" x2="78145" y2="82555"/>
                        <a14:foregroundMark x1="69434" y1="36035" x2="68066" y2="33105"/>
                        <a14:foregroundMark x1="72070" y1="18262" x2="73145" y2="31641"/>
                        <a14:foregroundMark x1="86230" y1="69531" x2="90430" y2="73926"/>
                        <a14:foregroundMark x1="71289" y1="90723" x2="72168" y2="89453"/>
                        <a14:foregroundMark x1="71875" y1="91895" x2="71875" y2="92383"/>
                        <a14:foregroundMark x1="71875" y1="92480" x2="72754" y2="92969"/>
                        <a14:foregroundMark x1="75098" y1="91992" x2="74219" y2="92090"/>
                        <a14:foregroundMark x1="68945" y1="61230" x2="68945" y2="61230"/>
                        <a14:foregroundMark x1="68848" y1="63477" x2="72461" y2="76660"/>
                        <a14:foregroundMark x1="76172" y1="75879" x2="75977" y2="82324"/>
                        <a14:backgroundMark x1="45215" y1="14453" x2="43848" y2="81348"/>
                        <a14:backgroundMark x1="43848" y1="81348" x2="40820" y2="75293"/>
                        <a14:backgroundMark x1="77246" y1="23828" x2="76270" y2="25195"/>
                        <a14:backgroundMark x1="77148" y1="24902" x2="76563" y2="25586"/>
                        <a14:backgroundMark x1="75879" y1="24512" x2="75879" y2="25586"/>
                        <a14:backgroundMark x1="66016" y1="46582" x2="64453" y2="45508"/>
                        <a14:backgroundMark x1="80273" y1="46582" x2="80566" y2="46191"/>
                        <a14:backgroundMark x1="62305" y1="90039" x2="61133" y2="97559"/>
                        <a14:backgroundMark x1="74805" y1="69531" x2="74232" y2="75265"/>
                        <a14:backgroundMark x1="80859" y1="83984" x2="78809" y2="83691"/>
                        <a14:backgroundMark x1="81250" y1="45117" x2="80664" y2="45508"/>
                        <a14:backgroundMark x1="80957" y1="44238" x2="80762" y2="45703"/>
                        <a14:backgroundMark x1="76758" y1="93945" x2="71777" y2="95313"/>
                        <a14:backgroundMark x1="74805" y1="93359" x2="72168" y2="94531"/>
                        <a14:backgroundMark x1="61426" y1="19824" x2="52832" y2="33887"/>
                        <a14:backgroundMark x1="52832" y1="33887" x2="53027" y2="33301"/>
                        <a14:backgroundMark x1="75391" y1="87109" x2="75195" y2="88184"/>
                        <a14:backgroundMark x1="74316" y1="75977" x2="74316" y2="77637"/>
                      </a14:backgroundRemoval>
                    </a14:imgEffect>
                  </a14:imgLayer>
                </a14:imgProps>
              </a:ext>
            </a:extLst>
          </a:blip>
          <a:srcRect l="55944" t="10271"/>
          <a:stretch/>
        </p:blipFill>
        <p:spPr>
          <a:xfrm>
            <a:off x="5702160" y="3429000"/>
            <a:ext cx="787680" cy="1604277"/>
          </a:xfrm>
          <a:prstGeom prst="rect">
            <a:avLst/>
          </a:prstGeom>
        </p:spPr>
      </p:pic>
      <p:pic>
        <p:nvPicPr>
          <p:cNvPr id="14" name="Picture 13">
            <a:extLst>
              <a:ext uri="{FF2B5EF4-FFF2-40B4-BE49-F238E27FC236}">
                <a16:creationId xmlns:a16="http://schemas.microsoft.com/office/drawing/2014/main" id="{B3705BDD-DF06-5B5B-E87D-E1C9018CF0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1" b="92969" l="9961" r="90430">
                        <a14:foregroundMark x1="73926" y1="90625" x2="73926" y2="91577"/>
                        <a14:foregroundMark x1="73828" y1="89941" x2="73828" y2="90137"/>
                        <a14:foregroundMark x1="75724" y1="69623" x2="69434" y2="36035"/>
                        <a14:foregroundMark x1="77349" y1="78298" x2="76479" y2="73656"/>
                        <a14:foregroundMark x1="79492" y1="89746" x2="78145" y2="82555"/>
                        <a14:foregroundMark x1="69434" y1="36035" x2="68066" y2="33105"/>
                        <a14:foregroundMark x1="72070" y1="18262" x2="73145" y2="31641"/>
                        <a14:foregroundMark x1="86230" y1="69531" x2="90430" y2="73926"/>
                        <a14:foregroundMark x1="71289" y1="90723" x2="72168" y2="89453"/>
                        <a14:foregroundMark x1="71875" y1="91895" x2="71875" y2="92383"/>
                        <a14:foregroundMark x1="71875" y1="92480" x2="72754" y2="92969"/>
                        <a14:foregroundMark x1="75098" y1="91992" x2="74219" y2="92090"/>
                        <a14:foregroundMark x1="68945" y1="61230" x2="68945" y2="61230"/>
                        <a14:foregroundMark x1="68848" y1="63477" x2="72461" y2="76660"/>
                        <a14:foregroundMark x1="76172" y1="75879" x2="75977" y2="82324"/>
                        <a14:backgroundMark x1="45215" y1="14453" x2="43848" y2="81348"/>
                        <a14:backgroundMark x1="43848" y1="81348" x2="40820" y2="75293"/>
                        <a14:backgroundMark x1="77246" y1="23828" x2="76270" y2="25195"/>
                        <a14:backgroundMark x1="77148" y1="24902" x2="76563" y2="25586"/>
                        <a14:backgroundMark x1="75879" y1="24512" x2="75879" y2="25586"/>
                        <a14:backgroundMark x1="66016" y1="46582" x2="64453" y2="45508"/>
                        <a14:backgroundMark x1="80273" y1="46582" x2="80566" y2="46191"/>
                        <a14:backgroundMark x1="62305" y1="90039" x2="61133" y2="97559"/>
                        <a14:backgroundMark x1="74805" y1="69531" x2="74232" y2="75265"/>
                        <a14:backgroundMark x1="80859" y1="83984" x2="78809" y2="83691"/>
                        <a14:backgroundMark x1="81250" y1="45117" x2="80664" y2="45508"/>
                        <a14:backgroundMark x1="80957" y1="44238" x2="80762" y2="45703"/>
                        <a14:backgroundMark x1="76758" y1="93945" x2="71777" y2="95313"/>
                        <a14:backgroundMark x1="74805" y1="93359" x2="72168" y2="94531"/>
                        <a14:backgroundMark x1="61426" y1="19824" x2="52832" y2="33887"/>
                        <a14:backgroundMark x1="52832" y1="33887" x2="53027" y2="33301"/>
                        <a14:backgroundMark x1="75391" y1="87109" x2="75195" y2="88184"/>
                        <a14:backgroundMark x1="74316" y1="75977" x2="74316" y2="77637"/>
                      </a14:backgroundRemoval>
                    </a14:imgEffect>
                  </a14:imgLayer>
                </a14:imgProps>
              </a:ext>
            </a:extLst>
          </a:blip>
          <a:srcRect l="55944" t="10271"/>
          <a:stretch/>
        </p:blipFill>
        <p:spPr>
          <a:xfrm>
            <a:off x="5380617" y="2912527"/>
            <a:ext cx="1315010" cy="2678297"/>
          </a:xfrm>
          <a:prstGeom prst="rect">
            <a:avLst/>
          </a:prstGeom>
        </p:spPr>
      </p:pic>
      <p:pic>
        <p:nvPicPr>
          <p:cNvPr id="15" name="Picture 14">
            <a:extLst>
              <a:ext uri="{FF2B5EF4-FFF2-40B4-BE49-F238E27FC236}">
                <a16:creationId xmlns:a16="http://schemas.microsoft.com/office/drawing/2014/main" id="{15E7D24E-9311-431C-D5F5-2EF71F7A9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1" b="92969" l="9961" r="90430">
                        <a14:foregroundMark x1="73926" y1="90625" x2="73926" y2="91577"/>
                        <a14:foregroundMark x1="73828" y1="89941" x2="73828" y2="90137"/>
                        <a14:foregroundMark x1="75724" y1="69623" x2="69434" y2="36035"/>
                        <a14:foregroundMark x1="77349" y1="78298" x2="76479" y2="73656"/>
                        <a14:foregroundMark x1="79492" y1="89746" x2="78145" y2="82555"/>
                        <a14:foregroundMark x1="69434" y1="36035" x2="68066" y2="33105"/>
                        <a14:foregroundMark x1="72070" y1="18262" x2="73145" y2="31641"/>
                        <a14:foregroundMark x1="86230" y1="69531" x2="90430" y2="73926"/>
                        <a14:foregroundMark x1="71289" y1="90723" x2="72168" y2="89453"/>
                        <a14:foregroundMark x1="71875" y1="91895" x2="71875" y2="92383"/>
                        <a14:foregroundMark x1="71875" y1="92480" x2="72754" y2="92969"/>
                        <a14:foregroundMark x1="75098" y1="91992" x2="74219" y2="92090"/>
                        <a14:foregroundMark x1="68945" y1="61230" x2="68945" y2="61230"/>
                        <a14:foregroundMark x1="68848" y1="63477" x2="72461" y2="76660"/>
                        <a14:foregroundMark x1="76172" y1="75879" x2="75977" y2="82324"/>
                        <a14:backgroundMark x1="45215" y1="14453" x2="43848" y2="81348"/>
                        <a14:backgroundMark x1="43848" y1="81348" x2="40820" y2="75293"/>
                        <a14:backgroundMark x1="77246" y1="23828" x2="76270" y2="25195"/>
                        <a14:backgroundMark x1="77148" y1="24902" x2="76563" y2="25586"/>
                        <a14:backgroundMark x1="75879" y1="24512" x2="75879" y2="25586"/>
                        <a14:backgroundMark x1="66016" y1="46582" x2="64453" y2="45508"/>
                        <a14:backgroundMark x1="80273" y1="46582" x2="80566" y2="46191"/>
                        <a14:backgroundMark x1="62305" y1="90039" x2="61133" y2="97559"/>
                        <a14:backgroundMark x1="74805" y1="69531" x2="74232" y2="75265"/>
                        <a14:backgroundMark x1="80859" y1="83984" x2="78809" y2="83691"/>
                        <a14:backgroundMark x1="81250" y1="45117" x2="80664" y2="45508"/>
                        <a14:backgroundMark x1="80957" y1="44238" x2="80762" y2="45703"/>
                        <a14:backgroundMark x1="76758" y1="93945" x2="71777" y2="95313"/>
                        <a14:backgroundMark x1="74805" y1="93359" x2="72168" y2="94531"/>
                        <a14:backgroundMark x1="61426" y1="19824" x2="52832" y2="33887"/>
                        <a14:backgroundMark x1="52832" y1="33887" x2="53027" y2="33301"/>
                        <a14:backgroundMark x1="75391" y1="87109" x2="75195" y2="88184"/>
                        <a14:backgroundMark x1="74316" y1="75977" x2="74316" y2="77637"/>
                      </a14:backgroundRemoval>
                    </a14:imgEffect>
                  </a14:imgLayer>
                </a14:imgProps>
              </a:ext>
            </a:extLst>
          </a:blip>
          <a:srcRect l="55944" t="10271"/>
          <a:stretch/>
        </p:blipFill>
        <p:spPr>
          <a:xfrm>
            <a:off x="5334989" y="1929193"/>
            <a:ext cx="2262595" cy="4608255"/>
          </a:xfrm>
          <a:prstGeom prst="rect">
            <a:avLst/>
          </a:prstGeom>
        </p:spPr>
      </p:pic>
      <p:pic>
        <p:nvPicPr>
          <p:cNvPr id="16" name="Picture 15">
            <a:extLst>
              <a:ext uri="{FF2B5EF4-FFF2-40B4-BE49-F238E27FC236}">
                <a16:creationId xmlns:a16="http://schemas.microsoft.com/office/drawing/2014/main" id="{B3E9F92A-05B4-5FEB-4948-D6CC07BBB0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1" b="92969" l="9961" r="90430">
                        <a14:foregroundMark x1="73926" y1="90625" x2="73926" y2="91577"/>
                        <a14:foregroundMark x1="73828" y1="89941" x2="73828" y2="90137"/>
                        <a14:foregroundMark x1="75724" y1="69623" x2="69434" y2="36035"/>
                        <a14:foregroundMark x1="77349" y1="78298" x2="76479" y2="73656"/>
                        <a14:foregroundMark x1="79492" y1="89746" x2="78145" y2="82555"/>
                        <a14:foregroundMark x1="69434" y1="36035" x2="68066" y2="33105"/>
                        <a14:foregroundMark x1="72070" y1="18262" x2="73145" y2="31641"/>
                        <a14:foregroundMark x1="86230" y1="69531" x2="90430" y2="73926"/>
                        <a14:foregroundMark x1="71289" y1="90723" x2="72168" y2="89453"/>
                        <a14:foregroundMark x1="71875" y1="91895" x2="71875" y2="92383"/>
                        <a14:foregroundMark x1="71875" y1="92480" x2="72754" y2="92969"/>
                        <a14:foregroundMark x1="75098" y1="91992" x2="74219" y2="92090"/>
                        <a14:foregroundMark x1="68945" y1="61230" x2="68945" y2="61230"/>
                        <a14:foregroundMark x1="68848" y1="63477" x2="72461" y2="76660"/>
                        <a14:foregroundMark x1="76172" y1="75879" x2="75977" y2="82324"/>
                        <a14:backgroundMark x1="45215" y1="14453" x2="43848" y2="81348"/>
                        <a14:backgroundMark x1="43848" y1="81348" x2="40820" y2="75293"/>
                        <a14:backgroundMark x1="77246" y1="23828" x2="76270" y2="25195"/>
                        <a14:backgroundMark x1="77148" y1="24902" x2="76563" y2="25586"/>
                        <a14:backgroundMark x1="75879" y1="24512" x2="75879" y2="25586"/>
                        <a14:backgroundMark x1="66016" y1="46582" x2="64453" y2="45508"/>
                        <a14:backgroundMark x1="80273" y1="46582" x2="80566" y2="46191"/>
                        <a14:backgroundMark x1="62305" y1="90039" x2="61133" y2="97559"/>
                        <a14:backgroundMark x1="74805" y1="69531" x2="74232" y2="75265"/>
                        <a14:backgroundMark x1="80859" y1="83984" x2="78809" y2="83691"/>
                        <a14:backgroundMark x1="81250" y1="45117" x2="80664" y2="45508"/>
                        <a14:backgroundMark x1="80957" y1="44238" x2="80762" y2="45703"/>
                        <a14:backgroundMark x1="76758" y1="93945" x2="71777" y2="95313"/>
                        <a14:backgroundMark x1="74805" y1="93359" x2="72168" y2="94531"/>
                        <a14:backgroundMark x1="61426" y1="19824" x2="52832" y2="33887"/>
                        <a14:backgroundMark x1="52832" y1="33887" x2="53027" y2="33301"/>
                        <a14:backgroundMark x1="75391" y1="87109" x2="75195" y2="88184"/>
                        <a14:backgroundMark x1="74316" y1="75977" x2="74316" y2="77637"/>
                      </a14:backgroundRemoval>
                    </a14:imgEffect>
                  </a14:imgLayer>
                </a14:imgProps>
              </a:ext>
            </a:extLst>
          </a:blip>
          <a:srcRect l="55944" t="10271"/>
          <a:stretch/>
        </p:blipFill>
        <p:spPr>
          <a:xfrm>
            <a:off x="5459456" y="603056"/>
            <a:ext cx="3374299" cy="6872476"/>
          </a:xfrm>
          <a:prstGeom prst="rect">
            <a:avLst/>
          </a:prstGeom>
        </p:spPr>
      </p:pic>
      <p:sp>
        <p:nvSpPr>
          <p:cNvPr id="7" name="TextBox 6">
            <a:extLst>
              <a:ext uri="{FF2B5EF4-FFF2-40B4-BE49-F238E27FC236}">
                <a16:creationId xmlns:a16="http://schemas.microsoft.com/office/drawing/2014/main" id="{B1C54260-8493-2165-84E4-8E4708B8D755}"/>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9" name="TextBox 8">
            <a:extLst>
              <a:ext uri="{FF2B5EF4-FFF2-40B4-BE49-F238E27FC236}">
                <a16:creationId xmlns:a16="http://schemas.microsoft.com/office/drawing/2014/main" id="{E1F22FEF-5815-2B45-FD38-249844DE864E}"/>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10" name="TextBox 9">
            <a:extLst>
              <a:ext uri="{FF2B5EF4-FFF2-40B4-BE49-F238E27FC236}">
                <a16:creationId xmlns:a16="http://schemas.microsoft.com/office/drawing/2014/main" id="{D93A5727-A0FE-2F5B-A408-A17A41C5FE10}"/>
              </a:ext>
            </a:extLst>
          </p:cNvPr>
          <p:cNvSpPr txBox="1"/>
          <p:nvPr/>
        </p:nvSpPr>
        <p:spPr>
          <a:xfrm>
            <a:off x="168691" y="4231138"/>
            <a:ext cx="4952596" cy="1323439"/>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It’s one thing to be organised - to be systematic and objective in the way you investigate - but there’s another dimension to detection. </a:t>
            </a:r>
          </a:p>
        </p:txBody>
      </p:sp>
      <p:sp>
        <p:nvSpPr>
          <p:cNvPr id="12" name="TextBox 11">
            <a:extLst>
              <a:ext uri="{FF2B5EF4-FFF2-40B4-BE49-F238E27FC236}">
                <a16:creationId xmlns:a16="http://schemas.microsoft.com/office/drawing/2014/main" id="{B76BF3D4-7995-75B8-4598-DD88050AE325}"/>
              </a:ext>
            </a:extLst>
          </p:cNvPr>
          <p:cNvSpPr txBox="1"/>
          <p:nvPr/>
        </p:nvSpPr>
        <p:spPr>
          <a:xfrm>
            <a:off x="6066372" y="4231138"/>
            <a:ext cx="5556230"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It’s an ability not everyone has - but it’s definitely something you can learn. </a:t>
            </a:r>
          </a:p>
        </p:txBody>
      </p:sp>
      <p:sp>
        <p:nvSpPr>
          <p:cNvPr id="17" name="TextBox 16">
            <a:extLst>
              <a:ext uri="{FF2B5EF4-FFF2-40B4-BE49-F238E27FC236}">
                <a16:creationId xmlns:a16="http://schemas.microsoft.com/office/drawing/2014/main" id="{B1542966-5A0B-1BE3-1077-055DBF4E483D}"/>
              </a:ext>
            </a:extLst>
          </p:cNvPr>
          <p:cNvSpPr txBox="1"/>
          <p:nvPr/>
        </p:nvSpPr>
        <p:spPr>
          <a:xfrm>
            <a:off x="6096000" y="5483867"/>
            <a:ext cx="4636673"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And for some sociologists it’s the most valuable skill we have...</a:t>
            </a:r>
          </a:p>
        </p:txBody>
      </p:sp>
      <p:sp>
        <p:nvSpPr>
          <p:cNvPr id="5" name="Rectangle 4">
            <a:hlinkClick r:id="" action="ppaction://hlinkshowjump?jump=nextslide"/>
            <a:extLst>
              <a:ext uri="{FF2B5EF4-FFF2-40B4-BE49-F238E27FC236}">
                <a16:creationId xmlns:a16="http://schemas.microsoft.com/office/drawing/2014/main" id="{720057E0-6FAD-24E7-0AF8-612A828C8504}"/>
              </a:ext>
            </a:extLst>
          </p:cNvPr>
          <p:cNvSpPr/>
          <p:nvPr/>
        </p:nvSpPr>
        <p:spPr>
          <a:xfrm>
            <a:off x="1" y="6171561"/>
            <a:ext cx="12191999" cy="693785"/>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n">
            <a:extLst>
              <a:ext uri="{FF2B5EF4-FFF2-40B4-BE49-F238E27FC236}">
                <a16:creationId xmlns:a16="http://schemas.microsoft.com/office/drawing/2014/main" id="{B0492EB1-2E4F-030B-F79C-E5EBA46B9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3" name="Group 2">
            <a:extLst>
              <a:ext uri="{FF2B5EF4-FFF2-40B4-BE49-F238E27FC236}">
                <a16:creationId xmlns:a16="http://schemas.microsoft.com/office/drawing/2014/main" id="{37AA75C4-5C7A-FD73-A1C6-55AE29BD3DA1}"/>
              </a:ext>
            </a:extLst>
          </p:cNvPr>
          <p:cNvGrpSpPr/>
          <p:nvPr/>
        </p:nvGrpSpPr>
        <p:grpSpPr>
          <a:xfrm>
            <a:off x="4176074" y="512190"/>
            <a:ext cx="7363071" cy="3513055"/>
            <a:chOff x="5897085" y="302139"/>
            <a:chExt cx="8014853" cy="18473198"/>
          </a:xfrm>
        </p:grpSpPr>
        <p:pic>
          <p:nvPicPr>
            <p:cNvPr id="4" name="Picture 3">
              <a:extLst>
                <a:ext uri="{FF2B5EF4-FFF2-40B4-BE49-F238E27FC236}">
                  <a16:creationId xmlns:a16="http://schemas.microsoft.com/office/drawing/2014/main" id="{12EF8CA4-EA5F-14AD-AA72-A29443B6A0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7085" y="302139"/>
              <a:ext cx="8014853" cy="18473198"/>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a:extLst>
                <a:ext uri="{FF2B5EF4-FFF2-40B4-BE49-F238E27FC236}">
                  <a16:creationId xmlns:a16="http://schemas.microsoft.com/office/drawing/2014/main" id="{8EBC7B77-97BB-5924-7022-47086E8219A6}"/>
                </a:ext>
              </a:extLst>
            </p:cNvPr>
            <p:cNvSpPr txBox="1"/>
            <p:nvPr/>
          </p:nvSpPr>
          <p:spPr>
            <a:xfrm>
              <a:off x="6175921" y="1245404"/>
              <a:ext cx="7586305" cy="13207491"/>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This next sequence is one that eventually builds towards C Wright Mills’ notion of a Sociological Imagination. It does so by introducing an interesting idea floated by Foucault: that one of the main roles for sociologists is showing people how their behaviour both influences and is influenced by the social world into which they were born and live.</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I’ve included Foucault’s quote because it strikes me as a very interesting way to both introduce students to this idea and open up various avenues for them to discuss this general idea - and perhaps apply it to their own lives and experiences.</a:t>
              </a:r>
            </a:p>
          </p:txBody>
        </p:sp>
      </p:grpSp>
    </p:spTree>
    <p:extLst>
      <p:ext uri="{BB962C8B-B14F-4D97-AF65-F5344CB8AC3E}">
        <p14:creationId xmlns:p14="http://schemas.microsoft.com/office/powerpoint/2010/main" val="910011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nodeType="afterEffect">
                                  <p:stCondLst>
                                    <p:cond delay="50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000"/>
                            </p:stCondLst>
                            <p:childTnLst>
                              <p:par>
                                <p:cTn id="17" presetID="10" presetClass="exit" presetSubtype="0" fill="hold" nodeType="afterEffect">
                                  <p:stCondLst>
                                    <p:cond delay="5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2000"/>
                            </p:stCondLst>
                            <p:childTnLst>
                              <p:par>
                                <p:cTn id="24" presetID="10" presetClass="exit" presetSubtype="0" fill="hold" nodeType="afterEffect">
                                  <p:stCondLst>
                                    <p:cond delay="50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3000"/>
                            </p:stCondLst>
                            <p:childTnLst>
                              <p:par>
                                <p:cTn id="31" presetID="10" presetClass="exit" presetSubtype="0" fill="hold" nodeType="afterEffect">
                                  <p:stCondLst>
                                    <p:cond delay="50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 presetClass="entr" presetSubtype="0" fill="hold" grpId="0" nodeType="withEffect">
                                  <p:stCondLst>
                                    <p:cond delay="30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6000"/>
                            </p:stCondLst>
                            <p:childTnLst>
                              <p:par>
                                <p:cTn id="37" presetID="1" presetClass="entr" presetSubtype="0" fill="hold" grpId="0" nodeType="afterEffect">
                                  <p:stCondLst>
                                    <p:cond delay="400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0" grpId="0" animBg="1"/>
      <p:bldP spid="12" grpId="0" animBg="1"/>
      <p:bldP spid="17"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00B0F0"/>
            </a:gs>
            <a:gs pos="52000">
              <a:srgbClr val="B1D29B"/>
            </a:gs>
            <a:gs pos="2000">
              <a:schemeClr val="accent1">
                <a:lumMod val="75000"/>
              </a:schemeClr>
            </a:gs>
            <a:gs pos="59000">
              <a:srgbClr val="91C071"/>
            </a:gs>
            <a:gs pos="0">
              <a:srgbClr val="A8C039"/>
            </a:gs>
            <a:gs pos="86000">
              <a:srgbClr val="FFFF00">
                <a:lumMod val="75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6BD8B-1CDB-253B-99F9-2FE8C802603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rot="20039088">
            <a:off x="860678" y="586408"/>
            <a:ext cx="9277945" cy="4015409"/>
          </a:xfrm>
          <a:prstGeom prst="rect">
            <a:avLst/>
          </a:prstGeom>
        </p:spPr>
      </p:pic>
      <p:pic>
        <p:nvPicPr>
          <p:cNvPr id="7" name="Picture 6">
            <a:extLst>
              <a:ext uri="{FF2B5EF4-FFF2-40B4-BE49-F238E27FC236}">
                <a16:creationId xmlns:a16="http://schemas.microsoft.com/office/drawing/2014/main" id="{16292BFA-5AF8-7D3C-8DA1-BB23C71975A5}"/>
              </a:ext>
            </a:extLst>
          </p:cNvPr>
          <p:cNvPicPr>
            <a:picLocks noChangeAspect="1"/>
          </p:cNvPicPr>
          <p:nvPr/>
        </p:nvPicPr>
        <p:blipFill>
          <a:blip r:embed="rId5">
            <a:alphaModFix amt="12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rot="19022132">
            <a:off x="4292600" y="2264791"/>
            <a:ext cx="8150217" cy="5175388"/>
          </a:xfrm>
          <a:prstGeom prst="rect">
            <a:avLst/>
          </a:prstGeom>
        </p:spPr>
      </p:pic>
      <p:grpSp>
        <p:nvGrpSpPr>
          <p:cNvPr id="11" name="Group 10">
            <a:extLst>
              <a:ext uri="{FF2B5EF4-FFF2-40B4-BE49-F238E27FC236}">
                <a16:creationId xmlns:a16="http://schemas.microsoft.com/office/drawing/2014/main" id="{E3B36410-314E-5678-2639-0D5E5A5B6C3F}"/>
              </a:ext>
            </a:extLst>
          </p:cNvPr>
          <p:cNvGrpSpPr/>
          <p:nvPr/>
        </p:nvGrpSpPr>
        <p:grpSpPr>
          <a:xfrm>
            <a:off x="-418203" y="370840"/>
            <a:ext cx="9850571" cy="995680"/>
            <a:chOff x="-418203" y="370840"/>
            <a:chExt cx="9850571" cy="995680"/>
          </a:xfrm>
        </p:grpSpPr>
        <p:sp>
          <p:nvSpPr>
            <p:cNvPr id="8" name="Rectangle 7">
              <a:extLst>
                <a:ext uri="{FF2B5EF4-FFF2-40B4-BE49-F238E27FC236}">
                  <a16:creationId xmlns:a16="http://schemas.microsoft.com/office/drawing/2014/main" id="{70B7C518-3677-8177-5E47-B1D50A220044}"/>
                </a:ext>
              </a:extLst>
            </p:cNvPr>
            <p:cNvSpPr/>
            <p:nvPr/>
          </p:nvSpPr>
          <p:spPr>
            <a:xfrm rot="21128118">
              <a:off x="-418203" y="370840"/>
              <a:ext cx="9408160" cy="9956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0AC3D20-3545-24E4-9858-A3A28C90C705}"/>
                </a:ext>
              </a:extLst>
            </p:cNvPr>
            <p:cNvSpPr txBox="1"/>
            <p:nvPr/>
          </p:nvSpPr>
          <p:spPr>
            <a:xfrm rot="21120000">
              <a:off x="169667" y="537671"/>
              <a:ext cx="9262701" cy="615553"/>
            </a:xfrm>
            <a:prstGeom prst="rect">
              <a:avLst/>
            </a:prstGeom>
            <a:noFill/>
          </p:spPr>
          <p:txBody>
            <a:bodyPr wrap="square" rtlCol="0">
              <a:spAutoFit/>
            </a:bodyPr>
            <a:lstStyle/>
            <a:p>
              <a:r>
                <a:rPr lang="en-GB" sz="3400" dirty="0">
                  <a:solidFill>
                    <a:schemeClr val="bg1"/>
                  </a:solidFill>
                  <a:latin typeface="Radio Newsman" pitchFamily="2" charset="0"/>
                </a:rPr>
                <a:t>Michel Foucault (1926 - 1984)</a:t>
              </a:r>
            </a:p>
          </p:txBody>
        </p:sp>
      </p:grpSp>
      <p:pic>
        <p:nvPicPr>
          <p:cNvPr id="12" name="Picture 11">
            <a:extLst>
              <a:ext uri="{FF2B5EF4-FFF2-40B4-BE49-F238E27FC236}">
                <a16:creationId xmlns:a16="http://schemas.microsoft.com/office/drawing/2014/main" id="{8F7F2CE4-CB4E-1592-662E-3C9F094A6CE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9900" l="9946" r="94595">
                        <a14:foregroundMark x1="31351" y1="45800" x2="16216" y2="62400"/>
                        <a14:foregroundMark x1="26162" y1="65100" x2="28649" y2="94100"/>
                        <a14:foregroundMark x1="28649" y1="94100" x2="28649" y2="94100"/>
                        <a14:foregroundMark x1="35027" y1="94900" x2="64324" y2="95400"/>
                        <a14:foregroundMark x1="31351" y1="56700" x2="32649" y2="94400"/>
                        <a14:foregroundMark x1="32649" y1="94400" x2="32324" y2="94900"/>
                        <a14:foregroundMark x1="29405" y1="45000" x2="16108" y2="55800"/>
                        <a14:foregroundMark x1="16108" y1="55800" x2="15676" y2="56500"/>
                        <a14:foregroundMark x1="19568" y1="62400" x2="23892" y2="99800"/>
                        <a14:foregroundMark x1="23892" y1="99800" x2="23892" y2="99800"/>
                        <a14:foregroundMark x1="20108" y1="67900" x2="18703" y2="80400"/>
                        <a14:foregroundMark x1="18162" y1="66400" x2="17946" y2="80900"/>
                        <a14:foregroundMark x1="16865" y1="67900" x2="17405" y2="81700"/>
                        <a14:foregroundMark x1="15892" y1="70000" x2="16757" y2="78900"/>
                        <a14:foregroundMark x1="16757" y1="78900" x2="18486" y2="82500"/>
                        <a14:foregroundMark x1="37081" y1="26100" x2="52108" y2="25900"/>
                        <a14:foregroundMark x1="52108" y1="25900" x2="52757" y2="25400"/>
                        <a14:foregroundMark x1="59135" y1="40700" x2="84000" y2="75900"/>
                        <a14:foregroundMark x1="49730" y1="37000" x2="39568" y2="38500"/>
                        <a14:foregroundMark x1="39568" y1="38500" x2="39568" y2="38500"/>
                        <a14:foregroundMark x1="46811" y1="39100" x2="50811" y2="37200"/>
                        <a14:foregroundMark x1="50270" y1="33900" x2="44649" y2="33100"/>
                        <a14:foregroundMark x1="69081" y1="47600" x2="89081" y2="63700"/>
                        <a14:foregroundMark x1="89081" y1="63700" x2="89189" y2="66900"/>
                        <a14:foregroundMark x1="62378" y1="56200" x2="61514" y2="93400"/>
                        <a14:foregroundMark x1="59568" y1="53100" x2="55676" y2="65100"/>
                        <a14:foregroundMark x1="55676" y1="65100" x2="55135" y2="80600"/>
                        <a14:foregroundMark x1="55135" y1="80600" x2="56432" y2="84800"/>
                        <a14:foregroundMark x1="72432" y1="67700" x2="74162" y2="99800"/>
                        <a14:foregroundMark x1="74162" y1="99800" x2="74162" y2="99800"/>
                        <a14:foregroundMark x1="80757" y1="66900" x2="90703" y2="99900"/>
                        <a14:foregroundMark x1="90703" y1="99900" x2="90703" y2="99900"/>
                        <a14:foregroundMark x1="89838" y1="69800" x2="94595" y2="97600"/>
                        <a14:foregroundMark x1="94595" y1="97600" x2="94595" y2="97600"/>
                        <a14:foregroundMark x1="25081" y1="29000" x2="23892" y2="30200"/>
                        <a14:foregroundMark x1="24108" y1="28900" x2="23243" y2="29100"/>
                        <a14:foregroundMark x1="23351" y1="29800" x2="23568" y2="30200"/>
                        <a14:foregroundMark x1="25081" y1="26500" x2="26270" y2="29000"/>
                        <a14:foregroundMark x1="54703" y1="23600" x2="54162" y2="22900"/>
                        <a14:foregroundMark x1="55892" y1="23600" x2="54486" y2="23600"/>
                        <a14:backgroundMark x1="14162" y1="67000" x2="14162" y2="69300"/>
                        <a14:backgroundMark x1="14378" y1="53600" x2="9081" y2="59300"/>
                      </a14:backgroundRemoval>
                    </a14:imgEffect>
                  </a14:imgLayer>
                </a14:imgProps>
              </a:ext>
              <a:ext uri="{28A0092B-C50C-407E-A947-70E740481C1C}">
                <a14:useLocalDpi xmlns:a14="http://schemas.microsoft.com/office/drawing/2010/main" val="0"/>
              </a:ext>
            </a:extLst>
          </a:blip>
          <a:stretch>
            <a:fillRect/>
          </a:stretch>
        </p:blipFill>
        <p:spPr>
          <a:xfrm>
            <a:off x="6257266" y="449021"/>
            <a:ext cx="6036334" cy="6408980"/>
          </a:xfrm>
          <a:prstGeom prst="rect">
            <a:avLst/>
          </a:prstGeom>
        </p:spPr>
      </p:pic>
      <p:sp>
        <p:nvSpPr>
          <p:cNvPr id="13" name="TextBox 12">
            <a:extLst>
              <a:ext uri="{FF2B5EF4-FFF2-40B4-BE49-F238E27FC236}">
                <a16:creationId xmlns:a16="http://schemas.microsoft.com/office/drawing/2014/main" id="{085C0C6E-017D-30A8-9660-67E1B8EC0107}"/>
              </a:ext>
            </a:extLst>
          </p:cNvPr>
          <p:cNvSpPr txBox="1"/>
          <p:nvPr/>
        </p:nvSpPr>
        <p:spPr>
          <a:xfrm rot="21161634">
            <a:off x="400340" y="1699832"/>
            <a:ext cx="6810133" cy="3785652"/>
          </a:xfrm>
          <a:prstGeom prst="rect">
            <a:avLst/>
          </a:prstGeom>
          <a:noFill/>
        </p:spPr>
        <p:txBody>
          <a:bodyPr wrap="square" rtlCol="0">
            <a:spAutoFit/>
          </a:bodyPr>
          <a:lstStyle/>
          <a:p>
            <a:pPr algn="ctr"/>
            <a:r>
              <a:rPr lang="en-GB" sz="4800" i="1" dirty="0">
                <a:solidFill>
                  <a:srgbClr val="FFFF00"/>
                </a:solidFill>
                <a:latin typeface="Radio Newsman" pitchFamily="2" charset="0"/>
              </a:rPr>
              <a:t>French academic</a:t>
            </a:r>
            <a:r>
              <a:rPr lang="en-GB" sz="4800" i="1" dirty="0">
                <a:solidFill>
                  <a:schemeClr val="bg1"/>
                </a:solidFill>
                <a:latin typeface="Radio Newsman" pitchFamily="2" charset="0"/>
              </a:rPr>
              <a:t>.</a:t>
            </a:r>
          </a:p>
          <a:p>
            <a:pPr algn="ctr"/>
            <a:r>
              <a:rPr lang="en-GB" sz="4800" i="1" dirty="0">
                <a:solidFill>
                  <a:schemeClr val="tx1">
                    <a:lumMod val="95000"/>
                    <a:lumOff val="5000"/>
                  </a:schemeClr>
                </a:solidFill>
                <a:latin typeface="Radio Newsman" pitchFamily="2" charset="0"/>
              </a:rPr>
              <a:t>And all-round Sociological </a:t>
            </a:r>
            <a:r>
              <a:rPr lang="en-GB" sz="4800" i="1" dirty="0" err="1">
                <a:solidFill>
                  <a:schemeClr val="tx1">
                    <a:lumMod val="95000"/>
                    <a:lumOff val="5000"/>
                  </a:schemeClr>
                </a:solidFill>
                <a:latin typeface="Radio Newsman" pitchFamily="2" charset="0"/>
              </a:rPr>
              <a:t>baldass</a:t>
            </a:r>
            <a:endParaRPr lang="en-GB" sz="4800" i="1" dirty="0">
              <a:solidFill>
                <a:schemeClr val="tx1">
                  <a:lumMod val="95000"/>
                  <a:lumOff val="5000"/>
                </a:schemeClr>
              </a:solidFill>
              <a:latin typeface="Radio Newsman" pitchFamily="2" charset="0"/>
            </a:endParaRPr>
          </a:p>
        </p:txBody>
      </p:sp>
      <p:cxnSp>
        <p:nvCxnSpPr>
          <p:cNvPr id="15" name="Straight Connector 14">
            <a:extLst>
              <a:ext uri="{FF2B5EF4-FFF2-40B4-BE49-F238E27FC236}">
                <a16:creationId xmlns:a16="http://schemas.microsoft.com/office/drawing/2014/main" id="{87674ED6-6A2C-7D95-A022-0A0EC0A4B6F6}"/>
              </a:ext>
            </a:extLst>
          </p:cNvPr>
          <p:cNvCxnSpPr>
            <a:cxnSpLocks/>
          </p:cNvCxnSpPr>
          <p:nvPr/>
        </p:nvCxnSpPr>
        <p:spPr>
          <a:xfrm flipV="1">
            <a:off x="3516099" y="4671026"/>
            <a:ext cx="353902" cy="8229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kerrang2">
            <a:hlinkClick r:id="" action="ppaction://media"/>
            <a:extLst>
              <a:ext uri="{FF2B5EF4-FFF2-40B4-BE49-F238E27FC236}">
                <a16:creationId xmlns:a16="http://schemas.microsoft.com/office/drawing/2014/main" id="{CB8FF981-FC34-68AF-9253-045096D172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4017" y="341730"/>
            <a:ext cx="487362" cy="487362"/>
          </a:xfrm>
          <a:prstGeom prst="rect">
            <a:avLst/>
          </a:prstGeom>
        </p:spPr>
      </p:pic>
    </p:spTree>
    <p:extLst>
      <p:ext uri="{BB962C8B-B14F-4D97-AF65-F5344CB8AC3E}">
        <p14:creationId xmlns:p14="http://schemas.microsoft.com/office/powerpoint/2010/main" val="1156445971"/>
      </p:ext>
    </p:extLst>
  </p:cSld>
  <p:clrMapOvr>
    <a:masterClrMapping/>
  </p:clrMapOvr>
  <p:transition spd="slow" advClick="0" advTm="7000">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childTnLst>
                          </p:cTn>
                        </p:par>
                        <p:par>
                          <p:cTn id="10" fill="hold">
                            <p:stCondLst>
                              <p:cond delay="500"/>
                            </p:stCondLst>
                            <p:childTnLst>
                              <p:par>
                                <p:cTn id="11" presetID="37"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450" decel="100000" fill="hold"/>
                                        <p:tgtEl>
                                          <p:spTgt spid="12"/>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p:cTn id="20"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3">
                                            <p:txEl>
                                              <p:pRg st="0" end="0"/>
                                            </p:txEl>
                                          </p:spTgt>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 calcmode="lin" valueType="num">
                                      <p:cBhvr>
                                        <p:cTn id="26"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3">
                                            <p:txEl>
                                              <p:pRg st="1" end="1"/>
                                            </p:txEl>
                                          </p:spTgt>
                                        </p:tgtEl>
                                      </p:cBhvr>
                                    </p:animEffect>
                                  </p:childTnLst>
                                </p:cTn>
                              </p:par>
                            </p:childTnLst>
                          </p:cTn>
                        </p:par>
                        <p:par>
                          <p:cTn id="29" fill="hold">
                            <p:stCondLst>
                              <p:cond delay="2500"/>
                            </p:stCondLst>
                            <p:childTnLst>
                              <p:par>
                                <p:cTn id="30" presetID="22" presetClass="entr" presetSubtype="1" fill="hold" nodeType="afterEffect">
                                  <p:stCondLst>
                                    <p:cond delay="300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fill="hold" display="0">
                  <p:stCondLst>
                    <p:cond delay="indefinite"/>
                  </p:stCondLst>
                  <p:endCondLst>
                    <p:cond evt="onStopAudio" delay="0">
                      <p:tgtEl>
                        <p:sldTgt/>
                      </p:tgtEl>
                    </p:cond>
                  </p:endCondLst>
                </p:cTn>
                <p:tgtEl>
                  <p:spTgt spid="3"/>
                </p:tgtEl>
              </p:cMediaNode>
            </p:audio>
          </p:childTnLst>
        </p:cTn>
      </p:par>
    </p:tnLst>
    <p:bldLst>
      <p:bldP spid="1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25A85-F5CA-E407-4775-D051617DBD1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2789" t="2119" r="22789"/>
          <a:stretch/>
        </p:blipFill>
        <p:spPr>
          <a:xfrm>
            <a:off x="4070048" y="9658"/>
            <a:ext cx="3732228" cy="6848341"/>
          </a:xfrm>
          <a:prstGeom prst="rect">
            <a:avLst/>
          </a:prstGeom>
        </p:spPr>
      </p:pic>
      <p:pic>
        <p:nvPicPr>
          <p:cNvPr id="11" name="Picture 10">
            <a:extLst>
              <a:ext uri="{FF2B5EF4-FFF2-40B4-BE49-F238E27FC236}">
                <a16:creationId xmlns:a16="http://schemas.microsoft.com/office/drawing/2014/main" id="{777FB5E0-620F-CD4F-474A-2C2F2FDA7B2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8350" t="13019" b="1778"/>
          <a:stretch/>
        </p:blipFill>
        <p:spPr>
          <a:xfrm>
            <a:off x="7802276" y="0"/>
            <a:ext cx="4439702" cy="6858000"/>
          </a:xfrm>
          <a:prstGeom prst="rect">
            <a:avLst/>
          </a:prstGeom>
        </p:spPr>
      </p:pic>
      <p:pic>
        <p:nvPicPr>
          <p:cNvPr id="9" name="Picture 8">
            <a:extLst>
              <a:ext uri="{FF2B5EF4-FFF2-40B4-BE49-F238E27FC236}">
                <a16:creationId xmlns:a16="http://schemas.microsoft.com/office/drawing/2014/main" id="{C7F2FC29-ED28-70DF-A394-9A6D716292E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 y="0"/>
            <a:ext cx="4070048" cy="6858000"/>
          </a:xfrm>
          <a:prstGeom prst="rect">
            <a:avLst/>
          </a:prstGeom>
        </p:spPr>
      </p:pic>
      <p:pic>
        <p:nvPicPr>
          <p:cNvPr id="10" name="Picture 9">
            <a:extLst>
              <a:ext uri="{FF2B5EF4-FFF2-40B4-BE49-F238E27FC236}">
                <a16:creationId xmlns:a16="http://schemas.microsoft.com/office/drawing/2014/main" id="{EFCD9076-C9FC-0535-9F59-BFF21AE6FAE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flipH="1">
            <a:off x="5053957" y="3084585"/>
            <a:ext cx="1032063" cy="1726018"/>
          </a:xfrm>
          <a:prstGeom prst="rect">
            <a:avLst/>
          </a:prstGeom>
        </p:spPr>
      </p:pic>
      <p:pic>
        <p:nvPicPr>
          <p:cNvPr id="14" name="Picture 13">
            <a:extLst>
              <a:ext uri="{FF2B5EF4-FFF2-40B4-BE49-F238E27FC236}">
                <a16:creationId xmlns:a16="http://schemas.microsoft.com/office/drawing/2014/main" id="{F1E78A76-77AC-D09E-CCF8-9F759F7200B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flipH="1">
            <a:off x="3260508" y="1758155"/>
            <a:ext cx="3586897" cy="5998712"/>
          </a:xfrm>
          <a:prstGeom prst="rect">
            <a:avLst/>
          </a:prstGeom>
        </p:spPr>
      </p:pic>
      <p:pic>
        <p:nvPicPr>
          <p:cNvPr id="15" name="Picture 14">
            <a:extLst>
              <a:ext uri="{FF2B5EF4-FFF2-40B4-BE49-F238E27FC236}">
                <a16:creationId xmlns:a16="http://schemas.microsoft.com/office/drawing/2014/main" id="{49834030-C0CB-A4A9-5B4A-536C1A78F5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flipH="1">
            <a:off x="4782784" y="2976603"/>
            <a:ext cx="1485651" cy="2484597"/>
          </a:xfrm>
          <a:prstGeom prst="rect">
            <a:avLst/>
          </a:prstGeom>
        </p:spPr>
      </p:pic>
      <p:pic>
        <p:nvPicPr>
          <p:cNvPr id="16" name="Picture 15">
            <a:extLst>
              <a:ext uri="{FF2B5EF4-FFF2-40B4-BE49-F238E27FC236}">
                <a16:creationId xmlns:a16="http://schemas.microsoft.com/office/drawing/2014/main" id="{EBAB44EC-9C62-27AF-E39F-CC42E6506B0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flipH="1">
            <a:off x="5297067" y="3384572"/>
            <a:ext cx="693431" cy="1159691"/>
          </a:xfrm>
          <a:prstGeom prst="rect">
            <a:avLst/>
          </a:prstGeom>
        </p:spPr>
      </p:pic>
      <p:pic>
        <p:nvPicPr>
          <p:cNvPr id="17" name="Picture 16">
            <a:extLst>
              <a:ext uri="{FF2B5EF4-FFF2-40B4-BE49-F238E27FC236}">
                <a16:creationId xmlns:a16="http://schemas.microsoft.com/office/drawing/2014/main" id="{98126608-8439-982E-2C7A-29B8D0DC1BC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flipH="1">
            <a:off x="5467732" y="3605290"/>
            <a:ext cx="409358" cy="684608"/>
          </a:xfrm>
          <a:prstGeom prst="rect">
            <a:avLst/>
          </a:prstGeom>
        </p:spPr>
      </p:pic>
      <p:sp>
        <p:nvSpPr>
          <p:cNvPr id="3" name="TextBox 2">
            <a:extLst>
              <a:ext uri="{FF2B5EF4-FFF2-40B4-BE49-F238E27FC236}">
                <a16:creationId xmlns:a16="http://schemas.microsoft.com/office/drawing/2014/main" id="{BC2E0063-E052-AD49-D772-EB304E903CF5}"/>
              </a:ext>
            </a:extLst>
          </p:cNvPr>
          <p:cNvSpPr txBox="1"/>
          <p:nvPr/>
        </p:nvSpPr>
        <p:spPr>
          <a:xfrm>
            <a:off x="8046701" y="1013953"/>
            <a:ext cx="3902959"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“People know </a:t>
            </a:r>
            <a:r>
              <a:rPr lang="en-GB" sz="2000" i="1" dirty="0">
                <a:latin typeface="Tekton Pro Ext" panose="020F0605020208020904" pitchFamily="34" charset="0"/>
                <a:cs typeface="Arial" panose="020B0604020202020204" pitchFamily="34" charset="0"/>
              </a:rPr>
              <a:t>what</a:t>
            </a:r>
            <a:r>
              <a:rPr lang="en-GB" sz="2000" dirty="0">
                <a:latin typeface="Tekton Pro Ext" panose="020F0605020208020904" pitchFamily="34" charset="0"/>
                <a:cs typeface="Arial" panose="020B0604020202020204" pitchFamily="34" charset="0"/>
              </a:rPr>
              <a:t> they do”</a:t>
            </a:r>
          </a:p>
        </p:txBody>
      </p:sp>
      <p:sp>
        <p:nvSpPr>
          <p:cNvPr id="4" name="TextBox 3">
            <a:extLst>
              <a:ext uri="{FF2B5EF4-FFF2-40B4-BE49-F238E27FC236}">
                <a16:creationId xmlns:a16="http://schemas.microsoft.com/office/drawing/2014/main" id="{1ECADEF6-20FD-485E-467A-FDEE5CBF7B2D}"/>
              </a:ext>
            </a:extLst>
          </p:cNvPr>
          <p:cNvSpPr txBox="1"/>
          <p:nvPr/>
        </p:nvSpPr>
        <p:spPr>
          <a:xfrm>
            <a:off x="8046701" y="3029266"/>
            <a:ext cx="3902959"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rPr>
              <a:t>“They frequently know </a:t>
            </a:r>
            <a:r>
              <a:rPr lang="en-GB" sz="2000" i="1" dirty="0">
                <a:latin typeface="Tekton Pro Ext" panose="020F0605020208020904" pitchFamily="34" charset="0"/>
              </a:rPr>
              <a:t>why</a:t>
            </a:r>
            <a:r>
              <a:rPr lang="en-GB" sz="2000" dirty="0">
                <a:latin typeface="Tekton Pro Ext" panose="020F0605020208020904" pitchFamily="34" charset="0"/>
              </a:rPr>
              <a:t> they do what they do”.</a:t>
            </a:r>
            <a:endParaRPr lang="en-GB" sz="2000" dirty="0">
              <a:latin typeface="Tekton Pro Ext" panose="020F0605020208020904" pitchFamily="34" charset="0"/>
              <a:cs typeface="Arial" panose="020B0604020202020204" pitchFamily="34" charset="0"/>
            </a:endParaRPr>
          </a:p>
        </p:txBody>
      </p:sp>
      <p:pic>
        <p:nvPicPr>
          <p:cNvPr id="7" name="Picture 6">
            <a:extLst>
              <a:ext uri="{FF2B5EF4-FFF2-40B4-BE49-F238E27FC236}">
                <a16:creationId xmlns:a16="http://schemas.microsoft.com/office/drawing/2014/main" id="{D9AC8132-A66D-4810-6776-F2D6C1FDCD0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520" b="99805" l="4883" r="43848">
                        <a14:foregroundMark x1="27148" y1="32520" x2="26855" y2="44629"/>
                        <a14:foregroundMark x1="30176" y1="35254" x2="23047" y2="49414"/>
                        <a14:foregroundMark x1="23047" y1="49414" x2="23047" y2="50000"/>
                        <a14:foregroundMark x1="42797" y1="89648" x2="43397" y2="90822"/>
                        <a14:foregroundMark x1="41699" y1="87500" x2="42647" y2="89355"/>
                        <a14:foregroundMark x1="23145" y1="92188" x2="24902" y2="99805"/>
                        <a14:foregroundMark x1="40668" y1="89648" x2="40593" y2="89997"/>
                        <a14:foregroundMark x1="40918" y1="88477" x2="40730" y2="89355"/>
                        <a14:foregroundMark x1="40152" y1="89868" x2="40625" y2="85449"/>
                        <a14:foregroundMark x1="41602" y1="93262" x2="41188" y2="93262"/>
                        <a14:foregroundMark x1="40270" y1="89648" x2="40280" y2="89906"/>
                        <a14:foregroundMark x1="40234" y1="88672" x2="40259" y2="89355"/>
                        <a14:foregroundMark x1="32031" y1="39941" x2="32617" y2="40527"/>
                        <a14:foregroundMark x1="35059" y1="48730" x2="29102" y2="46484"/>
                        <a14:backgroundMark x1="13086" y1="88867" x2="13281" y2="91602"/>
                        <a14:backgroundMark x1="12695" y1="66113" x2="12793" y2="67871"/>
                        <a14:backgroundMark x1="44238" y1="91602" x2="44043" y2="90918"/>
                        <a14:backgroundMark x1="44629" y1="90918" x2="43555" y2="92773"/>
                        <a14:backgroundMark x1="41406" y1="90234" x2="41113" y2="91211"/>
                        <a14:backgroundMark x1="41309" y1="89355" x2="41309" y2="89648"/>
                        <a14:backgroundMark x1="41016" y1="92090" x2="40625" y2="92285"/>
                        <a14:backgroundMark x1="13965" y1="89258" x2="14453" y2="90039"/>
                        <a14:backgroundMark x1="43750" y1="91602" x2="44727" y2="92773"/>
                        <a14:backgroundMark x1="43262" y1="91211" x2="45898" y2="92969"/>
                        <a14:backgroundMark x1="41895" y1="94336" x2="40039" y2="94434"/>
                      </a14:backgroundRemoval>
                    </a14:imgEffect>
                  </a14:imgLayer>
                </a14:imgProps>
              </a:ext>
            </a:extLst>
          </a:blip>
          <a:srcRect t="27778" r="51111"/>
          <a:stretch/>
        </p:blipFill>
        <p:spPr>
          <a:xfrm>
            <a:off x="395394" y="1621767"/>
            <a:ext cx="3139270" cy="5221665"/>
          </a:xfrm>
          <a:prstGeom prst="rect">
            <a:avLst/>
          </a:prstGeom>
        </p:spPr>
      </p:pic>
      <p:sp>
        <p:nvSpPr>
          <p:cNvPr id="6" name="TextBox 5">
            <a:extLst>
              <a:ext uri="{FF2B5EF4-FFF2-40B4-BE49-F238E27FC236}">
                <a16:creationId xmlns:a16="http://schemas.microsoft.com/office/drawing/2014/main" id="{0A562830-CF4F-9F67-3C15-25A1EF85A90E}"/>
              </a:ext>
            </a:extLst>
          </p:cNvPr>
          <p:cNvSpPr txBox="1"/>
          <p:nvPr/>
        </p:nvSpPr>
        <p:spPr>
          <a:xfrm>
            <a:off x="8046701" y="5352354"/>
            <a:ext cx="3903206"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rPr>
              <a:t>“But what they don’t know is what </a:t>
            </a:r>
            <a:r>
              <a:rPr lang="en-GB" sz="2000" dirty="0" err="1">
                <a:latin typeface="Tekton Pro Ext" panose="020F0605020208020904" pitchFamily="34" charset="0"/>
              </a:rPr>
              <a:t>what</a:t>
            </a:r>
            <a:r>
              <a:rPr lang="en-GB" sz="2000" dirty="0">
                <a:latin typeface="Tekton Pro Ext" panose="020F0605020208020904" pitchFamily="34" charset="0"/>
              </a:rPr>
              <a:t> they do </a:t>
            </a:r>
            <a:r>
              <a:rPr lang="en-GB" sz="2000" i="1" dirty="0">
                <a:latin typeface="Tekton Pro Ext" panose="020F0605020208020904" pitchFamily="34" charset="0"/>
              </a:rPr>
              <a:t>does</a:t>
            </a:r>
            <a:r>
              <a:rPr lang="en-GB" sz="2000" dirty="0">
                <a:latin typeface="Tekton Pro Ext" panose="020F0605020208020904" pitchFamily="34" charset="0"/>
              </a:rPr>
              <a:t>”.</a:t>
            </a:r>
          </a:p>
        </p:txBody>
      </p:sp>
      <p:cxnSp>
        <p:nvCxnSpPr>
          <p:cNvPr id="18" name="Straight Connector 17">
            <a:extLst>
              <a:ext uri="{FF2B5EF4-FFF2-40B4-BE49-F238E27FC236}">
                <a16:creationId xmlns:a16="http://schemas.microsoft.com/office/drawing/2014/main" id="{2B655999-56E3-E729-B42E-14E6A4A2F4AE}"/>
              </a:ext>
            </a:extLst>
          </p:cNvPr>
          <p:cNvCxnSpPr/>
          <p:nvPr/>
        </p:nvCxnSpPr>
        <p:spPr>
          <a:xfrm>
            <a:off x="7802276" y="0"/>
            <a:ext cx="0" cy="685800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E2341B-2D51-8397-ABE2-24BB5124273A}"/>
              </a:ext>
            </a:extLst>
          </p:cNvPr>
          <p:cNvCxnSpPr/>
          <p:nvPr/>
        </p:nvCxnSpPr>
        <p:spPr>
          <a:xfrm>
            <a:off x="4070048" y="0"/>
            <a:ext cx="0" cy="685800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9D25CD-966B-1553-B50E-495ABBBFCC66}"/>
              </a:ext>
            </a:extLst>
          </p:cNvPr>
          <p:cNvSpPr txBox="1"/>
          <p:nvPr/>
        </p:nvSpPr>
        <p:spPr>
          <a:xfrm>
            <a:off x="225126" y="5506242"/>
            <a:ext cx="5416918"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rPr>
              <a:t>And this is the idea we should follow…</a:t>
            </a:r>
          </a:p>
        </p:txBody>
      </p:sp>
      <p:sp>
        <p:nvSpPr>
          <p:cNvPr id="12" name="TextBox 11">
            <a:extLst>
              <a:ext uri="{FF2B5EF4-FFF2-40B4-BE49-F238E27FC236}">
                <a16:creationId xmlns:a16="http://schemas.microsoft.com/office/drawing/2014/main" id="{323EB926-C63D-929F-6210-1EC6AFA3DE30}"/>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8" name="TextBox 7">
            <a:extLst>
              <a:ext uri="{FF2B5EF4-FFF2-40B4-BE49-F238E27FC236}">
                <a16:creationId xmlns:a16="http://schemas.microsoft.com/office/drawing/2014/main" id="{5FED0492-7E55-08DC-AC27-9D4819B2E903}"/>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20" name="Rectangle 19">
            <a:extLst>
              <a:ext uri="{FF2B5EF4-FFF2-40B4-BE49-F238E27FC236}">
                <a16:creationId xmlns:a16="http://schemas.microsoft.com/office/drawing/2014/main" id="{20E97778-150E-575D-F49E-EE7CD47409CA}"/>
              </a:ext>
            </a:extLst>
          </p:cNvPr>
          <p:cNvSpPr/>
          <p:nvPr/>
        </p:nvSpPr>
        <p:spPr>
          <a:xfrm>
            <a:off x="5083240" y="3036462"/>
            <a:ext cx="1178341" cy="185591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hlinkClick r:id="" action="ppaction://hlinkshowjump?jump=nextslide"/>
            <a:extLst>
              <a:ext uri="{FF2B5EF4-FFF2-40B4-BE49-F238E27FC236}">
                <a16:creationId xmlns:a16="http://schemas.microsoft.com/office/drawing/2014/main" id="{4A7FF0C4-B074-33B3-6849-43627208DDD7}"/>
              </a:ext>
            </a:extLst>
          </p:cNvPr>
          <p:cNvSpPr/>
          <p:nvPr/>
        </p:nvSpPr>
        <p:spPr>
          <a:xfrm>
            <a:off x="5053957" y="3084585"/>
            <a:ext cx="1345821" cy="186764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352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1" presetClass="entr" presetSubtype="0" fill="hold" grpId="0" nodeType="afterEffect">
                                  <p:stCondLst>
                                    <p:cond delay="2000"/>
                                  </p:stCondLst>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grpId="0" nodeType="afterEffect">
                                  <p:stCondLst>
                                    <p:cond delay="2000"/>
                                  </p:stCondLst>
                                  <p:childTnLst>
                                    <p:set>
                                      <p:cBhvr>
                                        <p:cTn id="32" dur="1" fill="hold">
                                          <p:stCondLst>
                                            <p:cond delay="0"/>
                                          </p:stCondLst>
                                        </p:cTn>
                                        <p:tgtEl>
                                          <p:spTgt spid="4"/>
                                        </p:tgtEl>
                                        <p:attrNameLst>
                                          <p:attrName>style.visibility</p:attrName>
                                        </p:attrNameLst>
                                      </p:cBhvr>
                                      <p:to>
                                        <p:strVal val="visible"/>
                                      </p:to>
                                    </p:set>
                                  </p:childTnLst>
                                </p:cTn>
                              </p:par>
                            </p:childTnLst>
                          </p:cTn>
                        </p:par>
                        <p:par>
                          <p:cTn id="33" fill="hold">
                            <p:stCondLst>
                              <p:cond delay="5500"/>
                            </p:stCondLst>
                            <p:childTnLst>
                              <p:par>
                                <p:cTn id="34" presetID="1" presetClass="entr" presetSubtype="0" fill="hold" grpId="0" nodeType="afterEffect">
                                  <p:stCondLst>
                                    <p:cond delay="3000"/>
                                  </p:stCondLst>
                                  <p:childTnLst>
                                    <p:set>
                                      <p:cBhvr>
                                        <p:cTn id="35" dur="1" fill="hold">
                                          <p:stCondLst>
                                            <p:cond delay="0"/>
                                          </p:stCondLst>
                                        </p:cTn>
                                        <p:tgtEl>
                                          <p:spTgt spid="6"/>
                                        </p:tgtEl>
                                        <p:attrNameLst>
                                          <p:attrName>style.visibility</p:attrName>
                                        </p:attrNameLst>
                                      </p:cBhvr>
                                      <p:to>
                                        <p:strVal val="visible"/>
                                      </p:to>
                                    </p:set>
                                  </p:childTnLst>
                                </p:cTn>
                              </p:par>
                            </p:childTnLst>
                          </p:cTn>
                        </p:par>
                        <p:par>
                          <p:cTn id="36" fill="hold">
                            <p:stCondLst>
                              <p:cond delay="85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subTnLst>
                                    <p:audio>
                                      <p:cMediaNode>
                                        <p:cTn display="0" masterRel="sameClick">
                                          <p:stCondLst>
                                            <p:cond evt="begin" delay="0">
                                              <p:tn val="37"/>
                                            </p:cond>
                                          </p:stCondLst>
                                          <p:endCondLst>
                                            <p:cond evt="onStopAudio" delay="0">
                                              <p:tgtEl>
                                                <p:sldTgt/>
                                              </p:tgtEl>
                                            </p:cond>
                                          </p:endCondLst>
                                        </p:cTn>
                                        <p:tgtEl>
                                          <p:sndTgt r:embed="rId2" name="Footsteps Concrete.wav"/>
                                        </p:tgtEl>
                                      </p:cMediaNode>
                                    </p:audio>
                                  </p:subTnLst>
                                </p:cTn>
                              </p:par>
                            </p:childTnLst>
                          </p:cTn>
                        </p:par>
                        <p:par>
                          <p:cTn id="40" fill="hold">
                            <p:stCondLst>
                              <p:cond delay="9000"/>
                            </p:stCondLst>
                            <p:childTnLst>
                              <p:par>
                                <p:cTn id="41" presetID="10" presetClass="exit" presetSubtype="0" fill="hold" nodeType="afterEffect">
                                  <p:stCondLst>
                                    <p:cond delay="10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par>
                          <p:cTn id="44" fill="hold">
                            <p:stCondLst>
                              <p:cond delay="10500"/>
                            </p:stCondLst>
                            <p:childTnLst>
                              <p:par>
                                <p:cTn id="45" presetID="1" presetClass="entr" presetSubtype="0" fill="hold" nodeType="afterEffect">
                                  <p:stCondLst>
                                    <p:cond delay="500"/>
                                  </p:stCondLst>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11000"/>
                            </p:stCondLst>
                            <p:childTnLst>
                              <p:par>
                                <p:cTn id="48" presetID="10" presetClass="exit" presetSubtype="0" fill="hold" nodeType="afterEffect">
                                  <p:stCondLst>
                                    <p:cond delay="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par>
                          <p:cTn id="51" fill="hold">
                            <p:stCondLst>
                              <p:cond delay="12000"/>
                            </p:stCondLst>
                            <p:childTnLst>
                              <p:par>
                                <p:cTn id="52" presetID="1" presetClass="entr" presetSubtype="0" fill="hold" nodeType="afterEffect">
                                  <p:stCondLst>
                                    <p:cond delay="500"/>
                                  </p:stCondLst>
                                  <p:childTnLst>
                                    <p:set>
                                      <p:cBhvr>
                                        <p:cTn id="53" dur="1" fill="hold">
                                          <p:stCondLst>
                                            <p:cond delay="0"/>
                                          </p:stCondLst>
                                        </p:cTn>
                                        <p:tgtEl>
                                          <p:spTgt spid="10"/>
                                        </p:tgtEl>
                                        <p:attrNameLst>
                                          <p:attrName>style.visibility</p:attrName>
                                        </p:attrNameLst>
                                      </p:cBhvr>
                                      <p:to>
                                        <p:strVal val="visible"/>
                                      </p:to>
                                    </p:set>
                                  </p:childTnLst>
                                </p:cTn>
                              </p:par>
                            </p:childTnLst>
                          </p:cTn>
                        </p:par>
                        <p:par>
                          <p:cTn id="54" fill="hold">
                            <p:stCondLst>
                              <p:cond delay="12500"/>
                            </p:stCondLst>
                            <p:childTnLst>
                              <p:par>
                                <p:cTn id="55" presetID="10" presetClass="exit" presetSubtype="0" fill="hold" nodeType="afterEffect">
                                  <p:stCondLst>
                                    <p:cond delay="50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par>
                          <p:cTn id="58" fill="hold">
                            <p:stCondLst>
                              <p:cond delay="13500"/>
                            </p:stCondLst>
                            <p:childTnLst>
                              <p:par>
                                <p:cTn id="59" presetID="1" presetClass="entr" presetSubtype="0" fill="hold" nodeType="afterEffect">
                                  <p:stCondLst>
                                    <p:cond delay="500"/>
                                  </p:stCondLst>
                                  <p:childTnLst>
                                    <p:set>
                                      <p:cBhvr>
                                        <p:cTn id="60" dur="1" fill="hold">
                                          <p:stCondLst>
                                            <p:cond delay="0"/>
                                          </p:stCondLst>
                                        </p:cTn>
                                        <p:tgtEl>
                                          <p:spTgt spid="16"/>
                                        </p:tgtEl>
                                        <p:attrNameLst>
                                          <p:attrName>style.visibility</p:attrName>
                                        </p:attrNameLst>
                                      </p:cBhvr>
                                      <p:to>
                                        <p:strVal val="visible"/>
                                      </p:to>
                                    </p:set>
                                  </p:childTnLst>
                                </p:cTn>
                              </p:par>
                            </p:childTnLst>
                          </p:cTn>
                        </p:par>
                        <p:par>
                          <p:cTn id="61" fill="hold">
                            <p:stCondLst>
                              <p:cond delay="14000"/>
                            </p:stCondLst>
                            <p:childTnLst>
                              <p:par>
                                <p:cTn id="62" presetID="10" presetClass="exit" presetSubtype="0" fill="hold" nodeType="afterEffect">
                                  <p:stCondLst>
                                    <p:cond delay="50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par>
                          <p:cTn id="65" fill="hold">
                            <p:stCondLst>
                              <p:cond delay="15000"/>
                            </p:stCondLst>
                            <p:childTnLst>
                              <p:par>
                                <p:cTn id="66" presetID="1" presetClass="entr" presetSubtype="0" fill="hold" nodeType="afterEffect">
                                  <p:stCondLst>
                                    <p:cond delay="500"/>
                                  </p:stCondLst>
                                  <p:childTnLst>
                                    <p:set>
                                      <p:cBhvr>
                                        <p:cTn id="67" dur="1" fill="hold">
                                          <p:stCondLst>
                                            <p:cond delay="0"/>
                                          </p:stCondLst>
                                        </p:cTn>
                                        <p:tgtEl>
                                          <p:spTgt spid="17"/>
                                        </p:tgtEl>
                                        <p:attrNameLst>
                                          <p:attrName>style.visibility</p:attrName>
                                        </p:attrNameLst>
                                      </p:cBhvr>
                                      <p:to>
                                        <p:strVal val="visible"/>
                                      </p:to>
                                    </p:set>
                                  </p:childTnLst>
                                </p:cTn>
                              </p:par>
                            </p:childTnLst>
                          </p:cTn>
                        </p:par>
                        <p:par>
                          <p:cTn id="68" fill="hold">
                            <p:stCondLst>
                              <p:cond delay="15500"/>
                            </p:stCondLst>
                            <p:childTnLst>
                              <p:par>
                                <p:cTn id="69" presetID="10" presetClass="exit" presetSubtype="0" fill="hold" nodeType="afterEffect">
                                  <p:stCondLst>
                                    <p:cond delay="50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par>
                          <p:cTn id="72" fill="hold">
                            <p:stCondLst>
                              <p:cond delay="16500"/>
                            </p:stCondLst>
                            <p:childTnLst>
                              <p:par>
                                <p:cTn id="73" presetID="1" presetClass="entr" presetSubtype="0" fill="hold" grpId="0" nodeType="afterEffect">
                                  <p:stCondLst>
                                    <p:cond delay="3000"/>
                                  </p:stCondLst>
                                  <p:childTnLst>
                                    <p:set>
                                      <p:cBhvr>
                                        <p:cTn id="74" dur="1" fill="hold">
                                          <p:stCondLst>
                                            <p:cond delay="0"/>
                                          </p:stCondLst>
                                        </p:cTn>
                                        <p:tgtEl>
                                          <p:spTgt spid="13"/>
                                        </p:tgtEl>
                                        <p:attrNameLst>
                                          <p:attrName>style.visibility</p:attrName>
                                        </p:attrNameLst>
                                      </p:cBhvr>
                                      <p:to>
                                        <p:strVal val="visible"/>
                                      </p:to>
                                    </p:set>
                                  </p:childTnLst>
                                </p:cTn>
                              </p:par>
                              <p:par>
                                <p:cTn id="75" presetID="10" presetClass="entr" presetSubtype="0" fill="hold" nodeType="withEffect">
                                  <p:stCondLst>
                                    <p:cond delay="300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3000"/>
                                        <p:tgtEl>
                                          <p:spTgt spid="7"/>
                                        </p:tgtEl>
                                      </p:cBhvr>
                                    </p:animEffect>
                                  </p:childTnLst>
                                </p:cTn>
                              </p:par>
                            </p:childTnLst>
                          </p:cTn>
                        </p:par>
                        <p:par>
                          <p:cTn id="78" fill="hold">
                            <p:stCondLst>
                              <p:cond delay="22500"/>
                            </p:stCondLst>
                            <p:childTnLst>
                              <p:par>
                                <p:cTn id="79" presetID="1"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3" grpId="0" animBg="1"/>
      <p:bldP spid="12" grpId="0"/>
      <p:bldP spid="8"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25A85-F5CA-E407-4775-D051617DBD1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2789" t="1980" r="22789"/>
          <a:stretch/>
        </p:blipFill>
        <p:spPr>
          <a:xfrm>
            <a:off x="4070048" y="0"/>
            <a:ext cx="3732228" cy="6858000"/>
          </a:xfrm>
          <a:prstGeom prst="rect">
            <a:avLst/>
          </a:prstGeom>
        </p:spPr>
      </p:pic>
      <p:pic>
        <p:nvPicPr>
          <p:cNvPr id="11" name="Picture 10">
            <a:extLst>
              <a:ext uri="{FF2B5EF4-FFF2-40B4-BE49-F238E27FC236}">
                <a16:creationId xmlns:a16="http://schemas.microsoft.com/office/drawing/2014/main" id="{777FB5E0-620F-CD4F-474A-2C2F2FDA7B2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8350" t="13019" b="1778"/>
          <a:stretch/>
        </p:blipFill>
        <p:spPr>
          <a:xfrm>
            <a:off x="7802276" y="0"/>
            <a:ext cx="4439702" cy="6858000"/>
          </a:xfrm>
          <a:prstGeom prst="rect">
            <a:avLst/>
          </a:prstGeom>
        </p:spPr>
      </p:pic>
      <p:pic>
        <p:nvPicPr>
          <p:cNvPr id="9" name="Picture 8">
            <a:extLst>
              <a:ext uri="{FF2B5EF4-FFF2-40B4-BE49-F238E27FC236}">
                <a16:creationId xmlns:a16="http://schemas.microsoft.com/office/drawing/2014/main" id="{C7F2FC29-ED28-70DF-A394-9A6D716292E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 y="0"/>
            <a:ext cx="4070048" cy="6858000"/>
          </a:xfrm>
          <a:prstGeom prst="rect">
            <a:avLst/>
          </a:prstGeom>
        </p:spPr>
      </p:pic>
      <p:cxnSp>
        <p:nvCxnSpPr>
          <p:cNvPr id="4" name="Straight Connector 3">
            <a:extLst>
              <a:ext uri="{FF2B5EF4-FFF2-40B4-BE49-F238E27FC236}">
                <a16:creationId xmlns:a16="http://schemas.microsoft.com/office/drawing/2014/main" id="{35DAA203-18EA-2528-3CBF-7EE8C7A76363}"/>
              </a:ext>
            </a:extLst>
          </p:cNvPr>
          <p:cNvCxnSpPr/>
          <p:nvPr/>
        </p:nvCxnSpPr>
        <p:spPr>
          <a:xfrm>
            <a:off x="7802276" y="0"/>
            <a:ext cx="0" cy="685800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D5EDF8-2F35-8D9A-FA44-C7020FE59A08}"/>
              </a:ext>
            </a:extLst>
          </p:cNvPr>
          <p:cNvCxnSpPr/>
          <p:nvPr/>
        </p:nvCxnSpPr>
        <p:spPr>
          <a:xfrm>
            <a:off x="4070048" y="0"/>
            <a:ext cx="0" cy="685800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603D9B-0C30-32B6-AB17-BAA3141388F8}"/>
              </a:ext>
            </a:extLst>
          </p:cNvPr>
          <p:cNvSpPr txBox="1"/>
          <p:nvPr/>
        </p:nvSpPr>
        <p:spPr>
          <a:xfrm>
            <a:off x="5648325" y="1849405"/>
            <a:ext cx="6375181"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People fail, in other words, to understand how their choices have social consequences…</a:t>
            </a:r>
          </a:p>
        </p:txBody>
      </p:sp>
      <p:sp>
        <p:nvSpPr>
          <p:cNvPr id="6" name="TextBox 5">
            <a:extLst>
              <a:ext uri="{FF2B5EF4-FFF2-40B4-BE49-F238E27FC236}">
                <a16:creationId xmlns:a16="http://schemas.microsoft.com/office/drawing/2014/main" id="{0A562830-CF4F-9F67-3C15-25A1EF85A90E}"/>
              </a:ext>
            </a:extLst>
          </p:cNvPr>
          <p:cNvSpPr txBox="1"/>
          <p:nvPr/>
        </p:nvSpPr>
        <p:spPr>
          <a:xfrm>
            <a:off x="4351072" y="851002"/>
            <a:ext cx="7672435"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rPr>
              <a:t>“But what they don’t know is what </a:t>
            </a:r>
            <a:r>
              <a:rPr lang="en-GB" sz="2000" dirty="0" err="1">
                <a:latin typeface="Tekton Pro Ext" panose="020F0605020208020904" pitchFamily="34" charset="0"/>
              </a:rPr>
              <a:t>what</a:t>
            </a:r>
            <a:r>
              <a:rPr lang="en-GB" sz="2000" dirty="0">
                <a:latin typeface="Tekton Pro Ext" panose="020F0605020208020904" pitchFamily="34" charset="0"/>
              </a:rPr>
              <a:t> they do </a:t>
            </a:r>
            <a:r>
              <a:rPr lang="en-GB" sz="2000" i="1" dirty="0">
                <a:latin typeface="Tekton Pro Ext" panose="020F0605020208020904" pitchFamily="34" charset="0"/>
              </a:rPr>
              <a:t>does</a:t>
            </a:r>
            <a:r>
              <a:rPr lang="en-GB" sz="2000" dirty="0">
                <a:latin typeface="Tekton Pro Ext" panose="020F0605020208020904" pitchFamily="34" charset="0"/>
              </a:rPr>
              <a:t>”.</a:t>
            </a:r>
          </a:p>
        </p:txBody>
      </p:sp>
      <p:sp>
        <p:nvSpPr>
          <p:cNvPr id="12" name="TextBox 11">
            <a:extLst>
              <a:ext uri="{FF2B5EF4-FFF2-40B4-BE49-F238E27FC236}">
                <a16:creationId xmlns:a16="http://schemas.microsoft.com/office/drawing/2014/main" id="{323EB926-C63D-929F-6210-1EC6AFA3DE30}"/>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8" name="TextBox 7">
            <a:extLst>
              <a:ext uri="{FF2B5EF4-FFF2-40B4-BE49-F238E27FC236}">
                <a16:creationId xmlns:a16="http://schemas.microsoft.com/office/drawing/2014/main" id="{5FED0492-7E55-08DC-AC27-9D4819B2E903}"/>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3" name="TextBox 2">
            <a:extLst>
              <a:ext uri="{FF2B5EF4-FFF2-40B4-BE49-F238E27FC236}">
                <a16:creationId xmlns:a16="http://schemas.microsoft.com/office/drawing/2014/main" id="{2E67D88C-772F-9391-3213-5AA35089F136}"/>
              </a:ext>
            </a:extLst>
          </p:cNvPr>
          <p:cNvSpPr txBox="1"/>
          <p:nvPr/>
        </p:nvSpPr>
        <p:spPr>
          <a:xfrm>
            <a:off x="938799" y="6006998"/>
            <a:ext cx="10314402"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And this  encourages us to explain people’s behaviour in </a:t>
            </a:r>
            <a:r>
              <a:rPr lang="en-GB" sz="2000" i="1" dirty="0">
                <a:latin typeface="Tekton Pro Ext" panose="020F0605020208020904" pitchFamily="34" charset="0"/>
                <a:cs typeface="Arial" panose="020B0604020202020204" pitchFamily="34" charset="0"/>
              </a:rPr>
              <a:t>personal</a:t>
            </a:r>
            <a:r>
              <a:rPr lang="en-GB" sz="2000" dirty="0">
                <a:latin typeface="Tekton Pro Ext" panose="020F0605020208020904" pitchFamily="34" charset="0"/>
                <a:cs typeface="Arial" panose="020B0604020202020204" pitchFamily="34" charset="0"/>
              </a:rPr>
              <a:t> terms…</a:t>
            </a:r>
          </a:p>
        </p:txBody>
      </p:sp>
      <p:sp>
        <p:nvSpPr>
          <p:cNvPr id="13" name="TextBox 12">
            <a:extLst>
              <a:ext uri="{FF2B5EF4-FFF2-40B4-BE49-F238E27FC236}">
                <a16:creationId xmlns:a16="http://schemas.microsoft.com/office/drawing/2014/main" id="{A1E5ADB9-DD3B-426F-CCE8-BFB2FF03F3CC}"/>
              </a:ext>
            </a:extLst>
          </p:cNvPr>
          <p:cNvSpPr txBox="1"/>
          <p:nvPr/>
        </p:nvSpPr>
        <p:spPr>
          <a:xfrm>
            <a:off x="6877322" y="3155584"/>
            <a:ext cx="5146185"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That reflect back on us and shape individual ideas and actions.</a:t>
            </a:r>
          </a:p>
        </p:txBody>
      </p:sp>
      <p:sp>
        <p:nvSpPr>
          <p:cNvPr id="2" name="Rectangle 1">
            <a:hlinkClick r:id="" action="ppaction://hlinkshowjump?jump=nextslide"/>
            <a:extLst>
              <a:ext uri="{FF2B5EF4-FFF2-40B4-BE49-F238E27FC236}">
                <a16:creationId xmlns:a16="http://schemas.microsoft.com/office/drawing/2014/main" id="{4960EDF7-EDFF-97CF-59EC-A18A538C083D}"/>
              </a:ext>
            </a:extLst>
          </p:cNvPr>
          <p:cNvSpPr/>
          <p:nvPr/>
        </p:nvSpPr>
        <p:spPr>
          <a:xfrm>
            <a:off x="5301574" y="3155585"/>
            <a:ext cx="865761" cy="114512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5208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3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3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1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55FE0F-D1DD-70F4-D337-14ACAB4A2F4D}"/>
              </a:ext>
            </a:extLst>
          </p:cNvPr>
          <p:cNvSpPr/>
          <p:nvPr/>
        </p:nvSpPr>
        <p:spPr>
          <a:xfrm>
            <a:off x="0" y="0"/>
            <a:ext cx="1231292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11" name="TextBox 10">
            <a:extLst>
              <a:ext uri="{FF2B5EF4-FFF2-40B4-BE49-F238E27FC236}">
                <a16:creationId xmlns:a16="http://schemas.microsoft.com/office/drawing/2014/main" id="{EBF3C0FC-215A-E419-EF17-E476181EF054}"/>
              </a:ext>
            </a:extLst>
          </p:cNvPr>
          <p:cNvSpPr txBox="1"/>
          <p:nvPr/>
        </p:nvSpPr>
        <p:spPr>
          <a:xfrm rot="1701327">
            <a:off x="1092623" y="594547"/>
            <a:ext cx="992670" cy="3290946"/>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24" name="TextBox 23">
            <a:extLst>
              <a:ext uri="{FF2B5EF4-FFF2-40B4-BE49-F238E27FC236}">
                <a16:creationId xmlns:a16="http://schemas.microsoft.com/office/drawing/2014/main" id="{85A65B12-ED47-73B8-D4CB-0409838E5168}"/>
              </a:ext>
            </a:extLst>
          </p:cNvPr>
          <p:cNvSpPr txBox="1"/>
          <p:nvPr/>
        </p:nvSpPr>
        <p:spPr>
          <a:xfrm rot="1701327">
            <a:off x="1176400" y="972649"/>
            <a:ext cx="1255995" cy="3290946"/>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25" name="TextBox 24">
            <a:extLst>
              <a:ext uri="{FF2B5EF4-FFF2-40B4-BE49-F238E27FC236}">
                <a16:creationId xmlns:a16="http://schemas.microsoft.com/office/drawing/2014/main" id="{F9851590-02EE-2561-620D-38D91987C77A}"/>
              </a:ext>
            </a:extLst>
          </p:cNvPr>
          <p:cNvSpPr txBox="1"/>
          <p:nvPr/>
        </p:nvSpPr>
        <p:spPr>
          <a:xfrm rot="1701327">
            <a:off x="1707276" y="558691"/>
            <a:ext cx="1221268" cy="4828155"/>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26" name="TextBox 25">
            <a:extLst>
              <a:ext uri="{FF2B5EF4-FFF2-40B4-BE49-F238E27FC236}">
                <a16:creationId xmlns:a16="http://schemas.microsoft.com/office/drawing/2014/main" id="{97D6CAB7-1B21-45CE-A61E-70132A427369}"/>
              </a:ext>
            </a:extLst>
          </p:cNvPr>
          <p:cNvSpPr txBox="1"/>
          <p:nvPr/>
        </p:nvSpPr>
        <p:spPr>
          <a:xfrm rot="1701327">
            <a:off x="1909860" y="179139"/>
            <a:ext cx="1612968" cy="6150134"/>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27" name="TextBox 26">
            <a:extLst>
              <a:ext uri="{FF2B5EF4-FFF2-40B4-BE49-F238E27FC236}">
                <a16:creationId xmlns:a16="http://schemas.microsoft.com/office/drawing/2014/main" id="{993AD8CA-1705-ADC5-4D31-409EFE5673F2}"/>
              </a:ext>
            </a:extLst>
          </p:cNvPr>
          <p:cNvSpPr txBox="1"/>
          <p:nvPr/>
        </p:nvSpPr>
        <p:spPr>
          <a:xfrm rot="1701327">
            <a:off x="3011312" y="617594"/>
            <a:ext cx="1139191" cy="6150134"/>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28" name="TextBox 27">
            <a:extLst>
              <a:ext uri="{FF2B5EF4-FFF2-40B4-BE49-F238E27FC236}">
                <a16:creationId xmlns:a16="http://schemas.microsoft.com/office/drawing/2014/main" id="{A97E6CE8-AF28-FAF2-2AEA-A4DB3E6EA080}"/>
              </a:ext>
            </a:extLst>
          </p:cNvPr>
          <p:cNvSpPr txBox="1"/>
          <p:nvPr/>
        </p:nvSpPr>
        <p:spPr>
          <a:xfrm rot="1701327">
            <a:off x="3456438" y="535202"/>
            <a:ext cx="1486151" cy="6150134"/>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29" name="TextBox 28">
            <a:extLst>
              <a:ext uri="{FF2B5EF4-FFF2-40B4-BE49-F238E27FC236}">
                <a16:creationId xmlns:a16="http://schemas.microsoft.com/office/drawing/2014/main" id="{53AE4E73-01F7-28B8-D31E-09FD706F12BD}"/>
              </a:ext>
            </a:extLst>
          </p:cNvPr>
          <p:cNvSpPr txBox="1"/>
          <p:nvPr/>
        </p:nvSpPr>
        <p:spPr>
          <a:xfrm rot="1701327">
            <a:off x="4122181" y="410371"/>
            <a:ext cx="1545873" cy="6150134"/>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30" name="TextBox 29">
            <a:extLst>
              <a:ext uri="{FF2B5EF4-FFF2-40B4-BE49-F238E27FC236}">
                <a16:creationId xmlns:a16="http://schemas.microsoft.com/office/drawing/2014/main" id="{2E52C019-24DF-9B31-F08C-514E859FB7AE}"/>
              </a:ext>
            </a:extLst>
          </p:cNvPr>
          <p:cNvSpPr txBox="1"/>
          <p:nvPr/>
        </p:nvSpPr>
        <p:spPr>
          <a:xfrm rot="1701327">
            <a:off x="4553313" y="662600"/>
            <a:ext cx="1744298" cy="6150134"/>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31" name="TextBox 30">
            <a:extLst>
              <a:ext uri="{FF2B5EF4-FFF2-40B4-BE49-F238E27FC236}">
                <a16:creationId xmlns:a16="http://schemas.microsoft.com/office/drawing/2014/main" id="{9BBE9263-F6F6-C1E1-9222-4D035C69185D}"/>
              </a:ext>
            </a:extLst>
          </p:cNvPr>
          <p:cNvSpPr txBox="1"/>
          <p:nvPr/>
        </p:nvSpPr>
        <p:spPr>
          <a:xfrm rot="1701327">
            <a:off x="5993910" y="656621"/>
            <a:ext cx="1139191" cy="6150134"/>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32" name="TextBox 31">
            <a:extLst>
              <a:ext uri="{FF2B5EF4-FFF2-40B4-BE49-F238E27FC236}">
                <a16:creationId xmlns:a16="http://schemas.microsoft.com/office/drawing/2014/main" id="{87B207FF-B5EE-3799-E129-81A571D7A013}"/>
              </a:ext>
            </a:extLst>
          </p:cNvPr>
          <p:cNvSpPr txBox="1"/>
          <p:nvPr/>
        </p:nvSpPr>
        <p:spPr>
          <a:xfrm rot="1701327">
            <a:off x="5951776" y="-50941"/>
            <a:ext cx="2143426" cy="6674329"/>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33" name="TextBox 32">
            <a:extLst>
              <a:ext uri="{FF2B5EF4-FFF2-40B4-BE49-F238E27FC236}">
                <a16:creationId xmlns:a16="http://schemas.microsoft.com/office/drawing/2014/main" id="{54092A5B-6059-87CF-3708-A4E15153FA0C}"/>
              </a:ext>
            </a:extLst>
          </p:cNvPr>
          <p:cNvSpPr txBox="1"/>
          <p:nvPr/>
        </p:nvSpPr>
        <p:spPr>
          <a:xfrm rot="1701327">
            <a:off x="6983054" y="836421"/>
            <a:ext cx="2038102" cy="5645703"/>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34" name="TextBox 33">
            <a:extLst>
              <a:ext uri="{FF2B5EF4-FFF2-40B4-BE49-F238E27FC236}">
                <a16:creationId xmlns:a16="http://schemas.microsoft.com/office/drawing/2014/main" id="{D300D59B-D3EB-EE76-3E11-CABC099F7238}"/>
              </a:ext>
            </a:extLst>
          </p:cNvPr>
          <p:cNvSpPr txBox="1"/>
          <p:nvPr/>
        </p:nvSpPr>
        <p:spPr>
          <a:xfrm rot="1701327">
            <a:off x="7639990" y="1546892"/>
            <a:ext cx="1708982" cy="4690230"/>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35" name="TextBox 34">
            <a:extLst>
              <a:ext uri="{FF2B5EF4-FFF2-40B4-BE49-F238E27FC236}">
                <a16:creationId xmlns:a16="http://schemas.microsoft.com/office/drawing/2014/main" id="{7A9D037C-21EE-5CBC-6AE8-597653A9B715}"/>
              </a:ext>
            </a:extLst>
          </p:cNvPr>
          <p:cNvSpPr txBox="1"/>
          <p:nvPr/>
        </p:nvSpPr>
        <p:spPr>
          <a:xfrm rot="1701327">
            <a:off x="8752608" y="1336145"/>
            <a:ext cx="1355506" cy="4929989"/>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 useBgFill="1">
        <p:nvSpPr>
          <p:cNvPr id="36" name="TextBox 35">
            <a:extLst>
              <a:ext uri="{FF2B5EF4-FFF2-40B4-BE49-F238E27FC236}">
                <a16:creationId xmlns:a16="http://schemas.microsoft.com/office/drawing/2014/main" id="{8E261BD9-A4AE-C9F5-8B83-C26E8067BD83}"/>
              </a:ext>
            </a:extLst>
          </p:cNvPr>
          <p:cNvSpPr txBox="1"/>
          <p:nvPr/>
        </p:nvSpPr>
        <p:spPr>
          <a:xfrm rot="1701327">
            <a:off x="9156442" y="1832202"/>
            <a:ext cx="1630644" cy="4237150"/>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0000" b="1" dirty="0">
              <a:latin typeface="Hey August" pitchFamily="2" charset="0"/>
            </a:endParaRPr>
          </a:p>
        </p:txBody>
      </p:sp>
    </p:spTree>
    <p:extLst>
      <p:ext uri="{BB962C8B-B14F-4D97-AF65-F5344CB8AC3E}">
        <p14:creationId xmlns:p14="http://schemas.microsoft.com/office/powerpoint/2010/main" val="185884422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3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shield-wipe-squeak-SBA-300071539.wav"/>
                                        </p:tgtEl>
                                      </p:cMediaNode>
                                    </p:audio>
                                  </p:subTnLst>
                                </p:cTn>
                              </p:par>
                            </p:childTnLst>
                          </p:cTn>
                        </p:par>
                        <p:par>
                          <p:cTn id="8" fill="hold">
                            <p:stCondLst>
                              <p:cond delay="13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3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3" name="windshield-wipe-squeak-SBA-300071539.wav"/>
                                        </p:tgtEl>
                                      </p:cMediaNode>
                                    </p:audio>
                                  </p:subTnLst>
                                </p:cTn>
                              </p:par>
                            </p:childTnLst>
                          </p:cTn>
                        </p:par>
                        <p:par>
                          <p:cTn id="12" fill="hold">
                            <p:stCondLst>
                              <p:cond delay="16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3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windshield-wipe-squeak-SBA-300071539.wav"/>
                                        </p:tgtEl>
                                      </p:cMediaNode>
                                    </p:audio>
                                  </p:subTnLst>
                                </p:cTn>
                              </p:par>
                            </p:childTnLst>
                          </p:cTn>
                        </p:par>
                        <p:par>
                          <p:cTn id="16" fill="hold">
                            <p:stCondLst>
                              <p:cond delay="19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3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shield-wipe-squeak-SBA-300071539.wav"/>
                                        </p:tgtEl>
                                      </p:cMediaNode>
                                    </p:audio>
                                  </p:subTnLst>
                                </p:cTn>
                              </p:par>
                            </p:childTnLst>
                          </p:cTn>
                        </p:par>
                        <p:par>
                          <p:cTn id="20" fill="hold">
                            <p:stCondLst>
                              <p:cond delay="22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3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3" name="windshield-wipe-squeak-SBA-300071539.wav"/>
                                        </p:tgtEl>
                                      </p:cMediaNode>
                                    </p:audio>
                                  </p:sub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3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windshield-wipe-squeak-SBA-300071539.wav"/>
                                        </p:tgtEl>
                                      </p:cMediaNode>
                                    </p:audio>
                                  </p:subTnLst>
                                </p:cTn>
                              </p:par>
                            </p:childTnLst>
                          </p:cTn>
                        </p:par>
                        <p:par>
                          <p:cTn id="28" fill="hold">
                            <p:stCondLst>
                              <p:cond delay="28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3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3" name="windshield-wipe-squeak-SBA-300071539.wav"/>
                                        </p:tgtEl>
                                      </p:cMediaNode>
                                    </p:audio>
                                  </p:subTnLst>
                                </p:cTn>
                              </p:par>
                            </p:childTnLst>
                          </p:cTn>
                        </p:par>
                        <p:par>
                          <p:cTn id="32" fill="hold">
                            <p:stCondLst>
                              <p:cond delay="31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3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windshield-wipe-squeak-SBA-300071539.wav"/>
                                        </p:tgtEl>
                                      </p:cMediaNode>
                                    </p:audio>
                                  </p:subTnLst>
                                </p:cTn>
                              </p:par>
                            </p:childTnLst>
                          </p:cTn>
                        </p:par>
                        <p:par>
                          <p:cTn id="36" fill="hold">
                            <p:stCondLst>
                              <p:cond delay="3400"/>
                            </p:stCondLst>
                            <p:childTnLst>
                              <p:par>
                                <p:cTn id="37" presetID="22" presetClass="entr" presetSubtype="1"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300"/>
                                        <p:tgtEl>
                                          <p:spTgt spid="31"/>
                                        </p:tgtEl>
                                      </p:cBhvr>
                                    </p:animEffect>
                                  </p:childTnLst>
                                  <p:subTnLst>
                                    <p:audio>
                                      <p:cMediaNode>
                                        <p:cTn display="0" masterRel="sameClick">
                                          <p:stCondLst>
                                            <p:cond evt="begin" delay="0">
                                              <p:tn val="37"/>
                                            </p:cond>
                                          </p:stCondLst>
                                          <p:endCondLst>
                                            <p:cond evt="onStopAudio" delay="0">
                                              <p:tgtEl>
                                                <p:sldTgt/>
                                              </p:tgtEl>
                                            </p:cond>
                                          </p:endCondLst>
                                        </p:cTn>
                                        <p:tgtEl>
                                          <p:sndTgt r:embed="rId3" name="windshield-wipe-squeak-SBA-300071539.wav"/>
                                        </p:tgtEl>
                                      </p:cMediaNode>
                                    </p:audio>
                                  </p:subTnLst>
                                </p:cTn>
                              </p:par>
                            </p:childTnLst>
                          </p:cTn>
                        </p:par>
                        <p:par>
                          <p:cTn id="40" fill="hold">
                            <p:stCondLst>
                              <p:cond delay="3700"/>
                            </p:stCondLst>
                            <p:childTnLst>
                              <p:par>
                                <p:cTn id="41" presetID="22" presetClass="entr" presetSubtype="4"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300"/>
                                        <p:tgtEl>
                                          <p:spTgt spid="32"/>
                                        </p:tgtEl>
                                      </p:cBhvr>
                                    </p:animEffect>
                                  </p:childTnLst>
                                  <p:subTnLst>
                                    <p:audio>
                                      <p:cMediaNode>
                                        <p:cTn display="0" masterRel="sameClick">
                                          <p:stCondLst>
                                            <p:cond evt="begin" delay="0">
                                              <p:tn val="41"/>
                                            </p:cond>
                                          </p:stCondLst>
                                          <p:endCondLst>
                                            <p:cond evt="onStopAudio" delay="0">
                                              <p:tgtEl>
                                                <p:sldTgt/>
                                              </p:tgtEl>
                                            </p:cond>
                                          </p:endCondLst>
                                        </p:cTn>
                                        <p:tgtEl>
                                          <p:sndTgt r:embed="rId3" name="windshield-wipe-squeak-SBA-300071539.wav"/>
                                        </p:tgtEl>
                                      </p:cMediaNode>
                                    </p:audio>
                                  </p:sub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300"/>
                                        <p:tgtEl>
                                          <p:spTgt spid="33"/>
                                        </p:tgtEl>
                                      </p:cBhvr>
                                    </p:animEffect>
                                  </p:childTnLst>
                                  <p:subTnLst>
                                    <p:audio>
                                      <p:cMediaNode>
                                        <p:cTn display="0" masterRel="sameClick">
                                          <p:stCondLst>
                                            <p:cond evt="begin" delay="0">
                                              <p:tn val="45"/>
                                            </p:cond>
                                          </p:stCondLst>
                                          <p:endCondLst>
                                            <p:cond evt="onStopAudio" delay="0">
                                              <p:tgtEl>
                                                <p:sldTgt/>
                                              </p:tgtEl>
                                            </p:cond>
                                          </p:endCondLst>
                                        </p:cTn>
                                        <p:tgtEl>
                                          <p:sndTgt r:embed="rId3" name="windshield-wipe-squeak-SBA-300071539.wav"/>
                                        </p:tgtEl>
                                      </p:cMediaNode>
                                    </p:audio>
                                  </p:subTnLst>
                                </p:cTn>
                              </p:par>
                            </p:childTnLst>
                          </p:cTn>
                        </p:par>
                        <p:par>
                          <p:cTn id="48" fill="hold">
                            <p:stCondLst>
                              <p:cond delay="4300"/>
                            </p:stCondLst>
                            <p:childTnLst>
                              <p:par>
                                <p:cTn id="49" presetID="22" presetClass="entr" presetSubtype="4"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300"/>
                                        <p:tgtEl>
                                          <p:spTgt spid="34"/>
                                        </p:tgtEl>
                                      </p:cBhvr>
                                    </p:animEffect>
                                  </p:childTnLst>
                                  <p:subTnLst>
                                    <p:audio>
                                      <p:cMediaNode>
                                        <p:cTn display="0" masterRel="sameClick">
                                          <p:stCondLst>
                                            <p:cond evt="begin" delay="0">
                                              <p:tn val="49"/>
                                            </p:cond>
                                          </p:stCondLst>
                                          <p:endCondLst>
                                            <p:cond evt="onStopAudio" delay="0">
                                              <p:tgtEl>
                                                <p:sldTgt/>
                                              </p:tgtEl>
                                            </p:cond>
                                          </p:endCondLst>
                                        </p:cTn>
                                        <p:tgtEl>
                                          <p:sndTgt r:embed="rId3" name="windshield-wipe-squeak-SBA-300071539.wav"/>
                                        </p:tgtEl>
                                      </p:cMediaNode>
                                    </p:audio>
                                  </p:subTnLst>
                                </p:cTn>
                              </p:par>
                            </p:childTnLst>
                          </p:cTn>
                        </p:par>
                        <p:par>
                          <p:cTn id="52" fill="hold">
                            <p:stCondLst>
                              <p:cond delay="4600"/>
                            </p:stCondLst>
                            <p:childTnLst>
                              <p:par>
                                <p:cTn id="53" presetID="22" presetClass="entr" presetSubtype="1"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3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3" name="windshield-wipe-squeak-SBA-300071539.wav"/>
                                        </p:tgtEl>
                                      </p:cMediaNode>
                                    </p:audio>
                                  </p:subTnLst>
                                </p:cTn>
                              </p:par>
                            </p:childTnLst>
                          </p:cTn>
                        </p:par>
                        <p:par>
                          <p:cTn id="56" fill="hold">
                            <p:stCondLst>
                              <p:cond delay="4900"/>
                            </p:stCondLst>
                            <p:childTnLst>
                              <p:par>
                                <p:cTn id="57" presetID="22" presetClass="entr" presetSubtype="4"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300"/>
                                        <p:tgtEl>
                                          <p:spTgt spid="36"/>
                                        </p:tgtEl>
                                      </p:cBhvr>
                                    </p:animEffect>
                                  </p:childTnLst>
                                  <p:subTnLst>
                                    <p:audio>
                                      <p:cMediaNode>
                                        <p:cTn display="0" masterRel="sameClick">
                                          <p:stCondLst>
                                            <p:cond evt="begin" delay="0">
                                              <p:tn val="57"/>
                                            </p:cond>
                                          </p:stCondLst>
                                          <p:endCondLst>
                                            <p:cond evt="onStopAudio" delay="0">
                                              <p:tgtEl>
                                                <p:sldTgt/>
                                              </p:tgtEl>
                                            </p:cond>
                                          </p:endCondLst>
                                        </p:cTn>
                                        <p:tgtEl>
                                          <p:sndTgt r:embed="rId3" name="windshield-wipe-squeak-SBA-30007153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B65833-7760-C0FF-ACCA-F52B1FCDBCA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r="2833"/>
          <a:stretch/>
        </p:blipFill>
        <p:spPr>
          <a:xfrm>
            <a:off x="0" y="0"/>
            <a:ext cx="12192000" cy="6858000"/>
          </a:xfrm>
          <a:prstGeom prst="rect">
            <a:avLst/>
          </a:prstGeom>
        </p:spPr>
      </p:pic>
      <p:sp>
        <p:nvSpPr>
          <p:cNvPr id="22" name="TextBox 21">
            <a:extLst>
              <a:ext uri="{FF2B5EF4-FFF2-40B4-BE49-F238E27FC236}">
                <a16:creationId xmlns:a16="http://schemas.microsoft.com/office/drawing/2014/main" id="{6E408316-3522-EB49-E5CD-5C767089EB9B}"/>
              </a:ext>
            </a:extLst>
          </p:cNvPr>
          <p:cNvSpPr txBox="1"/>
          <p:nvPr/>
        </p:nvSpPr>
        <p:spPr>
          <a:xfrm rot="21378625">
            <a:off x="-373900" y="855550"/>
            <a:ext cx="4613570" cy="1323439"/>
          </a:xfrm>
          <a:prstGeom prst="rect">
            <a:avLst/>
          </a:prstGeom>
          <a:noFill/>
        </p:spPr>
        <p:txBody>
          <a:bodyPr wrap="square" rtlCol="0">
            <a:spAutoFit/>
          </a:bodyPr>
          <a:lstStyle/>
          <a:p>
            <a:pPr algn="r"/>
            <a:r>
              <a:rPr lang="en-GB" sz="8000" dirty="0">
                <a:latin typeface="Hey August" pitchFamily="2" charset="0"/>
                <a:cs typeface="Lato Semibold" panose="020F0502020204030203" pitchFamily="34" charset="0"/>
              </a:rPr>
              <a:t>Sociology</a:t>
            </a:r>
          </a:p>
        </p:txBody>
      </p:sp>
      <p:sp>
        <p:nvSpPr>
          <p:cNvPr id="9" name="TextBox 8">
            <a:extLst>
              <a:ext uri="{FF2B5EF4-FFF2-40B4-BE49-F238E27FC236}">
                <a16:creationId xmlns:a16="http://schemas.microsoft.com/office/drawing/2014/main" id="{9A27138C-4E40-BCBF-45AE-7AE9B228DC85}"/>
              </a:ext>
            </a:extLst>
          </p:cNvPr>
          <p:cNvSpPr txBox="1"/>
          <p:nvPr/>
        </p:nvSpPr>
        <p:spPr>
          <a:xfrm rot="21198851">
            <a:off x="-15302" y="-42268"/>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12" name="TextBox 11">
            <a:extLst>
              <a:ext uri="{FF2B5EF4-FFF2-40B4-BE49-F238E27FC236}">
                <a16:creationId xmlns:a16="http://schemas.microsoft.com/office/drawing/2014/main" id="{8425A2A3-9F83-B952-0241-48445F0CB6AE}"/>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21" name="TextBox 20">
            <a:extLst>
              <a:ext uri="{FF2B5EF4-FFF2-40B4-BE49-F238E27FC236}">
                <a16:creationId xmlns:a16="http://schemas.microsoft.com/office/drawing/2014/main" id="{73D7C50D-FEA5-C3CB-7E43-2C6C48972759}"/>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45" name="Picture 44">
            <a:extLst>
              <a:ext uri="{FF2B5EF4-FFF2-40B4-BE49-F238E27FC236}">
                <a16:creationId xmlns:a16="http://schemas.microsoft.com/office/drawing/2014/main" id="{56EB72ED-B89D-43EE-CB41-B66AA1C351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469" b="99512" l="9961" r="89844">
                        <a14:foregroundMark x1="67520" y1="60852" x2="78125" y2="90430"/>
                        <a14:foregroundMark x1="61011" y1="42699" x2="66404" y2="57741"/>
                        <a14:foregroundMark x1="48047" y1="6543" x2="60187" y2="40401"/>
                        <a14:foregroundMark x1="84442" y1="76892" x2="85254" y2="78906"/>
                        <a14:foregroundMark x1="76953" y1="58301" x2="83413" y2="74337"/>
                        <a14:foregroundMark x1="85254" y1="78906" x2="86816" y2="79199"/>
                        <a14:foregroundMark x1="48730" y1="32520" x2="60449" y2="77441"/>
                        <a14:foregroundMark x1="45703" y1="5566" x2="48438" y2="14648"/>
                        <a14:foregroundMark x1="33301" y1="51953" x2="34184" y2="54086"/>
                        <a14:foregroundMark x1="54785" y1="59082" x2="52734" y2="83691"/>
                        <a14:foregroundMark x1="52734" y1="83691" x2="54102" y2="83301"/>
                        <a14:foregroundMark x1="46777" y1="87793" x2="43359" y2="99512"/>
                        <a14:foregroundMark x1="61929" y1="42189" x2="62109" y2="43359"/>
                        <a14:foregroundMark x1="75500" y1="55430" x2="74282" y2="56262"/>
                        <a14:foregroundMark x1="56843" y1="12392" x2="56543" y2="12207"/>
                        <a14:foregroundMark x1="48242" y1="40625" x2="32227" y2="50195"/>
                        <a14:foregroundMark x1="32227" y1="50195" x2="32715" y2="50195"/>
                        <a14:foregroundMark x1="32031" y1="51465" x2="32407" y2="54143"/>
                        <a14:foregroundMark x1="58921" y1="29120" x2="59375" y2="33301"/>
                        <a14:foregroundMark x1="58008" y1="20703" x2="58916" y2="29070"/>
                        <a14:foregroundMark x1="59375" y1="33301" x2="61133" y2="33887"/>
                        <a14:foregroundMark x1="70662" y1="47312" x2="71094" y2="48242"/>
                        <a14:foregroundMark x1="69280" y1="44339" x2="69979" y2="45843"/>
                        <a14:foregroundMark x1="66339" y1="38011" x2="69279" y2="44337"/>
                        <a14:foregroundMark x1="68164" y1="36914" x2="61668" y2="29100"/>
                        <a14:foregroundMark x1="61426" y1="28809" x2="60840" y2="27539"/>
                        <a14:foregroundMark x1="70411" y1="41197" x2="66122" y2="32753"/>
                        <a14:foregroundMark x1="70796" y1="41954" x2="70446" y2="41265"/>
                        <a14:foregroundMark x1="62291" y1="26461" x2="59863" y2="23730"/>
                        <a14:foregroundMark x1="73389" y1="47067" x2="74219" y2="48535"/>
                        <a14:foregroundMark x1="74219" y1="48535" x2="74121" y2="49219"/>
                        <a14:foregroundMark x1="68457" y1="37988" x2="65525" y2="32124"/>
                        <a14:foregroundMark x1="64199" y1="30726" x2="64844" y2="32422"/>
                        <a14:foregroundMark x1="61230" y1="23828" x2="63770" y2="30859"/>
                        <a14:foregroundMark x1="70237" y1="41815" x2="70761" y2="42702"/>
                        <a14:foregroundMark x1="63770" y1="30859" x2="70207" y2="41764"/>
                        <a14:foregroundMark x1="73385" y1="47025" x2="73926" y2="47754"/>
                        <a14:foregroundMark x1="70349" y1="41370" x2="67090" y2="36621"/>
                        <a14:foregroundMark x1="71216" y1="42633" x2="70386" y2="41424"/>
                        <a14:backgroundMark x1="60840" y1="40039" x2="62109" y2="42090"/>
                        <a14:backgroundMark x1="74121" y1="56152" x2="71289" y2="59668"/>
                        <a14:backgroundMark x1="75195" y1="56348" x2="73535" y2="54785"/>
                        <a14:backgroundMark x1="75195" y1="56348" x2="75684" y2="55078"/>
                        <a14:backgroundMark x1="66309" y1="57813" x2="68457" y2="60156"/>
                        <a14:backgroundMark x1="80176" y1="75195" x2="84473" y2="76855"/>
                        <a14:backgroundMark x1="31543" y1="17969" x2="25879" y2="57617"/>
                        <a14:backgroundMark x1="45117" y1="50781" x2="27441" y2="80078"/>
                        <a14:backgroundMark x1="27441" y1="80078" x2="27148" y2="81738"/>
                        <a14:backgroundMark x1="31738" y1="54785" x2="31738" y2="57617"/>
                        <a14:backgroundMark x1="33691" y1="54102" x2="33789" y2="57129"/>
                        <a14:backgroundMark x1="62695" y1="14648" x2="58887" y2="12402"/>
                        <a14:backgroundMark x1="63919" y1="24178" x2="63674" y2="24484"/>
                        <a14:backgroundMark x1="64355" y1="23633" x2="64433" y2="23536"/>
                        <a14:backgroundMark x1="62549" y1="16933" x2="62695" y2="17285"/>
                        <a14:backgroundMark x1="63058" y1="18164" x2="62877" y2="17726"/>
                        <a14:backgroundMark x1="63256" y1="18641" x2="63058" y2="18164"/>
                        <a14:backgroundMark x1="63867" y1="20117" x2="63766" y2="19873"/>
                        <a14:backgroundMark x1="58008" y1="12695" x2="61133" y2="14063"/>
                        <a14:backgroundMark x1="57031" y1="12109" x2="58496" y2="12207"/>
                        <a14:backgroundMark x1="43359" y1="26953" x2="40234" y2="37891"/>
                        <a14:backgroundMark x1="40234" y1="37891" x2="39355" y2="38867"/>
                        <a14:backgroundMark x1="65473" y1="25075" x2="65527" y2="25195"/>
                        <a14:backgroundMark x1="63770" y1="21289" x2="64214" y2="22276"/>
                        <a14:backgroundMark x1="63770" y1="22656" x2="63770" y2="20020"/>
                        <a14:backgroundMark x1="86035" y1="69922" x2="89160" y2="69727"/>
                        <a14:backgroundMark x1="80176" y1="74902" x2="80371" y2="73926"/>
                        <a14:backgroundMark x1="68555" y1="12988" x2="75391" y2="34570"/>
                        <a14:backgroundMark x1="51074" y1="88281" x2="55957" y2="99121"/>
                        <a14:backgroundMark x1="64089" y1="25634" x2="64844" y2="24902"/>
                        <a14:backgroundMark x1="65242" y1="28827" x2="70410" y2="34277"/>
                        <a14:backgroundMark x1="70410" y1="34277" x2="70410" y2="34277"/>
                        <a14:backgroundMark x1="62109" y1="18945" x2="64551" y2="26953"/>
                        <a14:backgroundMark x1="62695" y1="19336" x2="65625" y2="19043"/>
                        <a14:backgroundMark x1="73535" y1="47754" x2="72656" y2="39746"/>
                        <a14:backgroundMark x1="72656" y1="39746" x2="71191" y2="37988"/>
                        <a14:backgroundMark x1="72754" y1="45215" x2="72266" y2="38867"/>
                        <a14:backgroundMark x1="72070" y1="45215" x2="72070" y2="42871"/>
                        <a14:backgroundMark x1="70020" y1="42285" x2="71875" y2="37402"/>
                        <a14:backgroundMark x1="71582" y1="42578" x2="72266" y2="47070"/>
                      </a14:backgroundRemoval>
                    </a14:imgEffect>
                    <a14:imgEffect>
                      <a14:brightnessContrast bright="-40000" contrast="20000"/>
                    </a14:imgEffect>
                  </a14:imgLayer>
                </a14:imgProps>
              </a:ext>
            </a:extLst>
          </a:blip>
          <a:stretch>
            <a:fillRect/>
          </a:stretch>
        </p:blipFill>
        <p:spPr>
          <a:xfrm flipH="1">
            <a:off x="3735656" y="3558415"/>
            <a:ext cx="2773858" cy="2773858"/>
          </a:xfrm>
          <a:prstGeom prst="rect">
            <a:avLst/>
          </a:prstGeom>
        </p:spPr>
      </p:pic>
      <p:pic>
        <p:nvPicPr>
          <p:cNvPr id="4" name="Picture 3">
            <a:extLst>
              <a:ext uri="{FF2B5EF4-FFF2-40B4-BE49-F238E27FC236}">
                <a16:creationId xmlns:a16="http://schemas.microsoft.com/office/drawing/2014/main" id="{8626B28A-72E8-80F3-AD3D-0FF0D42D965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7969" b="95020" l="8887" r="36719">
                        <a14:foregroundMark x1="23535" y1="19824" x2="23535" y2="27734"/>
                        <a14:foregroundMark x1="28125" y1="41895" x2="28418" y2="73047"/>
                        <a14:foregroundMark x1="28418" y1="73047" x2="29492" y2="74414"/>
                        <a14:foregroundMark x1="26074" y1="76367" x2="28516" y2="91113"/>
                        <a14:foregroundMark x1="28516" y1="91113" x2="30078" y2="93164"/>
                        <a14:foregroundMark x1="17889" y1="82000" x2="17871" y2="83203"/>
                        <a14:foregroundMark x1="17918" y1="80080" x2="17909" y2="80698"/>
                        <a14:foregroundMark x1="18555" y1="37598" x2="17974" y2="76363"/>
                        <a14:foregroundMark x1="17871" y1="83203" x2="18555" y2="83203"/>
                        <a14:foregroundMark x1="29004" y1="47363" x2="33008" y2="71777"/>
                        <a14:foregroundMark x1="28717" y1="38410" x2="26758" y2="32617"/>
                        <a14:foregroundMark x1="22949" y1="19141" x2="24512" y2="18457"/>
                        <a14:foregroundMark x1="19531" y1="83203" x2="19531" y2="91849"/>
                        <a14:foregroundMark x1="23242" y1="39941" x2="21973" y2="47461"/>
                        <a14:foregroundMark x1="14453" y1="34570" x2="12305" y2="45605"/>
                        <a14:foregroundMark x1="11914" y1="42871" x2="12109" y2="43555"/>
                        <a14:foregroundMark x1="13574" y1="34863" x2="12988" y2="37695"/>
                        <a14:foregroundMark x1="11914" y1="42871" x2="11523" y2="43848"/>
                        <a14:foregroundMark x1="28320" y1="37891" x2="28809" y2="51074"/>
                        <a14:foregroundMark x1="28809" y1="51074" x2="29199" y2="45117"/>
                        <a14:foregroundMark x1="29194" y1="37950" x2="25879" y2="33105"/>
                        <a14:foregroundMark x1="29167" y1="37824" x2="29102" y2="39258"/>
                        <a14:foregroundMark x1="29405" y1="36423" x2="30078" y2="40039"/>
                        <a14:foregroundMark x1="29550" y1="36404" x2="30273" y2="38574"/>
                        <a14:foregroundMark x1="30273" y1="39063" x2="31261" y2="41390"/>
                        <a14:foregroundMark x1="29590" y1="34375" x2="29492" y2="37500"/>
                        <a14:foregroundMark x1="19824" y1="89648" x2="20588" y2="90603"/>
                        <a14:foregroundMark x1="21973" y1="89648" x2="22216" y2="90500"/>
                        <a14:foregroundMark x1="27539" y1="90723" x2="26880" y2="93073"/>
                        <a14:foregroundMark x1="30957" y1="93164" x2="31567" y2="93149"/>
                        <a14:foregroundMark x1="29555" y1="93848" x2="31716" y2="93350"/>
                        <a14:foregroundMark x1="26172" y1="94629" x2="26830" y2="94477"/>
                        <a14:foregroundMark x1="35863" y1="92795" x2="36719" y2="91797"/>
                        <a14:foregroundMark x1="18971" y1="92326" x2="20410" y2="91504"/>
                        <a14:foregroundMark x1="18359" y1="92676" x2="18872" y2="92383"/>
                        <a14:foregroundMark x1="17188" y1="86035" x2="17250" y2="87370"/>
                        <a14:foregroundMark x1="20605" y1="19824" x2="22754" y2="18555"/>
                        <a14:foregroundMark x1="23242" y1="18457" x2="25586" y2="17969"/>
                        <a14:foregroundMark x1="16797" y1="86133" x2="16839" y2="87390"/>
                        <a14:foregroundMark x1="31445" y1="92676" x2="35449" y2="92480"/>
                        <a14:foregroundMark x1="34180" y1="93359" x2="36230" y2="93164"/>
                        <a14:foregroundMark x1="36035" y1="93652" x2="36328" y2="93262"/>
                        <a14:backgroundMark x1="14941" y1="20508" x2="11968" y2="34535"/>
                        <a14:backgroundMark x1="31738" y1="34863" x2="33887" y2="41602"/>
                        <a14:backgroundMark x1="35254" y1="47168" x2="36816" y2="57227"/>
                        <a14:backgroundMark x1="36816" y1="57227" x2="37305" y2="57031"/>
                        <a14:backgroundMark x1="34974" y1="54486" x2="34863" y2="56641"/>
                        <a14:backgroundMark x1="35254" y1="49023" x2="35023" y2="53524"/>
                        <a14:backgroundMark x1="34863" y1="56641" x2="35449" y2="57715"/>
                        <a14:backgroundMark x1="34746" y1="54537" x2="35352" y2="57715"/>
                        <a14:backgroundMark x1="35352" y1="57715" x2="35742" y2="58105"/>
                        <a14:backgroundMark x1="35254" y1="53125" x2="35254" y2="59375"/>
                        <a14:backgroundMark x1="34529" y1="54586" x2="35449" y2="58496"/>
                        <a14:backgroundMark x1="34028" y1="54698" x2="35254" y2="59766"/>
                        <a14:backgroundMark x1="29688" y1="32227" x2="30092" y2="34416"/>
                        <a14:backgroundMark x1="32910" y1="49316" x2="34375" y2="54004"/>
                        <a14:backgroundMark x1="33008" y1="47852" x2="33594" y2="54980"/>
                        <a14:backgroundMark x1="33594" y1="54980" x2="35254" y2="55664"/>
                        <a14:backgroundMark x1="32196" y1="42062" x2="33789" y2="49512"/>
                        <a14:backgroundMark x1="31375" y1="38220" x2="31454" y2="38589"/>
                        <a14:backgroundMark x1="15430" y1="77539" x2="15527" y2="85742"/>
                        <a14:backgroundMark x1="15527" y1="85742" x2="15527" y2="85352"/>
                        <a14:backgroundMark x1="23047" y1="78320" x2="23535" y2="88184"/>
                        <a14:backgroundMark x1="23535" y1="88184" x2="24121" y2="88281"/>
                        <a14:backgroundMark x1="23730" y1="91699" x2="22559" y2="96094"/>
                        <a14:backgroundMark x1="24357" y1="90435" x2="24609" y2="87402"/>
                        <a14:backgroundMark x1="24219" y1="92090" x2="24292" y2="91217"/>
                        <a14:backgroundMark x1="36502" y1="95199" x2="37500" y2="95313"/>
                        <a14:backgroundMark x1="35595" y1="95095" x2="36002" y2="95141"/>
                        <a14:backgroundMark x1="35105" y1="95039" x2="35464" y2="95080"/>
                        <a14:backgroundMark x1="37402" y1="91504" x2="37793" y2="91699"/>
                        <a14:backgroundMark x1="34699" y1="94988" x2="27832" y2="97754"/>
                        <a14:backgroundMark x1="22949" y1="91016" x2="20215" y2="94238"/>
                        <a14:backgroundMark x1="11230" y1="73535" x2="13672" y2="79590"/>
                        <a14:backgroundMark x1="16211" y1="76270" x2="16016" y2="79980"/>
                        <a14:backgroundMark x1="36523" y1="70313" x2="37012" y2="74512"/>
                        <a14:backgroundMark x1="16211" y1="80957" x2="16406" y2="82227"/>
                        <a14:backgroundMark x1="21973" y1="78906" x2="21777" y2="80664"/>
                        <a14:backgroundMark x1="32227" y1="41602" x2="32031" y2="42480"/>
                        <a14:backgroundMark x1="13184" y1="52051" x2="14063" y2="58984"/>
                        <a14:backgroundMark x1="14063" y1="58984" x2="13867" y2="59375"/>
                        <a14:backgroundMark x1="21875" y1="81152" x2="21973" y2="83496"/>
                        <a14:backgroundMark x1="22070" y1="85352" x2="21582" y2="87988"/>
                        <a14:backgroundMark x1="21387" y1="85059" x2="21582" y2="87988"/>
                        <a14:backgroundMark x1="15918" y1="75781" x2="12402" y2="74707"/>
                        <a14:backgroundMark x1="12207" y1="71875" x2="12109" y2="73828"/>
                        <a14:backgroundMark x1="16602" y1="87402" x2="16797" y2="91406"/>
                        <a14:backgroundMark x1="16797" y1="87305" x2="16797" y2="86719"/>
                        <a14:backgroundMark x1="16895" y1="91602" x2="16895" y2="92383"/>
                        <a14:backgroundMark x1="29004" y1="95898" x2="23828" y2="94727"/>
                        <a14:backgroundMark x1="30176" y1="94824" x2="27051" y2="94824"/>
                      </a14:backgroundRemoval>
                    </a14:imgEffect>
                  </a14:imgLayer>
                </a14:imgProps>
              </a:ext>
            </a:extLst>
          </a:blip>
          <a:srcRect l="5834" t="15278" r="61528"/>
          <a:stretch/>
        </p:blipFill>
        <p:spPr>
          <a:xfrm>
            <a:off x="2086226" y="2200042"/>
            <a:ext cx="1904079" cy="4942503"/>
          </a:xfrm>
          <a:prstGeom prst="rect">
            <a:avLst/>
          </a:prstGeom>
        </p:spPr>
      </p:pic>
      <p:pic>
        <p:nvPicPr>
          <p:cNvPr id="48" name="Picture 47">
            <a:extLst>
              <a:ext uri="{FF2B5EF4-FFF2-40B4-BE49-F238E27FC236}">
                <a16:creationId xmlns:a16="http://schemas.microsoft.com/office/drawing/2014/main" id="{CB5EB09B-D126-98AA-AB68-AE22C2B91338}"/>
              </a:ext>
            </a:extLst>
          </p:cNvPr>
          <p:cNvPicPr>
            <a:picLocks noChangeAspect="1"/>
          </p:cNvPicPr>
          <p:nvPr/>
        </p:nvPicPr>
        <p:blipFill>
          <a:blip r:embed="rId10">
            <a:extLst>
              <a:ext uri="{BEBA8EAE-BF5A-486C-A8C5-ECC9F3942E4B}">
                <a14:imgProps xmlns:a14="http://schemas.microsoft.com/office/drawing/2010/main">
                  <a14:imgLayer r:embed="rId7">
                    <a14:imgEffect>
                      <a14:backgroundRemoval t="5469" b="99512" l="9961" r="89844">
                        <a14:foregroundMark x1="67520" y1="60852" x2="78125" y2="90430"/>
                        <a14:foregroundMark x1="61011" y1="42699" x2="66404" y2="57741"/>
                        <a14:foregroundMark x1="48047" y1="6543" x2="60187" y2="40401"/>
                        <a14:foregroundMark x1="84442" y1="76892" x2="85254" y2="78906"/>
                        <a14:foregroundMark x1="76953" y1="58301" x2="83413" y2="74337"/>
                        <a14:foregroundMark x1="85254" y1="78906" x2="86816" y2="79199"/>
                        <a14:foregroundMark x1="48730" y1="32520" x2="60449" y2="77441"/>
                        <a14:foregroundMark x1="45703" y1="5566" x2="48438" y2="14648"/>
                        <a14:foregroundMark x1="33301" y1="51953" x2="34184" y2="54086"/>
                        <a14:foregroundMark x1="54785" y1="59082" x2="52734" y2="83691"/>
                        <a14:foregroundMark x1="52734" y1="83691" x2="54102" y2="83301"/>
                        <a14:foregroundMark x1="46777" y1="87793" x2="43359" y2="99512"/>
                        <a14:foregroundMark x1="61929" y1="42189" x2="62109" y2="43359"/>
                        <a14:foregroundMark x1="75500" y1="55430" x2="74282" y2="56262"/>
                        <a14:foregroundMark x1="56843" y1="12392" x2="56543" y2="12207"/>
                        <a14:foregroundMark x1="63294" y1="28272" x2="63751" y2="29073"/>
                        <a14:foregroundMark x1="63173" y1="27216" x2="63384" y2="29293"/>
                        <a14:foregroundMark x1="64781" y1="35365" x2="65430" y2="36816"/>
                        <a14:foregroundMark x1="48242" y1="40625" x2="32227" y2="50195"/>
                        <a14:foregroundMark x1="32227" y1="50195" x2="32715" y2="50195"/>
                        <a14:foregroundMark x1="32031" y1="51465" x2="32407" y2="54143"/>
                        <a14:foregroundMark x1="58008" y1="20703" x2="59375" y2="33301"/>
                        <a14:foregroundMark x1="59375" y1="33301" x2="61133" y2="33887"/>
                        <a14:backgroundMark x1="60840" y1="40039" x2="62109" y2="42090"/>
                        <a14:backgroundMark x1="74121" y1="56152" x2="71289" y2="59668"/>
                        <a14:backgroundMark x1="75195" y1="56348" x2="73535" y2="54785"/>
                        <a14:backgroundMark x1="75195" y1="56348" x2="75684" y2="55078"/>
                        <a14:backgroundMark x1="66309" y1="57813" x2="68457" y2="60156"/>
                        <a14:backgroundMark x1="80176" y1="75195" x2="84473" y2="76855"/>
                        <a14:backgroundMark x1="31543" y1="17969" x2="25879" y2="57617"/>
                        <a14:backgroundMark x1="45117" y1="50781" x2="27441" y2="80078"/>
                        <a14:backgroundMark x1="27441" y1="80078" x2="27148" y2="81738"/>
                        <a14:backgroundMark x1="31738" y1="54785" x2="31738" y2="57617"/>
                        <a14:backgroundMark x1="33691" y1="54102" x2="33789" y2="57129"/>
                        <a14:backgroundMark x1="71094" y1="41895" x2="73047" y2="46191"/>
                        <a14:backgroundMark x1="70996" y1="39063" x2="70996" y2="42188"/>
                        <a14:backgroundMark x1="73145" y1="46387" x2="74805" y2="48730"/>
                        <a14:backgroundMark x1="65234" y1="30957" x2="62891" y2="26465"/>
                        <a14:backgroundMark x1="62695" y1="14648" x2="58887" y2="12402"/>
                        <a14:backgroundMark x1="64355" y1="23633" x2="61621" y2="27051"/>
                        <a14:backgroundMark x1="63867" y1="20117" x2="62695" y2="17285"/>
                        <a14:backgroundMark x1="58008" y1="12695" x2="61133" y2="14063"/>
                        <a14:backgroundMark x1="57031" y1="12109" x2="58496" y2="12207"/>
                        <a14:backgroundMark x1="63867" y1="29004" x2="70996" y2="39453"/>
                        <a14:backgroundMark x1="63379" y1="29492" x2="67969" y2="36426"/>
                        <a14:backgroundMark x1="63379" y1="28711" x2="62598" y2="25977"/>
                        <a14:backgroundMark x1="43359" y1="26953" x2="40234" y2="37891"/>
                        <a14:backgroundMark x1="40234" y1="37891" x2="39355" y2="38867"/>
                      </a14:backgroundRemoval>
                    </a14:imgEffect>
                    <a14:imgEffect>
                      <a14:brightnessContrast bright="-40000" contrast="20000"/>
                    </a14:imgEffect>
                  </a14:imgLayer>
                </a14:imgProps>
              </a:ext>
            </a:extLst>
          </a:blip>
          <a:stretch>
            <a:fillRect/>
          </a:stretch>
        </p:blipFill>
        <p:spPr>
          <a:xfrm flipH="1">
            <a:off x="-478109" y="3753365"/>
            <a:ext cx="2558249" cy="2558249"/>
          </a:xfrm>
          <a:prstGeom prst="rect">
            <a:avLst/>
          </a:prstGeom>
        </p:spPr>
      </p:pic>
      <p:pic>
        <p:nvPicPr>
          <p:cNvPr id="49" name="Picture 48">
            <a:extLst>
              <a:ext uri="{FF2B5EF4-FFF2-40B4-BE49-F238E27FC236}">
                <a16:creationId xmlns:a16="http://schemas.microsoft.com/office/drawing/2014/main" id="{4A63D9A0-8782-FD32-2B6E-3EED25B1A77A}"/>
              </a:ext>
            </a:extLst>
          </p:cNvPr>
          <p:cNvPicPr>
            <a:picLocks noChangeAspect="1"/>
          </p:cNvPicPr>
          <p:nvPr/>
        </p:nvPicPr>
        <p:blipFill>
          <a:blip r:embed="rId10">
            <a:extLst>
              <a:ext uri="{BEBA8EAE-BF5A-486C-A8C5-ECC9F3942E4B}">
                <a14:imgProps xmlns:a14="http://schemas.microsoft.com/office/drawing/2010/main">
                  <a14:imgLayer r:embed="rId7">
                    <a14:imgEffect>
                      <a14:backgroundRemoval t="5469" b="99512" l="9961" r="89844">
                        <a14:foregroundMark x1="67520" y1="60852" x2="78125" y2="90430"/>
                        <a14:foregroundMark x1="61011" y1="42699" x2="66404" y2="57741"/>
                        <a14:foregroundMark x1="48047" y1="6543" x2="60187" y2="40401"/>
                        <a14:foregroundMark x1="84442" y1="76892" x2="85254" y2="78906"/>
                        <a14:foregroundMark x1="76953" y1="58301" x2="83413" y2="74337"/>
                        <a14:foregroundMark x1="85254" y1="78906" x2="86816" y2="79199"/>
                        <a14:foregroundMark x1="48730" y1="32520" x2="60449" y2="77441"/>
                        <a14:foregroundMark x1="45703" y1="5566" x2="48438" y2="14648"/>
                        <a14:foregroundMark x1="33301" y1="51953" x2="34184" y2="54086"/>
                        <a14:foregroundMark x1="54785" y1="59082" x2="52734" y2="83691"/>
                        <a14:foregroundMark x1="52734" y1="83691" x2="54102" y2="83301"/>
                        <a14:foregroundMark x1="46777" y1="87793" x2="43359" y2="99512"/>
                        <a14:foregroundMark x1="61929" y1="42189" x2="62109" y2="43359"/>
                        <a14:foregroundMark x1="75500" y1="55430" x2="74282" y2="56262"/>
                        <a14:foregroundMark x1="56843" y1="12392" x2="56543" y2="12207"/>
                        <a14:foregroundMark x1="63294" y1="28272" x2="63751" y2="29073"/>
                        <a14:foregroundMark x1="63173" y1="27216" x2="63384" y2="29293"/>
                        <a14:foregroundMark x1="64781" y1="35365" x2="65430" y2="36816"/>
                        <a14:foregroundMark x1="48242" y1="40625" x2="32227" y2="50195"/>
                        <a14:foregroundMark x1="32227" y1="50195" x2="32715" y2="50195"/>
                        <a14:foregroundMark x1="32031" y1="51465" x2="32407" y2="54143"/>
                        <a14:foregroundMark x1="58008" y1="20703" x2="59375" y2="33301"/>
                        <a14:foregroundMark x1="59375" y1="33301" x2="61133" y2="33887"/>
                        <a14:backgroundMark x1="60840" y1="40039" x2="62109" y2="42090"/>
                        <a14:backgroundMark x1="74121" y1="56152" x2="71289" y2="59668"/>
                        <a14:backgroundMark x1="75195" y1="56348" x2="73535" y2="54785"/>
                        <a14:backgroundMark x1="75195" y1="56348" x2="75684" y2="55078"/>
                        <a14:backgroundMark x1="66309" y1="57813" x2="68457" y2="60156"/>
                        <a14:backgroundMark x1="80176" y1="75195" x2="84473" y2="76855"/>
                        <a14:backgroundMark x1="31543" y1="17969" x2="25879" y2="57617"/>
                        <a14:backgroundMark x1="45117" y1="50781" x2="27441" y2="80078"/>
                        <a14:backgroundMark x1="27441" y1="80078" x2="27148" y2="81738"/>
                        <a14:backgroundMark x1="31738" y1="54785" x2="31738" y2="57617"/>
                        <a14:backgroundMark x1="33691" y1="54102" x2="33789" y2="57129"/>
                        <a14:backgroundMark x1="71094" y1="41895" x2="73047" y2="46191"/>
                        <a14:backgroundMark x1="70996" y1="39063" x2="70996" y2="42188"/>
                        <a14:backgroundMark x1="73145" y1="46387" x2="74805" y2="48730"/>
                        <a14:backgroundMark x1="65234" y1="30957" x2="62891" y2="26465"/>
                        <a14:backgroundMark x1="62695" y1="14648" x2="58887" y2="12402"/>
                        <a14:backgroundMark x1="64355" y1="23633" x2="61621" y2="27051"/>
                        <a14:backgroundMark x1="63867" y1="20117" x2="62695" y2="17285"/>
                        <a14:backgroundMark x1="58008" y1="12695" x2="61133" y2="14063"/>
                        <a14:backgroundMark x1="57031" y1="12109" x2="58496" y2="12207"/>
                        <a14:backgroundMark x1="63867" y1="29004" x2="70996" y2="39453"/>
                        <a14:backgroundMark x1="63379" y1="29492" x2="67969" y2="36426"/>
                        <a14:backgroundMark x1="63379" y1="28711" x2="62598" y2="25977"/>
                        <a14:backgroundMark x1="43359" y1="26953" x2="40234" y2="37891"/>
                        <a14:backgroundMark x1="40234" y1="37891" x2="39355" y2="38867"/>
                      </a14:backgroundRemoval>
                    </a14:imgEffect>
                    <a14:imgEffect>
                      <a14:brightnessContrast bright="-40000" contrast="20000"/>
                    </a14:imgEffect>
                  </a14:imgLayer>
                </a14:imgProps>
              </a:ext>
            </a:extLst>
          </a:blip>
          <a:stretch>
            <a:fillRect/>
          </a:stretch>
        </p:blipFill>
        <p:spPr>
          <a:xfrm flipH="1">
            <a:off x="7069416" y="3728692"/>
            <a:ext cx="2558249" cy="2558249"/>
          </a:xfrm>
          <a:prstGeom prst="rect">
            <a:avLst/>
          </a:prstGeom>
        </p:spPr>
      </p:pic>
      <p:pic>
        <p:nvPicPr>
          <p:cNvPr id="50" name="Picture 49">
            <a:extLst>
              <a:ext uri="{FF2B5EF4-FFF2-40B4-BE49-F238E27FC236}">
                <a16:creationId xmlns:a16="http://schemas.microsoft.com/office/drawing/2014/main" id="{8B9808D5-7C55-863A-3523-523FC66B44FC}"/>
              </a:ext>
            </a:extLst>
          </p:cNvPr>
          <p:cNvPicPr>
            <a:picLocks noChangeAspect="1"/>
          </p:cNvPicPr>
          <p:nvPr/>
        </p:nvPicPr>
        <p:blipFill>
          <a:blip r:embed="rId10">
            <a:extLst>
              <a:ext uri="{BEBA8EAE-BF5A-486C-A8C5-ECC9F3942E4B}">
                <a14:imgProps xmlns:a14="http://schemas.microsoft.com/office/drawing/2010/main">
                  <a14:imgLayer r:embed="rId7">
                    <a14:imgEffect>
                      <a14:backgroundRemoval t="5469" b="99512" l="9961" r="89844">
                        <a14:foregroundMark x1="67520" y1="60852" x2="78125" y2="90430"/>
                        <a14:foregroundMark x1="61011" y1="42699" x2="66404" y2="57741"/>
                        <a14:foregroundMark x1="48047" y1="6543" x2="60187" y2="40401"/>
                        <a14:foregroundMark x1="84442" y1="76892" x2="85254" y2="78906"/>
                        <a14:foregroundMark x1="76953" y1="58301" x2="83413" y2="74337"/>
                        <a14:foregroundMark x1="85254" y1="78906" x2="86816" y2="79199"/>
                        <a14:foregroundMark x1="48730" y1="32520" x2="60449" y2="77441"/>
                        <a14:foregroundMark x1="45703" y1="5566" x2="48438" y2="14648"/>
                        <a14:foregroundMark x1="33301" y1="51953" x2="34184" y2="54086"/>
                        <a14:foregroundMark x1="54785" y1="59082" x2="52734" y2="83691"/>
                        <a14:foregroundMark x1="52734" y1="83691" x2="54102" y2="83301"/>
                        <a14:foregroundMark x1="46777" y1="87793" x2="43359" y2="99512"/>
                        <a14:foregroundMark x1="61929" y1="42189" x2="62109" y2="43359"/>
                        <a14:foregroundMark x1="75500" y1="55430" x2="74282" y2="56262"/>
                        <a14:foregroundMark x1="56843" y1="12392" x2="56543" y2="12207"/>
                        <a14:foregroundMark x1="63294" y1="28272" x2="63751" y2="29073"/>
                        <a14:foregroundMark x1="63173" y1="27216" x2="63384" y2="29293"/>
                        <a14:foregroundMark x1="64781" y1="35365" x2="65430" y2="36816"/>
                        <a14:foregroundMark x1="48242" y1="40625" x2="32227" y2="50195"/>
                        <a14:foregroundMark x1="32227" y1="50195" x2="32715" y2="50195"/>
                        <a14:foregroundMark x1="32031" y1="51465" x2="32407" y2="54143"/>
                        <a14:foregroundMark x1="58008" y1="20703" x2="59375" y2="33301"/>
                        <a14:foregroundMark x1="59375" y1="33301" x2="61133" y2="33887"/>
                        <a14:backgroundMark x1="60840" y1="40039" x2="62109" y2="42090"/>
                        <a14:backgroundMark x1="74121" y1="56152" x2="71289" y2="59668"/>
                        <a14:backgroundMark x1="75195" y1="56348" x2="73535" y2="54785"/>
                        <a14:backgroundMark x1="75195" y1="56348" x2="75684" y2="55078"/>
                        <a14:backgroundMark x1="66309" y1="57813" x2="68457" y2="60156"/>
                        <a14:backgroundMark x1="80176" y1="75195" x2="84473" y2="76855"/>
                        <a14:backgroundMark x1="31543" y1="17969" x2="25879" y2="57617"/>
                        <a14:backgroundMark x1="45117" y1="50781" x2="27441" y2="80078"/>
                        <a14:backgroundMark x1="27441" y1="80078" x2="27148" y2="81738"/>
                        <a14:backgroundMark x1="31738" y1="54785" x2="31738" y2="57617"/>
                        <a14:backgroundMark x1="33691" y1="54102" x2="33789" y2="57129"/>
                        <a14:backgroundMark x1="71094" y1="41895" x2="73047" y2="46191"/>
                        <a14:backgroundMark x1="70996" y1="39063" x2="70996" y2="42188"/>
                        <a14:backgroundMark x1="73145" y1="46387" x2="74805" y2="48730"/>
                        <a14:backgroundMark x1="65234" y1="30957" x2="62891" y2="26465"/>
                        <a14:backgroundMark x1="62695" y1="14648" x2="58887" y2="12402"/>
                        <a14:backgroundMark x1="64355" y1="23633" x2="61621" y2="27051"/>
                        <a14:backgroundMark x1="63867" y1="20117" x2="62695" y2="17285"/>
                        <a14:backgroundMark x1="58008" y1="12695" x2="61133" y2="14063"/>
                        <a14:backgroundMark x1="57031" y1="12109" x2="58496" y2="12207"/>
                        <a14:backgroundMark x1="63867" y1="29004" x2="70996" y2="39453"/>
                        <a14:backgroundMark x1="63379" y1="29492" x2="67969" y2="36426"/>
                        <a14:backgroundMark x1="63379" y1="28711" x2="62598" y2="25977"/>
                        <a14:backgroundMark x1="43359" y1="26953" x2="40234" y2="37891"/>
                        <a14:backgroundMark x1="40234" y1="37891" x2="39355" y2="38867"/>
                      </a14:backgroundRemoval>
                    </a14:imgEffect>
                    <a14:imgEffect>
                      <a14:brightnessContrast bright="-40000" contrast="20000"/>
                    </a14:imgEffect>
                  </a14:imgLayer>
                </a14:imgProps>
              </a:ext>
            </a:extLst>
          </a:blip>
          <a:stretch>
            <a:fillRect/>
          </a:stretch>
        </p:blipFill>
        <p:spPr>
          <a:xfrm flipH="1">
            <a:off x="9916859" y="3881841"/>
            <a:ext cx="2558249" cy="2558249"/>
          </a:xfrm>
          <a:prstGeom prst="rect">
            <a:avLst/>
          </a:prstGeom>
        </p:spPr>
      </p:pic>
      <p:sp>
        <p:nvSpPr>
          <p:cNvPr id="13" name="Rectangle 12">
            <a:hlinkClick r:id="" action="ppaction://hlinkshowjump?jump=nextslide"/>
            <a:extLst>
              <a:ext uri="{FF2B5EF4-FFF2-40B4-BE49-F238E27FC236}">
                <a16:creationId xmlns:a16="http://schemas.microsoft.com/office/drawing/2014/main" id="{8472474C-E947-A9F9-D3F0-871129027446}"/>
              </a:ext>
            </a:extLst>
          </p:cNvPr>
          <p:cNvSpPr/>
          <p:nvPr/>
        </p:nvSpPr>
        <p:spPr>
          <a:xfrm>
            <a:off x="11450319" y="-14692"/>
            <a:ext cx="741680" cy="6872692"/>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BC5F79-31CE-6074-E181-5CC4E4D39720}"/>
              </a:ext>
            </a:extLst>
          </p:cNvPr>
          <p:cNvSpPr txBox="1"/>
          <p:nvPr/>
        </p:nvSpPr>
        <p:spPr>
          <a:xfrm>
            <a:off x="5929184" y="1773851"/>
            <a:ext cx="5089436"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How do you think most people in our society explain:</a:t>
            </a:r>
          </a:p>
        </p:txBody>
      </p:sp>
      <p:sp>
        <p:nvSpPr>
          <p:cNvPr id="7" name="TextBox 6">
            <a:extLst>
              <a:ext uri="{FF2B5EF4-FFF2-40B4-BE49-F238E27FC236}">
                <a16:creationId xmlns:a16="http://schemas.microsoft.com/office/drawing/2014/main" id="{8270BF7B-C9B4-7C06-8312-7E66EC1A5482}"/>
              </a:ext>
            </a:extLst>
          </p:cNvPr>
          <p:cNvSpPr txBox="1"/>
          <p:nvPr/>
        </p:nvSpPr>
        <p:spPr>
          <a:xfrm>
            <a:off x="5929184" y="892204"/>
            <a:ext cx="4177854"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rPr>
              <a:t>And if you don’t believe me?</a:t>
            </a:r>
          </a:p>
        </p:txBody>
      </p:sp>
      <p:sp>
        <p:nvSpPr>
          <p:cNvPr id="16" name="TextBox 15">
            <a:extLst>
              <a:ext uri="{FF2B5EF4-FFF2-40B4-BE49-F238E27FC236}">
                <a16:creationId xmlns:a16="http://schemas.microsoft.com/office/drawing/2014/main" id="{E802C0AF-7F22-024A-1AA7-4253C14B9C20}"/>
              </a:ext>
            </a:extLst>
          </p:cNvPr>
          <p:cNvSpPr txBox="1"/>
          <p:nvPr/>
        </p:nvSpPr>
        <p:spPr>
          <a:xfrm>
            <a:off x="5929184" y="2963274"/>
            <a:ext cx="3208209" cy="1938992"/>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Crime?</a:t>
            </a:r>
          </a:p>
          <a:p>
            <a:r>
              <a:rPr lang="en-GB" sz="2000" dirty="0">
                <a:latin typeface="Tekton Pro Ext" panose="020F0605020208020904" pitchFamily="34" charset="0"/>
                <a:cs typeface="Arial" panose="020B0604020202020204" pitchFamily="34" charset="0"/>
              </a:rPr>
              <a:t>Educational success?</a:t>
            </a:r>
          </a:p>
          <a:p>
            <a:r>
              <a:rPr lang="en-GB" sz="2000" dirty="0">
                <a:latin typeface="Tekton Pro Ext" panose="020F0605020208020904" pitchFamily="34" charset="0"/>
                <a:cs typeface="Arial" panose="020B0604020202020204" pitchFamily="34" charset="0"/>
              </a:rPr>
              <a:t>Divorce?</a:t>
            </a:r>
          </a:p>
          <a:p>
            <a:r>
              <a:rPr lang="en-GB" sz="2000" dirty="0">
                <a:latin typeface="Tekton Pro Ext" panose="020F0605020208020904" pitchFamily="34" charset="0"/>
                <a:cs typeface="Arial" panose="020B0604020202020204" pitchFamily="34" charset="0"/>
              </a:rPr>
              <a:t>Poverty?</a:t>
            </a:r>
          </a:p>
          <a:p>
            <a:r>
              <a:rPr lang="en-GB" sz="2000" dirty="0">
                <a:latin typeface="Tekton Pro Ext" panose="020F0605020208020904" pitchFamily="34" charset="0"/>
                <a:cs typeface="Arial" panose="020B0604020202020204" pitchFamily="34" charset="0"/>
              </a:rPr>
              <a:t>Affluence?</a:t>
            </a:r>
          </a:p>
          <a:p>
            <a:r>
              <a:rPr lang="en-GB" sz="2000" dirty="0">
                <a:latin typeface="Tekton Pro Ext" panose="020F0605020208020904" pitchFamily="34" charset="0"/>
                <a:cs typeface="Arial" panose="020B0604020202020204" pitchFamily="34" charset="0"/>
              </a:rPr>
              <a:t>Religious beliefs?</a:t>
            </a:r>
          </a:p>
        </p:txBody>
      </p:sp>
      <p:sp>
        <p:nvSpPr>
          <p:cNvPr id="18" name="TextBox 17">
            <a:extLst>
              <a:ext uri="{FF2B5EF4-FFF2-40B4-BE49-F238E27FC236}">
                <a16:creationId xmlns:a16="http://schemas.microsoft.com/office/drawing/2014/main" id="{424833B6-EA20-D7B3-5786-8121D22D0670}"/>
              </a:ext>
            </a:extLst>
          </p:cNvPr>
          <p:cNvSpPr txBox="1"/>
          <p:nvPr/>
        </p:nvSpPr>
        <p:spPr>
          <a:xfrm>
            <a:off x="3963022" y="6096483"/>
            <a:ext cx="5953837"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rPr>
              <a:t>And how would a sociologist explain them?</a:t>
            </a:r>
          </a:p>
        </p:txBody>
      </p:sp>
      <p:pic>
        <p:nvPicPr>
          <p:cNvPr id="2" name="pin">
            <a:extLst>
              <a:ext uri="{FF2B5EF4-FFF2-40B4-BE49-F238E27FC236}">
                <a16:creationId xmlns:a16="http://schemas.microsoft.com/office/drawing/2014/main" id="{337E871F-8058-8B6A-B11A-1C4E7554D4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3" name="Group 2">
            <a:extLst>
              <a:ext uri="{FF2B5EF4-FFF2-40B4-BE49-F238E27FC236}">
                <a16:creationId xmlns:a16="http://schemas.microsoft.com/office/drawing/2014/main" id="{0DC51508-4C7D-FAE7-6444-D0095629719D}"/>
              </a:ext>
            </a:extLst>
          </p:cNvPr>
          <p:cNvGrpSpPr/>
          <p:nvPr/>
        </p:nvGrpSpPr>
        <p:grpSpPr>
          <a:xfrm>
            <a:off x="4176074" y="512191"/>
            <a:ext cx="7363071" cy="5453605"/>
            <a:chOff x="5897085" y="302139"/>
            <a:chExt cx="8014853" cy="24025075"/>
          </a:xfrm>
        </p:grpSpPr>
        <p:pic>
          <p:nvPicPr>
            <p:cNvPr id="6" name="Picture 5">
              <a:extLst>
                <a:ext uri="{FF2B5EF4-FFF2-40B4-BE49-F238E27FC236}">
                  <a16:creationId xmlns:a16="http://schemas.microsoft.com/office/drawing/2014/main" id="{0FAA092A-FA51-9565-6EB0-6831868197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97085" y="302139"/>
              <a:ext cx="8014853" cy="24025075"/>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TextBox 7">
              <a:extLst>
                <a:ext uri="{FF2B5EF4-FFF2-40B4-BE49-F238E27FC236}">
                  <a16:creationId xmlns:a16="http://schemas.microsoft.com/office/drawing/2014/main" id="{A6675210-6171-9ABE-6A8A-737642DDF673}"/>
                </a:ext>
              </a:extLst>
            </p:cNvPr>
            <p:cNvSpPr txBox="1"/>
            <p:nvPr/>
          </p:nvSpPr>
          <p:spPr>
            <a:xfrm>
              <a:off x="6175921" y="1245405"/>
              <a:ext cx="7586305" cy="21848222"/>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I’ve included this screen as an opportunity to get students to identify and examine some of their own preconceptions about a range of social phenomena.</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If you’re going to allow students to discuss any, some or all of the ideas listed you need to come prepared to show the social dimension - how crime, for example, is related to concepts like class, age, gender and ethnicity.</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Alternatively, you might like to take a more-nuanced approach by focusing on something like divorce and showing the various social dimensions that influence individual decisions to divorce (marriage at a young age, religious beliefs about marriage, remarriage after previous divorce and the like).</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You might also like to note that to leave this screen you need to first click the detective to bring-up the prompt for a sociological explanation. You can then leave the screen on the right edge.</a:t>
              </a:r>
            </a:p>
          </p:txBody>
        </p:sp>
      </p:grpSp>
    </p:spTree>
    <p:extLst>
      <p:ext uri="{BB962C8B-B14F-4D97-AF65-F5344CB8AC3E}">
        <p14:creationId xmlns:p14="http://schemas.microsoft.com/office/powerpoint/2010/main" val="237729831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Footsteps Concrete.wav"/>
                                        </p:tgtEl>
                                      </p:cMediaNode>
                                    </p:audio>
                                  </p:subTnLst>
                                </p:cTn>
                              </p:par>
                            </p:childTnLst>
                          </p:cTn>
                        </p:par>
                        <p:par>
                          <p:cTn id="9" fill="hold">
                            <p:stCondLst>
                              <p:cond delay="0"/>
                            </p:stCondLst>
                            <p:childTnLst>
                              <p:par>
                                <p:cTn id="10" presetID="10" presetClass="exit" presetSubtype="0" fill="hold" nodeType="afterEffect">
                                  <p:stCondLst>
                                    <p:cond delay="500"/>
                                  </p:stCondLst>
                                  <p:childTnLst>
                                    <p:animEffect transition="out" filter="fad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par>
                          <p:cTn id="16" fill="hold">
                            <p:stCondLst>
                              <p:cond delay="1000"/>
                            </p:stCondLst>
                            <p:childTnLst>
                              <p:par>
                                <p:cTn id="17" presetID="10" presetClass="exit" presetSubtype="0" fill="hold" nodeType="after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par>
                          <p:cTn id="23" fill="hold">
                            <p:stCondLst>
                              <p:cond delay="1500"/>
                            </p:stCondLst>
                            <p:childTnLst>
                              <p:par>
                                <p:cTn id="24" presetID="10" presetClass="exit" presetSubtype="0" fill="hold" nodeType="afterEffect">
                                  <p:stCondLst>
                                    <p:cond delay="0"/>
                                  </p:stCondLst>
                                  <p:childTnLst>
                                    <p:animEffect transition="out" filter="fade">
                                      <p:cBhvr>
                                        <p:cTn id="25" dur="500"/>
                                        <p:tgtEl>
                                          <p:spTgt spid="49"/>
                                        </p:tgtEl>
                                      </p:cBhvr>
                                    </p:animEffect>
                                    <p:set>
                                      <p:cBhvr>
                                        <p:cTn id="26" dur="1" fill="hold">
                                          <p:stCondLst>
                                            <p:cond delay="499"/>
                                          </p:stCondLst>
                                        </p:cTn>
                                        <p:tgtEl>
                                          <p:spTgt spid="49"/>
                                        </p:tgtEl>
                                        <p:attrNameLst>
                                          <p:attrName>style.visibility</p:attrName>
                                        </p:attrNameLst>
                                      </p:cBhvr>
                                      <p:to>
                                        <p:strVal val="hidden"/>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500"/>
                                        <p:tgtEl>
                                          <p:spTgt spid="50"/>
                                        </p:tgtEl>
                                      </p:cBhvr>
                                    </p:animEffect>
                                    <p:set>
                                      <p:cBhvr>
                                        <p:cTn id="33" dur="1" fill="hold">
                                          <p:stCondLst>
                                            <p:cond delay="499"/>
                                          </p:stCondLst>
                                        </p:cTn>
                                        <p:tgtEl>
                                          <p:spTgt spid="50"/>
                                        </p:tgtEl>
                                        <p:attrNameLst>
                                          <p:attrName>style.visibility</p:attrName>
                                        </p:attrNameLst>
                                      </p:cBhvr>
                                      <p:to>
                                        <p:strVal val="hidden"/>
                                      </p:to>
                                    </p:set>
                                  </p:childTnLst>
                                </p:cTn>
                              </p:par>
                              <p:par>
                                <p:cTn id="34" presetID="1" presetClass="entr" presetSubtype="0" fill="hold" grpId="0" nodeType="withEffect">
                                  <p:stCondLst>
                                    <p:cond delay="2000"/>
                                  </p:stCondLst>
                                  <p:childTnLst>
                                    <p:set>
                                      <p:cBhvr>
                                        <p:cTn id="35" dur="1" fill="hold">
                                          <p:stCondLst>
                                            <p:cond delay="0"/>
                                          </p:stCondLst>
                                        </p:cTn>
                                        <p:tgtEl>
                                          <p:spTgt spid="5"/>
                                        </p:tgtEl>
                                        <p:attrNameLst>
                                          <p:attrName>style.visibility</p:attrName>
                                        </p:attrNameLst>
                                      </p:cBhvr>
                                      <p:to>
                                        <p:strVal val="visible"/>
                                      </p:to>
                                    </p:set>
                                  </p:childTnLst>
                                </p:cTn>
                              </p:par>
                            </p:childTnLst>
                          </p:cTn>
                        </p:par>
                        <p:par>
                          <p:cTn id="36" fill="hold">
                            <p:stCondLst>
                              <p:cond delay="4000"/>
                            </p:stCondLst>
                            <p:childTnLst>
                              <p:par>
                                <p:cTn id="37" presetID="1" presetClass="entr" presetSubtype="0" fill="hold" grpId="0" nodeType="afterEffect">
                                  <p:stCondLst>
                                    <p:cond delay="20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60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3" grpId="0" animBg="1"/>
      <p:bldP spid="5" grpId="0" animBg="1"/>
      <p:bldP spid="7"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00B0F0"/>
            </a:gs>
            <a:gs pos="52000">
              <a:srgbClr val="B1D29B"/>
            </a:gs>
            <a:gs pos="2000">
              <a:schemeClr val="accent1">
                <a:lumMod val="75000"/>
              </a:schemeClr>
            </a:gs>
            <a:gs pos="59000">
              <a:srgbClr val="91C071"/>
            </a:gs>
            <a:gs pos="0">
              <a:srgbClr val="A8C039"/>
            </a:gs>
            <a:gs pos="86000">
              <a:srgbClr val="FFFF00">
                <a:lumMod val="75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6BD8B-1CDB-253B-99F9-2FE8C802603A}"/>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rot="20039088">
            <a:off x="860678" y="586408"/>
            <a:ext cx="9277945" cy="4015409"/>
          </a:xfrm>
          <a:prstGeom prst="rect">
            <a:avLst/>
          </a:prstGeom>
        </p:spPr>
      </p:pic>
      <p:pic>
        <p:nvPicPr>
          <p:cNvPr id="7" name="Picture 6">
            <a:extLst>
              <a:ext uri="{FF2B5EF4-FFF2-40B4-BE49-F238E27FC236}">
                <a16:creationId xmlns:a16="http://schemas.microsoft.com/office/drawing/2014/main" id="{16292BFA-5AF8-7D3C-8DA1-BB23C71975A5}"/>
              </a:ext>
            </a:extLst>
          </p:cNvPr>
          <p:cNvPicPr>
            <a:picLocks noChangeAspect="1"/>
          </p:cNvPicPr>
          <p:nvPr/>
        </p:nvPicPr>
        <p:blipFill>
          <a:blip r:embed="rId8">
            <a:alphaModFix amt="12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rot="19022132">
            <a:off x="4287467" y="2264790"/>
            <a:ext cx="8150217" cy="5175388"/>
          </a:xfrm>
          <a:prstGeom prst="rect">
            <a:avLst/>
          </a:prstGeom>
        </p:spPr>
      </p:pic>
      <p:grpSp>
        <p:nvGrpSpPr>
          <p:cNvPr id="11" name="Group 10">
            <a:extLst>
              <a:ext uri="{FF2B5EF4-FFF2-40B4-BE49-F238E27FC236}">
                <a16:creationId xmlns:a16="http://schemas.microsoft.com/office/drawing/2014/main" id="{E3B36410-314E-5678-2639-0D5E5A5B6C3F}"/>
              </a:ext>
            </a:extLst>
          </p:cNvPr>
          <p:cNvGrpSpPr/>
          <p:nvPr/>
        </p:nvGrpSpPr>
        <p:grpSpPr>
          <a:xfrm>
            <a:off x="-418203" y="370840"/>
            <a:ext cx="9408160" cy="995680"/>
            <a:chOff x="-418203" y="370840"/>
            <a:chExt cx="9408160" cy="995680"/>
          </a:xfrm>
        </p:grpSpPr>
        <p:sp>
          <p:nvSpPr>
            <p:cNvPr id="8" name="Rectangle 7">
              <a:extLst>
                <a:ext uri="{FF2B5EF4-FFF2-40B4-BE49-F238E27FC236}">
                  <a16:creationId xmlns:a16="http://schemas.microsoft.com/office/drawing/2014/main" id="{70B7C518-3677-8177-5E47-B1D50A220044}"/>
                </a:ext>
              </a:extLst>
            </p:cNvPr>
            <p:cNvSpPr/>
            <p:nvPr/>
          </p:nvSpPr>
          <p:spPr>
            <a:xfrm rot="21128118">
              <a:off x="-418203" y="370840"/>
              <a:ext cx="9408160" cy="9956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0AC3D20-3545-24E4-9858-A3A28C90C705}"/>
                </a:ext>
              </a:extLst>
            </p:cNvPr>
            <p:cNvSpPr txBox="1"/>
            <p:nvPr/>
          </p:nvSpPr>
          <p:spPr>
            <a:xfrm rot="21120000">
              <a:off x="106270" y="542303"/>
              <a:ext cx="8729993" cy="646331"/>
            </a:xfrm>
            <a:prstGeom prst="rect">
              <a:avLst/>
            </a:prstGeom>
            <a:noFill/>
          </p:spPr>
          <p:txBody>
            <a:bodyPr wrap="square" rtlCol="0">
              <a:spAutoFit/>
            </a:bodyPr>
            <a:lstStyle/>
            <a:p>
              <a:r>
                <a:rPr lang="en-GB" sz="3600" dirty="0">
                  <a:solidFill>
                    <a:schemeClr val="bg1"/>
                  </a:solidFill>
                  <a:latin typeface="Radio Newsman" pitchFamily="2" charset="0"/>
                </a:rPr>
                <a:t>C Wright Mills (1916 - 1962)</a:t>
              </a:r>
            </a:p>
          </p:txBody>
        </p:sp>
      </p:grpSp>
      <p:sp>
        <p:nvSpPr>
          <p:cNvPr id="13" name="TextBox 12">
            <a:extLst>
              <a:ext uri="{FF2B5EF4-FFF2-40B4-BE49-F238E27FC236}">
                <a16:creationId xmlns:a16="http://schemas.microsoft.com/office/drawing/2014/main" id="{085C0C6E-017D-30A8-9660-67E1B8EC0107}"/>
              </a:ext>
            </a:extLst>
          </p:cNvPr>
          <p:cNvSpPr txBox="1"/>
          <p:nvPr/>
        </p:nvSpPr>
        <p:spPr>
          <a:xfrm rot="21060000">
            <a:off x="448858" y="2357227"/>
            <a:ext cx="8417382" cy="2062103"/>
          </a:xfrm>
          <a:prstGeom prst="rect">
            <a:avLst/>
          </a:prstGeom>
          <a:noFill/>
        </p:spPr>
        <p:txBody>
          <a:bodyPr wrap="square" rtlCol="0">
            <a:spAutoFit/>
          </a:bodyPr>
          <a:lstStyle/>
          <a:p>
            <a:pPr algn="ctr"/>
            <a:r>
              <a:rPr lang="en-GB" sz="3200" dirty="0">
                <a:latin typeface="Radio Newsman" pitchFamily="2" charset="0"/>
                <a:cs typeface="Times New Roman" panose="02020603050405020304" pitchFamily="18" charset="0"/>
              </a:rPr>
              <a:t>“Neither the life of an individual nor the history of a society can be understood without understanding both”</a:t>
            </a:r>
          </a:p>
        </p:txBody>
      </p:sp>
      <p:sp>
        <p:nvSpPr>
          <p:cNvPr id="6" name="TextBox 5">
            <a:extLst>
              <a:ext uri="{FF2B5EF4-FFF2-40B4-BE49-F238E27FC236}">
                <a16:creationId xmlns:a16="http://schemas.microsoft.com/office/drawing/2014/main" id="{0D1B8649-D03D-FEC6-2DF1-E37A06CB6D43}"/>
              </a:ext>
            </a:extLst>
          </p:cNvPr>
          <p:cNvSpPr txBox="1"/>
          <p:nvPr/>
        </p:nvSpPr>
        <p:spPr>
          <a:xfrm rot="21060000">
            <a:off x="-316545" y="1346341"/>
            <a:ext cx="11632388" cy="769441"/>
          </a:xfrm>
          <a:prstGeom prst="rect">
            <a:avLst/>
          </a:prstGeom>
          <a:noFill/>
        </p:spPr>
        <p:txBody>
          <a:bodyPr wrap="square">
            <a:spAutoFit/>
          </a:bodyPr>
          <a:lstStyle/>
          <a:p>
            <a:r>
              <a:rPr lang="en-GB" sz="4400" i="1" dirty="0">
                <a:solidFill>
                  <a:srgbClr val="FFFF00"/>
                </a:solidFill>
                <a:latin typeface="Radio Newsman" pitchFamily="2" charset="0"/>
              </a:rPr>
              <a:t> The Sociological Imagination</a:t>
            </a:r>
          </a:p>
        </p:txBody>
      </p:sp>
      <p:pic>
        <p:nvPicPr>
          <p:cNvPr id="3" name="Picture 2">
            <a:hlinkClick r:id="" action="ppaction://hlinkshowjump?jump=nextslide"/>
            <a:extLst>
              <a:ext uri="{FF2B5EF4-FFF2-40B4-BE49-F238E27FC236}">
                <a16:creationId xmlns:a16="http://schemas.microsoft.com/office/drawing/2014/main" id="{972493CE-04CD-B835-5657-042C507AF55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30" b="93882" l="10000" r="97500">
                        <a14:foregroundMark x1="59375" y1="13240" x2="60391" y2="19559"/>
                        <a14:foregroundMark x1="61719" y1="19759" x2="62266" y2="22668"/>
                        <a14:foregroundMark x1="67734" y1="23671" x2="73203" y2="39619"/>
                        <a14:foregroundMark x1="73203" y1="39619" x2="77109" y2="44634"/>
                        <a14:foregroundMark x1="69297" y1="23470" x2="74219" y2="34002"/>
                        <a14:foregroundMark x1="79063" y1="52959" x2="88672" y2="52257"/>
                        <a14:foregroundMark x1="93828" y1="52257" x2="93828" y2="64523"/>
                        <a14:foregroundMark x1="91875" y1="49047" x2="96094" y2="50451"/>
                        <a14:foregroundMark x1="97656" y1="51254" x2="96094" y2="50552"/>
                        <a14:foregroundMark x1="69531" y1="23872" x2="64453" y2="19659"/>
                        <a14:foregroundMark x1="92109" y1="71916" x2="92344" y2="85657"/>
                        <a14:foregroundMark x1="89844" y1="69709" x2="87422" y2="81545"/>
                        <a14:foregroundMark x1="87422" y1="81545" x2="84141" y2="88867"/>
                        <a14:foregroundMark x1="84141" y1="88867" x2="83906" y2="89067"/>
                        <a14:foregroundMark x1="78125" y1="82247" x2="79609" y2="84554"/>
                        <a14:foregroundMark x1="63438" y1="73922" x2="51016" y2="70913"/>
                        <a14:foregroundMark x1="68594" y1="78636" x2="71250" y2="75326"/>
                        <a14:foregroundMark x1="71094" y1="65697" x2="64688" y2="58576"/>
                        <a14:foregroundMark x1="64688" y1="58576" x2="63672" y2="53761"/>
                        <a14:foregroundMark x1="31797" y1="62387" x2="23672" y2="68806"/>
                        <a14:foregroundMark x1="23672" y1="68806" x2="20938" y2="76329"/>
                        <a14:foregroundMark x1="20938" y1="76329" x2="21563" y2="81545"/>
                        <a14:foregroundMark x1="25078" y1="88766" x2="31250" y2="91474"/>
                        <a14:foregroundMark x1="31250" y1="91474" x2="38281" y2="91174"/>
                        <a14:foregroundMark x1="26719" y1="59077" x2="31328" y2="56770"/>
                        <a14:foregroundMark x1="25234" y1="58576" x2="31797" y2="58175"/>
                        <a14:foregroundMark x1="26016" y1="58375" x2="30156" y2="57172"/>
                        <a14:foregroundMark x1="32813" y1="58576" x2="40469" y2="59679"/>
                        <a14:foregroundMark x1="35234" y1="48646" x2="35234" y2="43330"/>
                        <a14:foregroundMark x1="37188" y1="43330" x2="50000" y2="44233"/>
                        <a14:foregroundMark x1="50000" y1="44233" x2="50156" y2="44132"/>
                        <a14:foregroundMark x1="49063" y1="41525" x2="42031" y2="43230"/>
                        <a14:foregroundMark x1="42031" y1="43230" x2="41875" y2="43330"/>
                        <a14:foregroundMark x1="41484" y1="43731" x2="37422" y2="41123"/>
                        <a14:foregroundMark x1="43359" y1="41625" x2="48828" y2="41023"/>
                        <a14:foregroundMark x1="48828" y1="41023" x2="48750" y2="40321"/>
                        <a14:foregroundMark x1="48984" y1="40020" x2="52188" y2="39719"/>
                        <a14:foregroundMark x1="34063" y1="48144" x2="35469" y2="50853"/>
                        <a14:foregroundMark x1="24531" y1="89168" x2="29766" y2="92377"/>
                        <a14:foregroundMark x1="26172" y1="91174" x2="28906" y2="92879"/>
                        <a14:foregroundMark x1="22422" y1="89669" x2="30469" y2="93882"/>
                        <a14:foregroundMark x1="91953" y1="69709" x2="94141" y2="76229"/>
                        <a14:backgroundMark x1="28438" y1="55567" x2="35156" y2="54062"/>
                        <a14:backgroundMark x1="35156" y1="54062" x2="35469" y2="54062"/>
                        <a14:backgroundMark x1="17813" y1="89168" x2="28281" y2="98596"/>
                        <a14:backgroundMark x1="21364" y1="91305" x2="31328" y2="98997"/>
                        <a14:backgroundMark x1="18984" y1="89468" x2="21352" y2="91296"/>
                        <a14:backgroundMark x1="35547" y1="95687" x2="42969" y2="92778"/>
                        <a14:backgroundMark x1="42969" y1="92778" x2="35547" y2="96088"/>
                        <a14:backgroundMark x1="35547" y1="96088" x2="34375" y2="97091"/>
                        <a14:backgroundMark x1="76172" y1="93380" x2="80313" y2="95787"/>
                        <a14:backgroundMark x1="89141" y1="94383" x2="86797" y2="95486"/>
                        <a14:backgroundMark x1="99141" y1="53561" x2="96953" y2="84353"/>
                        <a14:backgroundMark x1="93047" y1="66098" x2="97891" y2="66098"/>
                        <a14:backgroundMark x1="22394" y1="91845" x2="22656" y2="92778"/>
                        <a14:backgroundMark x1="29628" y1="95159" x2="32578" y2="96189"/>
                        <a14:backgroundMark x1="24531" y1="93380" x2="26917" y2="94213"/>
                      </a14:backgroundRemoval>
                    </a14:imgEffect>
                  </a14:imgLayer>
                </a14:imgProps>
              </a:ext>
              <a:ext uri="{28A0092B-C50C-407E-A947-70E740481C1C}">
                <a14:useLocalDpi xmlns:a14="http://schemas.microsoft.com/office/drawing/2010/main" val="0"/>
              </a:ext>
            </a:extLst>
          </a:blip>
          <a:stretch>
            <a:fillRect/>
          </a:stretch>
        </p:blipFill>
        <p:spPr>
          <a:xfrm flipH="1">
            <a:off x="-8415225" y="341730"/>
            <a:ext cx="8804654" cy="6858000"/>
          </a:xfrm>
          <a:prstGeom prst="rect">
            <a:avLst/>
          </a:prstGeom>
        </p:spPr>
      </p:pic>
      <p:pic>
        <p:nvPicPr>
          <p:cNvPr id="2" name="kerrang2">
            <a:hlinkClick r:id="" action="ppaction://media"/>
            <a:extLst>
              <a:ext uri="{FF2B5EF4-FFF2-40B4-BE49-F238E27FC236}">
                <a16:creationId xmlns:a16="http://schemas.microsoft.com/office/drawing/2014/main" id="{67A5F34A-8B6D-25CA-0607-F21158D8D93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54017" y="341730"/>
            <a:ext cx="487362" cy="487362"/>
          </a:xfrm>
          <a:prstGeom prst="rect">
            <a:avLst/>
          </a:prstGeom>
        </p:spPr>
      </p:pic>
      <p:pic>
        <p:nvPicPr>
          <p:cNvPr id="4" name="pin">
            <a:extLst>
              <a:ext uri="{FF2B5EF4-FFF2-40B4-BE49-F238E27FC236}">
                <a16:creationId xmlns:a16="http://schemas.microsoft.com/office/drawing/2014/main" id="{5EA73872-27AF-3114-00D6-D3396E80C1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10" name="Group 9">
            <a:extLst>
              <a:ext uri="{FF2B5EF4-FFF2-40B4-BE49-F238E27FC236}">
                <a16:creationId xmlns:a16="http://schemas.microsoft.com/office/drawing/2014/main" id="{0002E7F6-3B0E-C9E9-3220-C3A2A8E4F258}"/>
              </a:ext>
            </a:extLst>
          </p:cNvPr>
          <p:cNvGrpSpPr/>
          <p:nvPr/>
        </p:nvGrpSpPr>
        <p:grpSpPr>
          <a:xfrm>
            <a:off x="5032789" y="512190"/>
            <a:ext cx="6506356" cy="2376925"/>
            <a:chOff x="5897085" y="302139"/>
            <a:chExt cx="8014853" cy="18473198"/>
          </a:xfrm>
        </p:grpSpPr>
        <p:pic>
          <p:nvPicPr>
            <p:cNvPr id="12" name="Picture 11">
              <a:extLst>
                <a:ext uri="{FF2B5EF4-FFF2-40B4-BE49-F238E27FC236}">
                  <a16:creationId xmlns:a16="http://schemas.microsoft.com/office/drawing/2014/main" id="{BE00EC41-B9CF-0D68-88BB-EF679C3BAF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97085" y="302139"/>
              <a:ext cx="8014853" cy="18473198"/>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TextBox 13">
              <a:extLst>
                <a:ext uri="{FF2B5EF4-FFF2-40B4-BE49-F238E27FC236}">
                  <a16:creationId xmlns:a16="http://schemas.microsoft.com/office/drawing/2014/main" id="{ED6CAF23-599B-59BB-E689-875F7C90C9CF}"/>
                </a:ext>
              </a:extLst>
            </p:cNvPr>
            <p:cNvSpPr txBox="1"/>
            <p:nvPr/>
          </p:nvSpPr>
          <p:spPr>
            <a:xfrm>
              <a:off x="6175922" y="1245402"/>
              <a:ext cx="7586305" cy="14724981"/>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On the off-chance that anyone bothers to ask “who’s the dude on the bike”, I’m (un)reliably informed that this was indeed C. Wright Mills being Sociologically Awesome.</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I could be wrong.</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Don’t quote me on that.</a:t>
              </a:r>
            </a:p>
          </p:txBody>
        </p:sp>
      </p:grpSp>
    </p:spTree>
    <p:extLst>
      <p:ext uri="{BB962C8B-B14F-4D97-AF65-F5344CB8AC3E}">
        <p14:creationId xmlns:p14="http://schemas.microsoft.com/office/powerpoint/2010/main" val="1781218560"/>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subTnLst>
                                    <p:audio>
                                      <p:cMediaNode>
                                        <p:cTn display="0" masterRel="sameClick">
                                          <p:stCondLst>
                                            <p:cond evt="begin" delay="0">
                                              <p:tn val="7"/>
                                            </p:cond>
                                          </p:stCondLst>
                                          <p:endCondLst>
                                            <p:cond evt="onStopAudio" delay="0">
                                              <p:tgtEl>
                                                <p:sldTgt/>
                                              </p:tgtEl>
                                            </p:cond>
                                          </p:endCondLst>
                                        </p:cTn>
                                        <p:tgtEl>
                                          <p:sndTgt r:embed="rId5" name="camera.wav"/>
                                        </p:tgtEl>
                                      </p:cMediaNode>
                                    </p:audio>
                                  </p:sub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53" presetClass="entr" presetSubtype="52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fltVal val="0.5"/>
                                          </p:val>
                                        </p:tav>
                                        <p:tav tm="100000">
                                          <p:val>
                                            <p:strVal val="#ppt_x"/>
                                          </p:val>
                                        </p:tav>
                                      </p:tavLst>
                                    </p:anim>
                                    <p:anim calcmode="lin" valueType="num">
                                      <p:cBhvr>
                                        <p:cTn id="20" dur="5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1000"/>
                            </p:stCondLst>
                            <p:childTnLst>
                              <p:par>
                                <p:cTn id="22" presetID="25" presetClass="emph" presetSubtype="0" fill="hold" nodeType="afterEffect">
                                  <p:stCondLst>
                                    <p:cond delay="0"/>
                                  </p:stCondLst>
                                  <p:childTnLst>
                                    <p:animClr clrSpc="rgb" dir="cw">
                                      <p:cBhvr override="childStyle">
                                        <p:cTn id="23" dur="2000" fill="hold"/>
                                        <p:tgtEl>
                                          <p:spTgt spid="3"/>
                                        </p:tgtEl>
                                        <p:attrNameLst>
                                          <p:attrName>style.color</p:attrName>
                                        </p:attrNameLst>
                                      </p:cBhvr>
                                      <p:by>
                                        <p:hsl h="0" s="-70588" l="0"/>
                                      </p:by>
                                    </p:animClr>
                                    <p:animClr clrSpc="rgb" dir="cw">
                                      <p:cBhvr>
                                        <p:cTn id="24" dur="2000" fill="hold"/>
                                        <p:tgtEl>
                                          <p:spTgt spid="3"/>
                                        </p:tgtEl>
                                        <p:attrNameLst>
                                          <p:attrName>fillcolor</p:attrName>
                                        </p:attrNameLst>
                                      </p:cBhvr>
                                      <p:by>
                                        <p:hsl h="0" s="-70588" l="0"/>
                                      </p:by>
                                    </p:animClr>
                                    <p:animClr clrSpc="rgb" dir="cw">
                                      <p:cBhvr>
                                        <p:cTn id="25" dur="2000" fill="hold"/>
                                        <p:tgtEl>
                                          <p:spTgt spid="3"/>
                                        </p:tgtEl>
                                        <p:attrNameLst>
                                          <p:attrName>stroke.color</p:attrName>
                                        </p:attrNameLst>
                                      </p:cBhvr>
                                      <p:by>
                                        <p:hsl h="0" s="-70588" l="0"/>
                                      </p:by>
                                    </p:animClr>
                                    <p:set>
                                      <p:cBhvr>
                                        <p:cTn id="26" dur="2000" fill="hold"/>
                                        <p:tgtEl>
                                          <p:spTgt spid="3"/>
                                        </p:tgtEl>
                                        <p:attrNameLst>
                                          <p:attrName>fill.type</p:attrName>
                                        </p:attrNameLst>
                                      </p:cBhvr>
                                      <p:to>
                                        <p:strVal val="solid"/>
                                      </p:to>
                                    </p:set>
                                  </p:childTnLst>
                                </p:cTn>
                              </p:par>
                              <p:par>
                                <p:cTn id="27" presetID="42" presetClass="path" presetSubtype="0" decel="100000" fill="hold" nodeType="withEffect">
                                  <p:stCondLst>
                                    <p:cond delay="2000"/>
                                  </p:stCondLst>
                                  <p:childTnLst>
                                    <p:animMotion origin="layout" path="M -3.33333E-6 1.48148E-6 L 1.24115 0.08565 " pathEditMode="relative" rAng="0" ptsTypes="AA">
                                      <p:cBhvr>
                                        <p:cTn id="28" dur="3000" fill="hold"/>
                                        <p:tgtEl>
                                          <p:spTgt spid="3"/>
                                        </p:tgtEl>
                                        <p:attrNameLst>
                                          <p:attrName>ppt_x</p:attrName>
                                          <p:attrName>ppt_y</p:attrName>
                                        </p:attrNameLst>
                                      </p:cBhvr>
                                      <p:rCtr x="62057" y="4282"/>
                                    </p:animMotion>
                                  </p:childTnLst>
                                  <p:subTnLst>
                                    <p:audio>
                                      <p:cMediaNode>
                                        <p:cTn display="0" masterRel="sameClick">
                                          <p:stCondLst>
                                            <p:cond evt="begin" delay="0">
                                              <p:tn val="27"/>
                                            </p:cond>
                                          </p:stCondLst>
                                          <p:endCondLst>
                                            <p:cond evt="onStopAudio" delay="0">
                                              <p:tgtEl>
                                                <p:sldTgt/>
                                              </p:tgtEl>
                                            </p:cond>
                                          </p:endCondLst>
                                        </p:cTn>
                                        <p:tgtEl>
                                          <p:sndTgt r:embed="rId6" name="mills_bik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BDC62D-7804-4061-3336-08206012E5F9}"/>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F476BF3-EA26-49C0-6CDD-9D09197D03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520" b="99805" l="4883" r="43848">
                        <a14:foregroundMark x1="27148" y1="32520" x2="26855" y2="44629"/>
                        <a14:foregroundMark x1="30176" y1="35254" x2="23047" y2="49414"/>
                        <a14:foregroundMark x1="23047" y1="49414" x2="23047" y2="50000"/>
                        <a14:foregroundMark x1="42797" y1="89648" x2="43397" y2="90822"/>
                        <a14:foregroundMark x1="41699" y1="87500" x2="42647" y2="89355"/>
                        <a14:foregroundMark x1="23145" y1="92188" x2="24902" y2="99805"/>
                        <a14:foregroundMark x1="40668" y1="89648" x2="40593" y2="89997"/>
                        <a14:foregroundMark x1="40918" y1="88477" x2="40730" y2="89355"/>
                        <a14:foregroundMark x1="40152" y1="89868" x2="40625" y2="85449"/>
                        <a14:foregroundMark x1="41602" y1="93262" x2="41188" y2="93262"/>
                        <a14:foregroundMark x1="40270" y1="89648" x2="40280" y2="89906"/>
                        <a14:foregroundMark x1="40234" y1="88672" x2="40259" y2="89355"/>
                        <a14:foregroundMark x1="32031" y1="39941" x2="32617" y2="40527"/>
                        <a14:foregroundMark x1="35059" y1="48730" x2="29102" y2="46484"/>
                        <a14:backgroundMark x1="13086" y1="88867" x2="13281" y2="91602"/>
                        <a14:backgroundMark x1="12695" y1="66113" x2="12793" y2="67871"/>
                        <a14:backgroundMark x1="44238" y1="91602" x2="44043" y2="90918"/>
                        <a14:backgroundMark x1="44629" y1="90918" x2="43555" y2="92773"/>
                        <a14:backgroundMark x1="41406" y1="90234" x2="41113" y2="91211"/>
                        <a14:backgroundMark x1="41309" y1="89355" x2="41309" y2="89648"/>
                        <a14:backgroundMark x1="41016" y1="92090" x2="40625" y2="92285"/>
                        <a14:backgroundMark x1="13965" y1="89258" x2="14453" y2="90039"/>
                        <a14:backgroundMark x1="43750" y1="91602" x2="44727" y2="92773"/>
                        <a14:backgroundMark x1="43262" y1="91211" x2="45898" y2="92969"/>
                        <a14:backgroundMark x1="41895" y1="94336" x2="40039" y2="94434"/>
                      </a14:backgroundRemoval>
                    </a14:imgEffect>
                  </a14:imgLayer>
                </a14:imgProps>
              </a:ext>
            </a:extLst>
          </a:blip>
          <a:srcRect t="27778" r="51111"/>
          <a:stretch/>
        </p:blipFill>
        <p:spPr>
          <a:xfrm>
            <a:off x="-121412" y="1905000"/>
            <a:ext cx="3352800" cy="4953000"/>
          </a:xfrm>
          <a:prstGeom prst="rect">
            <a:avLst/>
          </a:prstGeom>
        </p:spPr>
      </p:pic>
      <p:sp>
        <p:nvSpPr>
          <p:cNvPr id="7" name="TextBox 6">
            <a:extLst>
              <a:ext uri="{FF2B5EF4-FFF2-40B4-BE49-F238E27FC236}">
                <a16:creationId xmlns:a16="http://schemas.microsoft.com/office/drawing/2014/main" id="{C98DDD15-ACC2-F209-65E4-6DE9630BE43E}"/>
              </a:ext>
            </a:extLst>
          </p:cNvPr>
          <p:cNvSpPr txBox="1"/>
          <p:nvPr/>
        </p:nvSpPr>
        <p:spPr>
          <a:xfrm>
            <a:off x="527278" y="5802926"/>
            <a:ext cx="4516061"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You may want to take a minute or two to think about it…</a:t>
            </a:r>
          </a:p>
        </p:txBody>
      </p:sp>
      <p:sp>
        <p:nvSpPr>
          <p:cNvPr id="2" name="TextBox 1">
            <a:extLst>
              <a:ext uri="{FF2B5EF4-FFF2-40B4-BE49-F238E27FC236}">
                <a16:creationId xmlns:a16="http://schemas.microsoft.com/office/drawing/2014/main" id="{5412BE92-59B4-E170-B5F6-718B4BEFCFD4}"/>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1" name="TextBox 10">
            <a:extLst>
              <a:ext uri="{FF2B5EF4-FFF2-40B4-BE49-F238E27FC236}">
                <a16:creationId xmlns:a16="http://schemas.microsoft.com/office/drawing/2014/main" id="{D340DE2E-F77D-CB65-FD8A-F59667B682F3}"/>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14" name="Picture 13">
            <a:extLst>
              <a:ext uri="{FF2B5EF4-FFF2-40B4-BE49-F238E27FC236}">
                <a16:creationId xmlns:a16="http://schemas.microsoft.com/office/drawing/2014/main" id="{C64391BC-0447-9812-F2F6-CAD7476935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5727825" y="3366333"/>
            <a:ext cx="1242808" cy="2078467"/>
          </a:xfrm>
          <a:prstGeom prst="rect">
            <a:avLst/>
          </a:prstGeom>
        </p:spPr>
      </p:pic>
      <p:pic>
        <p:nvPicPr>
          <p:cNvPr id="15" name="Picture 14">
            <a:extLst>
              <a:ext uri="{FF2B5EF4-FFF2-40B4-BE49-F238E27FC236}">
                <a16:creationId xmlns:a16="http://schemas.microsoft.com/office/drawing/2014/main" id="{9ED0E149-AD75-F1D1-0C57-9CB6F0049AE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7902417" y="1811683"/>
            <a:ext cx="3230889" cy="5403326"/>
          </a:xfrm>
          <a:prstGeom prst="rect">
            <a:avLst/>
          </a:prstGeom>
        </p:spPr>
      </p:pic>
      <p:pic>
        <p:nvPicPr>
          <p:cNvPr id="16" name="Picture 15">
            <a:extLst>
              <a:ext uri="{FF2B5EF4-FFF2-40B4-BE49-F238E27FC236}">
                <a16:creationId xmlns:a16="http://schemas.microsoft.com/office/drawing/2014/main" id="{A0AD1B85-EC1C-EBC6-3166-18004DB29C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5739443" y="2702094"/>
            <a:ext cx="1879320" cy="3142968"/>
          </a:xfrm>
          <a:prstGeom prst="rect">
            <a:avLst/>
          </a:prstGeom>
        </p:spPr>
      </p:pic>
      <p:pic>
        <p:nvPicPr>
          <p:cNvPr id="17" name="Picture 16">
            <a:extLst>
              <a:ext uri="{FF2B5EF4-FFF2-40B4-BE49-F238E27FC236}">
                <a16:creationId xmlns:a16="http://schemas.microsoft.com/office/drawing/2014/main" id="{D76C9DB6-0BC7-73BA-EDB1-205C97358B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5875971" y="3803085"/>
            <a:ext cx="589688" cy="986192"/>
          </a:xfrm>
          <a:prstGeom prst="rect">
            <a:avLst/>
          </a:prstGeom>
        </p:spPr>
      </p:pic>
      <p:pic>
        <p:nvPicPr>
          <p:cNvPr id="18" name="Picture 17">
            <a:extLst>
              <a:ext uri="{FF2B5EF4-FFF2-40B4-BE49-F238E27FC236}">
                <a16:creationId xmlns:a16="http://schemas.microsoft.com/office/drawing/2014/main" id="{C3612544-7A78-F25A-9B06-DD6730B57FA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6006243" y="4073523"/>
            <a:ext cx="239244" cy="400110"/>
          </a:xfrm>
          <a:prstGeom prst="rect">
            <a:avLst/>
          </a:prstGeom>
        </p:spPr>
      </p:pic>
      <p:sp>
        <p:nvSpPr>
          <p:cNvPr id="10" name="Rectangle 9">
            <a:hlinkClick r:id="" action="ppaction://hlinkshowjump?jump=nextslide"/>
            <a:extLst>
              <a:ext uri="{FF2B5EF4-FFF2-40B4-BE49-F238E27FC236}">
                <a16:creationId xmlns:a16="http://schemas.microsoft.com/office/drawing/2014/main" id="{C7350A0B-0139-0BA6-0C83-3AD734FCC003}"/>
              </a:ext>
            </a:extLst>
          </p:cNvPr>
          <p:cNvSpPr/>
          <p:nvPr/>
        </p:nvSpPr>
        <p:spPr>
          <a:xfrm>
            <a:off x="5783196" y="3627189"/>
            <a:ext cx="702248" cy="923977"/>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0616417-7F40-F58C-B010-39FC7C6C834E}"/>
              </a:ext>
            </a:extLst>
          </p:cNvPr>
          <p:cNvSpPr txBox="1"/>
          <p:nvPr/>
        </p:nvSpPr>
        <p:spPr>
          <a:xfrm>
            <a:off x="4842267" y="1111364"/>
            <a:ext cx="4977679"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Sociological investigation involves understanding how the personal and the social interact.</a:t>
            </a:r>
          </a:p>
        </p:txBody>
      </p:sp>
      <p:sp>
        <p:nvSpPr>
          <p:cNvPr id="6" name="TextBox 5">
            <a:extLst>
              <a:ext uri="{FF2B5EF4-FFF2-40B4-BE49-F238E27FC236}">
                <a16:creationId xmlns:a16="http://schemas.microsoft.com/office/drawing/2014/main" id="{9B01BC15-FFCB-D8E4-28BB-1714B9661639}"/>
              </a:ext>
            </a:extLst>
          </p:cNvPr>
          <p:cNvSpPr txBox="1"/>
          <p:nvPr/>
        </p:nvSpPr>
        <p:spPr>
          <a:xfrm>
            <a:off x="3291023" y="3863051"/>
            <a:ext cx="5815270"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Can you have individuals without society?</a:t>
            </a:r>
          </a:p>
        </p:txBody>
      </p:sp>
      <p:sp>
        <p:nvSpPr>
          <p:cNvPr id="5" name="TextBox 4">
            <a:extLst>
              <a:ext uri="{FF2B5EF4-FFF2-40B4-BE49-F238E27FC236}">
                <a16:creationId xmlns:a16="http://schemas.microsoft.com/office/drawing/2014/main" id="{E7DE1856-A300-D24C-9373-1362E95F4704}"/>
              </a:ext>
            </a:extLst>
          </p:cNvPr>
          <p:cNvSpPr txBox="1"/>
          <p:nvPr/>
        </p:nvSpPr>
        <p:spPr>
          <a:xfrm>
            <a:off x="3273922" y="2794984"/>
            <a:ext cx="6546024"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If you can’t have a society without individuals…</a:t>
            </a:r>
          </a:p>
        </p:txBody>
      </p:sp>
    </p:spTree>
    <p:extLst>
      <p:ext uri="{BB962C8B-B14F-4D97-AF65-F5344CB8AC3E}">
        <p14:creationId xmlns:p14="http://schemas.microsoft.com/office/powerpoint/2010/main" val="930995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6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7000"/>
                            </p:stCondLst>
                            <p:childTnLst>
                              <p:par>
                                <p:cTn id="18" presetID="1" presetClass="entr" presetSubtype="0" fill="hold" grpId="0" nodeType="afterEffect">
                                  <p:stCondLst>
                                    <p:cond delay="400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Footsteps Concrete.wav"/>
                                        </p:tgtEl>
                                      </p:cMediaNode>
                                    </p:audio>
                                  </p:subTnLst>
                                </p:cTn>
                              </p:par>
                            </p:childTnLst>
                          </p:cTn>
                        </p:par>
                        <p:par>
                          <p:cTn id="26" fill="hold">
                            <p:stCondLst>
                              <p:cond delay="500"/>
                            </p:stCondLst>
                            <p:childTnLst>
                              <p:par>
                                <p:cTn id="27" presetID="10" presetClass="exit" presetSubtype="0" fill="hold" nodeType="afterEffect">
                                  <p:stCondLst>
                                    <p:cond delay="100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50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2500"/>
                            </p:stCondLst>
                            <p:childTnLst>
                              <p:par>
                                <p:cTn id="34" presetID="10" presetClass="exit" presetSubtype="0" fill="hold" nodeType="afterEffect">
                                  <p:stCondLst>
                                    <p:cond delay="5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par>
                          <p:cTn id="37" fill="hold">
                            <p:stCondLst>
                              <p:cond delay="3500"/>
                            </p:stCondLst>
                            <p:childTnLst>
                              <p:par>
                                <p:cTn id="38" presetID="1" presetClass="entr" presetSubtype="0"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4000"/>
                            </p:stCondLst>
                            <p:childTnLst>
                              <p:par>
                                <p:cTn id="41" presetID="10" presetClass="exit" presetSubtype="0" fill="hold" nodeType="afterEffect">
                                  <p:stCondLst>
                                    <p:cond delay="5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nodeType="afterEffect">
                                  <p:stCondLst>
                                    <p:cond delay="500"/>
                                  </p:stCondLst>
                                  <p:childTnLst>
                                    <p:set>
                                      <p:cBhvr>
                                        <p:cTn id="46" dur="1" fill="hold">
                                          <p:stCondLst>
                                            <p:cond delay="0"/>
                                          </p:stCondLst>
                                        </p:cTn>
                                        <p:tgtEl>
                                          <p:spTgt spid="17"/>
                                        </p:tgtEl>
                                        <p:attrNameLst>
                                          <p:attrName>style.visibility</p:attrName>
                                        </p:attrNameLst>
                                      </p:cBhvr>
                                      <p:to>
                                        <p:strVal val="visible"/>
                                      </p:to>
                                    </p:set>
                                  </p:childTnLst>
                                </p:cTn>
                              </p:par>
                            </p:childTnLst>
                          </p:cTn>
                        </p:par>
                        <p:par>
                          <p:cTn id="47" fill="hold">
                            <p:stCondLst>
                              <p:cond delay="5500"/>
                            </p:stCondLst>
                            <p:childTnLst>
                              <p:par>
                                <p:cTn id="48" presetID="10" presetClass="exit" presetSubtype="0" fill="hold" nodeType="afterEffect">
                                  <p:stCondLst>
                                    <p:cond delay="50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par>
                          <p:cTn id="51" fill="hold">
                            <p:stCondLst>
                              <p:cond delay="6500"/>
                            </p:stCondLst>
                            <p:childTnLst>
                              <p:par>
                                <p:cTn id="52" presetID="1" presetClass="entr" presetSubtype="0" fill="hold" nodeType="afterEffect">
                                  <p:stCondLst>
                                    <p:cond delay="500"/>
                                  </p:stCondLst>
                                  <p:childTnLst>
                                    <p:set>
                                      <p:cBhvr>
                                        <p:cTn id="53" dur="1" fill="hold">
                                          <p:stCondLst>
                                            <p:cond delay="0"/>
                                          </p:stCondLst>
                                        </p:cTn>
                                        <p:tgtEl>
                                          <p:spTgt spid="18"/>
                                        </p:tgtEl>
                                        <p:attrNameLst>
                                          <p:attrName>style.visibility</p:attrName>
                                        </p:attrNameLst>
                                      </p:cBhvr>
                                      <p:to>
                                        <p:strVal val="visible"/>
                                      </p:to>
                                    </p:set>
                                  </p:childTnLst>
                                </p:cTn>
                              </p:par>
                            </p:childTnLst>
                          </p:cTn>
                        </p:par>
                        <p:par>
                          <p:cTn id="54" fill="hold">
                            <p:stCondLst>
                              <p:cond delay="7000"/>
                            </p:stCondLst>
                            <p:childTnLst>
                              <p:par>
                                <p:cTn id="55" presetID="10" presetClass="exit" presetSubtype="0" fill="hold" nodeType="afterEffect">
                                  <p:stCondLst>
                                    <p:cond delay="50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10" grpId="0" animBg="1"/>
      <p:bldP spid="4" grpId="0" animBg="1"/>
      <p:bldP spid="6"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BDC62D-7804-4061-3336-08206012E5F9}"/>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01BC15-FFCB-D8E4-28BB-1714B9661639}"/>
              </a:ext>
            </a:extLst>
          </p:cNvPr>
          <p:cNvSpPr txBox="1"/>
          <p:nvPr/>
        </p:nvSpPr>
        <p:spPr>
          <a:xfrm>
            <a:off x="234666" y="3392509"/>
            <a:ext cx="5629706"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“The social” that involves understanding how a society has developed historically - and what this means for individuals.</a:t>
            </a:r>
          </a:p>
        </p:txBody>
      </p:sp>
      <p:sp>
        <p:nvSpPr>
          <p:cNvPr id="8" name="TextBox 7">
            <a:extLst>
              <a:ext uri="{FF2B5EF4-FFF2-40B4-BE49-F238E27FC236}">
                <a16:creationId xmlns:a16="http://schemas.microsoft.com/office/drawing/2014/main" id="{075793E4-6440-2062-4C30-6852309D639E}"/>
              </a:ext>
            </a:extLst>
          </p:cNvPr>
          <p:cNvSpPr txBox="1"/>
          <p:nvPr/>
        </p:nvSpPr>
        <p:spPr>
          <a:xfrm>
            <a:off x="234666" y="5360924"/>
            <a:ext cx="5930464"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“The biographical” - the unique combination of life events and circumstances that give us our individuality.</a:t>
            </a:r>
          </a:p>
        </p:txBody>
      </p:sp>
      <p:sp>
        <p:nvSpPr>
          <p:cNvPr id="9" name="TextBox 8">
            <a:extLst>
              <a:ext uri="{FF2B5EF4-FFF2-40B4-BE49-F238E27FC236}">
                <a16:creationId xmlns:a16="http://schemas.microsoft.com/office/drawing/2014/main" id="{FFD41291-4D97-C9C1-BD09-70D50AFAFA58}"/>
              </a:ext>
            </a:extLst>
          </p:cNvPr>
          <p:cNvSpPr txBox="1"/>
          <p:nvPr/>
        </p:nvSpPr>
        <p:spPr>
          <a:xfrm>
            <a:off x="6683284" y="5360924"/>
            <a:ext cx="4834712"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How would your life be different if you had been born into a different gender, class or ethnicity?</a:t>
            </a:r>
          </a:p>
        </p:txBody>
      </p:sp>
      <p:sp>
        <p:nvSpPr>
          <p:cNvPr id="7" name="TextBox 6">
            <a:extLst>
              <a:ext uri="{FF2B5EF4-FFF2-40B4-BE49-F238E27FC236}">
                <a16:creationId xmlns:a16="http://schemas.microsoft.com/office/drawing/2014/main" id="{C98DDD15-ACC2-F209-65E4-6DE9630BE43E}"/>
              </a:ext>
            </a:extLst>
          </p:cNvPr>
          <p:cNvSpPr txBox="1"/>
          <p:nvPr/>
        </p:nvSpPr>
        <p:spPr>
          <a:xfrm>
            <a:off x="6683284" y="3392509"/>
            <a:ext cx="4308051"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How would your life have been different if you’d been born 200 years ago?</a:t>
            </a:r>
          </a:p>
        </p:txBody>
      </p:sp>
      <p:sp>
        <p:nvSpPr>
          <p:cNvPr id="10" name="TextBox 9">
            <a:extLst>
              <a:ext uri="{FF2B5EF4-FFF2-40B4-BE49-F238E27FC236}">
                <a16:creationId xmlns:a16="http://schemas.microsoft.com/office/drawing/2014/main" id="{CD088EF5-57EC-F7E1-D375-9CFC57F32785}"/>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1" name="TextBox 10">
            <a:extLst>
              <a:ext uri="{FF2B5EF4-FFF2-40B4-BE49-F238E27FC236}">
                <a16:creationId xmlns:a16="http://schemas.microsoft.com/office/drawing/2014/main" id="{B13CB9D1-910A-D007-EF96-387C0C09B7C6}"/>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4" name="TextBox 3">
            <a:extLst>
              <a:ext uri="{FF2B5EF4-FFF2-40B4-BE49-F238E27FC236}">
                <a16:creationId xmlns:a16="http://schemas.microsoft.com/office/drawing/2014/main" id="{00616417-7F40-F58C-B010-39FC7C6C834E}"/>
              </a:ext>
            </a:extLst>
          </p:cNvPr>
          <p:cNvSpPr txBox="1"/>
          <p:nvPr/>
        </p:nvSpPr>
        <p:spPr>
          <a:xfrm>
            <a:off x="5493603" y="706145"/>
            <a:ext cx="5497732"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So, to understand the world we have to look beyond “the individual” and “the personal” to see the Bigger Picture…</a:t>
            </a:r>
          </a:p>
        </p:txBody>
      </p:sp>
      <p:sp>
        <p:nvSpPr>
          <p:cNvPr id="5" name="TextBox 4">
            <a:extLst>
              <a:ext uri="{FF2B5EF4-FFF2-40B4-BE49-F238E27FC236}">
                <a16:creationId xmlns:a16="http://schemas.microsoft.com/office/drawing/2014/main" id="{E7DE1856-A300-D24C-9373-1362E95F4704}"/>
              </a:ext>
            </a:extLst>
          </p:cNvPr>
          <p:cNvSpPr txBox="1"/>
          <p:nvPr/>
        </p:nvSpPr>
        <p:spPr>
          <a:xfrm>
            <a:off x="234665" y="2574843"/>
            <a:ext cx="5421417"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And that means connecting two ideas:</a:t>
            </a:r>
          </a:p>
        </p:txBody>
      </p:sp>
      <p:pic>
        <p:nvPicPr>
          <p:cNvPr id="12" name="Picture 11">
            <a:extLst>
              <a:ext uri="{FF2B5EF4-FFF2-40B4-BE49-F238E27FC236}">
                <a16:creationId xmlns:a16="http://schemas.microsoft.com/office/drawing/2014/main" id="{BC988927-DC7B-DE50-8197-F4C6F3D483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5727825" y="3366333"/>
            <a:ext cx="1242808" cy="2078467"/>
          </a:xfrm>
          <a:prstGeom prst="rect">
            <a:avLst/>
          </a:prstGeom>
        </p:spPr>
      </p:pic>
      <p:pic>
        <p:nvPicPr>
          <p:cNvPr id="13" name="Picture 12">
            <a:extLst>
              <a:ext uri="{FF2B5EF4-FFF2-40B4-BE49-F238E27FC236}">
                <a16:creationId xmlns:a16="http://schemas.microsoft.com/office/drawing/2014/main" id="{4DB8322A-8131-842F-675A-2281B4127B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7902417" y="1811683"/>
            <a:ext cx="3230889" cy="5403326"/>
          </a:xfrm>
          <a:prstGeom prst="rect">
            <a:avLst/>
          </a:prstGeom>
        </p:spPr>
      </p:pic>
      <p:pic>
        <p:nvPicPr>
          <p:cNvPr id="14" name="Picture 13">
            <a:extLst>
              <a:ext uri="{FF2B5EF4-FFF2-40B4-BE49-F238E27FC236}">
                <a16:creationId xmlns:a16="http://schemas.microsoft.com/office/drawing/2014/main" id="{30CFF284-991F-E8E8-1B8C-8D5EB7CB54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5739443" y="2702094"/>
            <a:ext cx="1879320" cy="3142968"/>
          </a:xfrm>
          <a:prstGeom prst="rect">
            <a:avLst/>
          </a:prstGeom>
        </p:spPr>
      </p:pic>
      <p:pic>
        <p:nvPicPr>
          <p:cNvPr id="15" name="Picture 14">
            <a:extLst>
              <a:ext uri="{FF2B5EF4-FFF2-40B4-BE49-F238E27FC236}">
                <a16:creationId xmlns:a16="http://schemas.microsoft.com/office/drawing/2014/main" id="{DE944EF0-54EF-5F57-79F4-2E410E87BC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5875971" y="3803085"/>
            <a:ext cx="589688" cy="986192"/>
          </a:xfrm>
          <a:prstGeom prst="rect">
            <a:avLst/>
          </a:prstGeom>
        </p:spPr>
      </p:pic>
      <p:pic>
        <p:nvPicPr>
          <p:cNvPr id="16" name="Picture 15">
            <a:extLst>
              <a:ext uri="{FF2B5EF4-FFF2-40B4-BE49-F238E27FC236}">
                <a16:creationId xmlns:a16="http://schemas.microsoft.com/office/drawing/2014/main" id="{790FC6BC-83D5-5DDC-AE66-3CFC764B9F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1" b="89941" l="9961" r="89941">
                        <a14:foregroundMark x1="56738" y1="2441" x2="60449" y2="12988"/>
                        <a14:foregroundMark x1="60449" y1="12988" x2="60840" y2="12988"/>
                        <a14:foregroundMark x1="55859" y1="69727" x2="57129" y2="82910"/>
                        <a14:foregroundMark x1="55469" y1="78516" x2="54590" y2="82715"/>
                        <a14:foregroundMark x1="70215" y1="43750" x2="73340" y2="45020"/>
                        <a14:foregroundMark x1="43066" y1="43164" x2="41666" y2="47277"/>
                        <a14:foregroundMark x1="61523" y1="6543" x2="62207" y2="6445"/>
                        <a14:foregroundMark x1="52051" y1="14063" x2="51172" y2="14258"/>
                        <a14:foregroundMark x1="44141" y1="33789" x2="44629" y2="33496"/>
                        <a14:foregroundMark x1="46094" y1="24219" x2="45020" y2="24414"/>
                        <a14:backgroundMark x1="32617" y1="53223" x2="40234" y2="79688"/>
                        <a14:backgroundMark x1="40234" y1="79688" x2="39453" y2="79297"/>
                        <a14:backgroundMark x1="63770" y1="75781" x2="84961" y2="80078"/>
                        <a14:backgroundMark x1="76465" y1="44434" x2="83984" y2="57520"/>
                        <a14:backgroundMark x1="83984" y1="57520" x2="85059" y2="58301"/>
                        <a14:backgroundMark x1="67090" y1="42773" x2="68457" y2="46875"/>
                        <a14:backgroundMark x1="45215" y1="48828" x2="46094" y2="45020"/>
                        <a14:backgroundMark x1="65918" y1="14648" x2="68359" y2="23242"/>
                        <a14:backgroundMark x1="68359" y1="23242" x2="69336" y2="24121"/>
                        <a14:backgroundMark x1="42969" y1="30566" x2="40527" y2="43164"/>
                        <a14:backgroundMark x1="40527" y1="43164" x2="38281" y2="44043"/>
                        <a14:backgroundMark x1="49902" y1="31836" x2="49902" y2="32520"/>
                        <a14:backgroundMark x1="42188" y1="47559" x2="41602" y2="48535"/>
                      </a14:backgroundRemoval>
                    </a14:imgEffect>
                  </a14:imgLayer>
                </a14:imgProps>
              </a:ext>
            </a:extLst>
          </a:blip>
          <a:srcRect l="36645" r="12042" b="14184"/>
          <a:stretch/>
        </p:blipFill>
        <p:spPr>
          <a:xfrm>
            <a:off x="6006243" y="4073523"/>
            <a:ext cx="239244" cy="400110"/>
          </a:xfrm>
          <a:prstGeom prst="rect">
            <a:avLst/>
          </a:prstGeom>
        </p:spPr>
      </p:pic>
      <p:sp>
        <p:nvSpPr>
          <p:cNvPr id="17" name="Rectangle 16">
            <a:hlinkClick r:id="" action="ppaction://hlinkshowjump?jump=nextslide"/>
            <a:extLst>
              <a:ext uri="{FF2B5EF4-FFF2-40B4-BE49-F238E27FC236}">
                <a16:creationId xmlns:a16="http://schemas.microsoft.com/office/drawing/2014/main" id="{8C303F7E-AEC7-1655-87C1-ED8A7C256687}"/>
              </a:ext>
            </a:extLst>
          </p:cNvPr>
          <p:cNvSpPr/>
          <p:nvPr/>
        </p:nvSpPr>
        <p:spPr>
          <a:xfrm>
            <a:off x="5783196" y="3627189"/>
            <a:ext cx="702248" cy="923977"/>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n">
            <a:extLst>
              <a:ext uri="{FF2B5EF4-FFF2-40B4-BE49-F238E27FC236}">
                <a16:creationId xmlns:a16="http://schemas.microsoft.com/office/drawing/2014/main" id="{B2CD7DFB-647F-DA9C-12F7-163E5B3E5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18" name="Group 17">
            <a:extLst>
              <a:ext uri="{FF2B5EF4-FFF2-40B4-BE49-F238E27FC236}">
                <a16:creationId xmlns:a16="http://schemas.microsoft.com/office/drawing/2014/main" id="{498A9503-ED52-D7E0-5919-A564FD7108AF}"/>
              </a:ext>
            </a:extLst>
          </p:cNvPr>
          <p:cNvGrpSpPr/>
          <p:nvPr/>
        </p:nvGrpSpPr>
        <p:grpSpPr>
          <a:xfrm>
            <a:off x="5147089" y="641643"/>
            <a:ext cx="6175293" cy="1359213"/>
            <a:chOff x="5897085" y="302139"/>
            <a:chExt cx="8014853" cy="24025075"/>
          </a:xfrm>
        </p:grpSpPr>
        <p:pic>
          <p:nvPicPr>
            <p:cNvPr id="19" name="Picture 18">
              <a:extLst>
                <a:ext uri="{FF2B5EF4-FFF2-40B4-BE49-F238E27FC236}">
                  <a16:creationId xmlns:a16="http://schemas.microsoft.com/office/drawing/2014/main" id="{F1070ED0-7CB8-D0DA-53BE-6F7764FB2C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7085" y="302139"/>
              <a:ext cx="8014853" cy="24025075"/>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TextBox 19">
              <a:extLst>
                <a:ext uri="{FF2B5EF4-FFF2-40B4-BE49-F238E27FC236}">
                  <a16:creationId xmlns:a16="http://schemas.microsoft.com/office/drawing/2014/main" id="{36E84AFD-9A91-DA76-483C-C52D4E7B9936}"/>
                </a:ext>
              </a:extLst>
            </p:cNvPr>
            <p:cNvSpPr txBox="1"/>
            <p:nvPr/>
          </p:nvSpPr>
          <p:spPr>
            <a:xfrm>
              <a:off x="6175921" y="1245405"/>
              <a:ext cx="7586305" cy="4067598"/>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If you want your students to discuss aspects of “the social” and “the biographical” just click each of the text boxes to bring-up an on-screen question for them to think about.</a:t>
              </a:r>
            </a:p>
          </p:txBody>
        </p:sp>
      </p:grpSp>
    </p:spTree>
    <p:extLst>
      <p:ext uri="{BB962C8B-B14F-4D97-AF65-F5344CB8AC3E}">
        <p14:creationId xmlns:p14="http://schemas.microsoft.com/office/powerpoint/2010/main" val="73757134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3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grpId="0" nodeType="afterEffect">
                                  <p:stCondLst>
                                    <p:cond delay="3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0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2" name="Footsteps Concrete.wav"/>
                                        </p:tgtEl>
                                      </p:cMediaNode>
                                    </p:audio>
                                  </p:subTnLst>
                                </p:cTn>
                              </p:par>
                            </p:childTnLst>
                          </p:cTn>
                        </p:par>
                        <p:par>
                          <p:cTn id="20" fill="hold">
                            <p:stCondLst>
                              <p:cond delay="10500"/>
                            </p:stCondLst>
                            <p:childTnLst>
                              <p:par>
                                <p:cTn id="21" presetID="10" presetClass="exit" presetSubtype="0" fill="hold" nodeType="afterEffect">
                                  <p:stCondLst>
                                    <p:cond delay="100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12000"/>
                            </p:stCondLst>
                            <p:childTnLst>
                              <p:par>
                                <p:cTn id="25" presetID="1" presetClass="entr" presetSubtype="0" fill="hold" nodeType="afterEffect">
                                  <p:stCondLst>
                                    <p:cond delay="5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12500"/>
                            </p:stCondLst>
                            <p:childTnLst>
                              <p:par>
                                <p:cTn id="28" presetID="10" presetClass="exit" presetSubtype="0" fill="hold" nodeType="afterEffect">
                                  <p:stCondLst>
                                    <p:cond delay="50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par>
                          <p:cTn id="31" fill="hold">
                            <p:stCondLst>
                              <p:cond delay="13500"/>
                            </p:stCondLst>
                            <p:childTnLst>
                              <p:par>
                                <p:cTn id="32" presetID="1" presetClass="entr" presetSubtype="0" fill="hold" nodeType="afterEffect">
                                  <p:stCondLst>
                                    <p:cond delay="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4000"/>
                            </p:stCondLst>
                            <p:childTnLst>
                              <p:par>
                                <p:cTn id="35" presetID="10" presetClass="exit" presetSubtype="0" fill="hold" nodeType="afterEffect">
                                  <p:stCondLst>
                                    <p:cond delay="5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15000"/>
                            </p:stCondLst>
                            <p:childTnLst>
                              <p:par>
                                <p:cTn id="39" presetID="1" presetClass="entr" presetSubtype="0" fill="hold" nodeType="afterEffect">
                                  <p:stCondLst>
                                    <p:cond delay="50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15500"/>
                            </p:stCondLst>
                            <p:childTnLst>
                              <p:par>
                                <p:cTn id="42" presetID="10" presetClass="exit" presetSubtype="0" fill="hold" nodeType="afterEffect">
                                  <p:stCondLst>
                                    <p:cond delay="50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6500"/>
                            </p:stCondLst>
                            <p:childTnLst>
                              <p:par>
                                <p:cTn id="46" presetID="1" presetClass="entr" presetSubtype="0" fill="hold" nodeType="afterEffect">
                                  <p:stCondLst>
                                    <p:cond delay="500"/>
                                  </p:stCondLst>
                                  <p:childTnLst>
                                    <p:set>
                                      <p:cBhvr>
                                        <p:cTn id="47" dur="1" fill="hold">
                                          <p:stCondLst>
                                            <p:cond delay="0"/>
                                          </p:stCondLst>
                                        </p:cTn>
                                        <p:tgtEl>
                                          <p:spTgt spid="16"/>
                                        </p:tgtEl>
                                        <p:attrNameLst>
                                          <p:attrName>style.visibility</p:attrName>
                                        </p:attrNameLst>
                                      </p:cBhvr>
                                      <p:to>
                                        <p:strVal val="visible"/>
                                      </p:to>
                                    </p:set>
                                  </p:childTnLst>
                                </p:cTn>
                              </p:par>
                            </p:childTnLst>
                          </p:cTn>
                        </p:par>
                        <p:par>
                          <p:cTn id="48" fill="hold">
                            <p:stCondLst>
                              <p:cond delay="17000"/>
                            </p:stCondLst>
                            <p:childTnLst>
                              <p:par>
                                <p:cTn id="49" presetID="10" presetClass="exit" presetSubtype="0" fill="hold" nodeType="afterEffect">
                                  <p:stCondLst>
                                    <p:cond delay="50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9"/>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2"/>
                    </p:tgtEl>
                  </p:cond>
                </p:stCondLst>
                <p:endSync evt="end" delay="0">
                  <p:rtn val="all"/>
                </p:endSync>
                <p:childTnLst>
                  <p:par>
                    <p:cTn id="75" fill="hold">
                      <p:stCondLst>
                        <p:cond delay="0"/>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6" grpId="0" animBg="1"/>
      <p:bldP spid="8" grpId="0" animBg="1"/>
      <p:bldP spid="9" grpId="0" animBg="1"/>
      <p:bldP spid="9" grpId="1" animBg="1"/>
      <p:bldP spid="7" grpId="0" animBg="1"/>
      <p:bldP spid="7" grpId="1" animBg="1"/>
      <p:bldP spid="4" grpId="0" animBg="1"/>
      <p:bldP spid="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3AB28F2-9C85-1F67-B039-1B7E107AB9E7}"/>
              </a:ext>
            </a:extLst>
          </p:cNvPr>
          <p:cNvPicPr>
            <a:picLocks noChangeAspect="1"/>
          </p:cNvPicPr>
          <p:nvPr/>
        </p:nvPicPr>
        <p:blipFill rotWithShape="1">
          <a:blip r:embed="rId2"/>
          <a:srcRect l="44296"/>
          <a:stretch/>
        </p:blipFill>
        <p:spPr>
          <a:xfrm>
            <a:off x="7946739" y="36491"/>
            <a:ext cx="4204473" cy="6785019"/>
          </a:xfrm>
          <a:prstGeom prst="rect">
            <a:avLst/>
          </a:prstGeom>
          <a:ln w="50800">
            <a:solidFill>
              <a:schemeClr val="bg1"/>
            </a:solidFill>
          </a:ln>
        </p:spPr>
      </p:pic>
      <p:pic>
        <p:nvPicPr>
          <p:cNvPr id="18" name="Picture 17">
            <a:extLst>
              <a:ext uri="{FF2B5EF4-FFF2-40B4-BE49-F238E27FC236}">
                <a16:creationId xmlns:a16="http://schemas.microsoft.com/office/drawing/2014/main" id="{F2FD1AA2-87F7-3A6D-9F67-F2EBBF768D96}"/>
              </a:ext>
            </a:extLst>
          </p:cNvPr>
          <p:cNvPicPr>
            <a:picLocks noChangeAspect="1"/>
          </p:cNvPicPr>
          <p:nvPr/>
        </p:nvPicPr>
        <p:blipFill rotWithShape="1">
          <a:blip r:embed="rId3"/>
          <a:srcRect l="14473" t="584" r="4463" b="-584"/>
          <a:stretch/>
        </p:blipFill>
        <p:spPr>
          <a:xfrm>
            <a:off x="3640530" y="36491"/>
            <a:ext cx="4259622" cy="6785018"/>
          </a:xfrm>
          <a:prstGeom prst="rect">
            <a:avLst/>
          </a:prstGeom>
          <a:ln w="50800">
            <a:solidFill>
              <a:schemeClr val="bg1"/>
            </a:solidFill>
          </a:ln>
        </p:spPr>
      </p:pic>
      <p:pic>
        <p:nvPicPr>
          <p:cNvPr id="22" name="Picture 21">
            <a:extLst>
              <a:ext uri="{FF2B5EF4-FFF2-40B4-BE49-F238E27FC236}">
                <a16:creationId xmlns:a16="http://schemas.microsoft.com/office/drawing/2014/main" id="{C1FF2A37-27BB-D2FC-AE05-BE625CECC30B}"/>
              </a:ext>
            </a:extLst>
          </p:cNvPr>
          <p:cNvPicPr>
            <a:picLocks noChangeAspect="1"/>
          </p:cNvPicPr>
          <p:nvPr/>
        </p:nvPicPr>
        <p:blipFill rotWithShape="1">
          <a:blip r:embed="rId4"/>
          <a:srcRect l="28232" r="23485"/>
          <a:stretch/>
        </p:blipFill>
        <p:spPr>
          <a:xfrm>
            <a:off x="40788" y="36492"/>
            <a:ext cx="3640397" cy="6785017"/>
          </a:xfrm>
          <a:prstGeom prst="rect">
            <a:avLst/>
          </a:prstGeom>
          <a:ln w="50800">
            <a:solidFill>
              <a:schemeClr val="bg1"/>
            </a:solidFill>
          </a:ln>
        </p:spPr>
      </p:pic>
      <p:sp>
        <p:nvSpPr>
          <p:cNvPr id="6" name="TextBox 5">
            <a:extLst>
              <a:ext uri="{FF2B5EF4-FFF2-40B4-BE49-F238E27FC236}">
                <a16:creationId xmlns:a16="http://schemas.microsoft.com/office/drawing/2014/main" id="{9B01BC15-FFCB-D8E4-28BB-1714B9661639}"/>
              </a:ext>
            </a:extLst>
          </p:cNvPr>
          <p:cNvSpPr txBox="1"/>
          <p:nvPr/>
        </p:nvSpPr>
        <p:spPr>
          <a:xfrm>
            <a:off x="5216292" y="5956814"/>
            <a:ext cx="2421253"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Observational…</a:t>
            </a:r>
          </a:p>
        </p:txBody>
      </p:sp>
      <p:sp>
        <p:nvSpPr>
          <p:cNvPr id="8" name="TextBox 7">
            <a:extLst>
              <a:ext uri="{FF2B5EF4-FFF2-40B4-BE49-F238E27FC236}">
                <a16:creationId xmlns:a16="http://schemas.microsoft.com/office/drawing/2014/main" id="{075793E4-6440-2062-4C30-6852309D639E}"/>
              </a:ext>
            </a:extLst>
          </p:cNvPr>
          <p:cNvSpPr txBox="1"/>
          <p:nvPr/>
        </p:nvSpPr>
        <p:spPr>
          <a:xfrm>
            <a:off x="10501095" y="5956814"/>
            <a:ext cx="1248453"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Critical.</a:t>
            </a:r>
          </a:p>
        </p:txBody>
      </p:sp>
      <p:sp>
        <p:nvSpPr>
          <p:cNvPr id="10" name="TextBox 9">
            <a:extLst>
              <a:ext uri="{FF2B5EF4-FFF2-40B4-BE49-F238E27FC236}">
                <a16:creationId xmlns:a16="http://schemas.microsoft.com/office/drawing/2014/main" id="{CD088EF5-57EC-F7E1-D375-9CFC57F32785}"/>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1" name="TextBox 10">
            <a:extLst>
              <a:ext uri="{FF2B5EF4-FFF2-40B4-BE49-F238E27FC236}">
                <a16:creationId xmlns:a16="http://schemas.microsoft.com/office/drawing/2014/main" id="{B13CB9D1-910A-D007-EF96-387C0C09B7C6}"/>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4" name="TextBox 3">
            <a:extLst>
              <a:ext uri="{FF2B5EF4-FFF2-40B4-BE49-F238E27FC236}">
                <a16:creationId xmlns:a16="http://schemas.microsoft.com/office/drawing/2014/main" id="{00616417-7F40-F58C-B010-39FC7C6C834E}"/>
              </a:ext>
            </a:extLst>
          </p:cNvPr>
          <p:cNvSpPr txBox="1"/>
          <p:nvPr/>
        </p:nvSpPr>
        <p:spPr>
          <a:xfrm>
            <a:off x="2812026" y="3392509"/>
            <a:ext cx="6154993"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And our ability to see “The Bigger Picture” depends on developing a range of skills…</a:t>
            </a:r>
          </a:p>
        </p:txBody>
      </p:sp>
      <p:sp>
        <p:nvSpPr>
          <p:cNvPr id="5" name="TextBox 4">
            <a:extLst>
              <a:ext uri="{FF2B5EF4-FFF2-40B4-BE49-F238E27FC236}">
                <a16:creationId xmlns:a16="http://schemas.microsoft.com/office/drawing/2014/main" id="{E7DE1856-A300-D24C-9373-1362E95F4704}"/>
              </a:ext>
            </a:extLst>
          </p:cNvPr>
          <p:cNvSpPr txBox="1"/>
          <p:nvPr/>
        </p:nvSpPr>
        <p:spPr>
          <a:xfrm>
            <a:off x="1466249" y="5956814"/>
            <a:ext cx="1901468"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Analytical…</a:t>
            </a:r>
          </a:p>
        </p:txBody>
      </p:sp>
    </p:spTree>
    <p:extLst>
      <p:ext uri="{BB962C8B-B14F-4D97-AF65-F5344CB8AC3E}">
        <p14:creationId xmlns:p14="http://schemas.microsoft.com/office/powerpoint/2010/main" val="413264881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 presetClass="entr" presetSubtype="0" fill="hold" grpId="0" nodeType="afterEffect">
                                  <p:stCondLst>
                                    <p:cond delay="2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200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grpId="0" nodeType="afterEffect">
                                  <p:stCondLst>
                                    <p:cond delay="200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7500"/>
                            </p:stCondLst>
                            <p:childTnLst>
                              <p:par>
                                <p:cTn id="29" presetID="1" presetClass="entr" presetSubtype="0" fill="hold" grpId="0" nodeType="afterEffect">
                                  <p:stCondLst>
                                    <p:cond delay="2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62E5F-2D21-0517-DE37-B7004E6CBE19}"/>
              </a:ext>
            </a:extLst>
          </p:cNvPr>
          <p:cNvPicPr>
            <a:picLocks noChangeAspect="1"/>
          </p:cNvPicPr>
          <p:nvPr/>
        </p:nvPicPr>
        <p:blipFill>
          <a:blip r:embed="rId2"/>
          <a:stretch>
            <a:fillRect/>
          </a:stretch>
        </p:blipFill>
        <p:spPr>
          <a:xfrm>
            <a:off x="66486" y="56755"/>
            <a:ext cx="6029514" cy="6458345"/>
          </a:xfrm>
          <a:prstGeom prst="rect">
            <a:avLst/>
          </a:prstGeom>
          <a:ln w="50800">
            <a:solidFill>
              <a:schemeClr val="bg1"/>
            </a:solidFill>
          </a:ln>
        </p:spPr>
      </p:pic>
      <p:sp>
        <p:nvSpPr>
          <p:cNvPr id="5" name="TextBox 4">
            <a:extLst>
              <a:ext uri="{FF2B5EF4-FFF2-40B4-BE49-F238E27FC236}">
                <a16:creationId xmlns:a16="http://schemas.microsoft.com/office/drawing/2014/main" id="{0CC403BA-A794-CA97-978D-8813A30E46DD}"/>
              </a:ext>
            </a:extLst>
          </p:cNvPr>
          <p:cNvSpPr txBox="1"/>
          <p:nvPr/>
        </p:nvSpPr>
        <p:spPr>
          <a:xfrm>
            <a:off x="1098091" y="5607332"/>
            <a:ext cx="4853562"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Think like a detective and unlock your sociological imagination</a:t>
            </a:r>
          </a:p>
        </p:txBody>
      </p:sp>
      <p:sp>
        <p:nvSpPr>
          <p:cNvPr id="3" name="TextBox 2">
            <a:extLst>
              <a:ext uri="{FF2B5EF4-FFF2-40B4-BE49-F238E27FC236}">
                <a16:creationId xmlns:a16="http://schemas.microsoft.com/office/drawing/2014/main" id="{67C544F9-F975-F185-056E-AD7AD1CA3629}"/>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1" name="TextBox 10">
            <a:extLst>
              <a:ext uri="{FF2B5EF4-FFF2-40B4-BE49-F238E27FC236}">
                <a16:creationId xmlns:a16="http://schemas.microsoft.com/office/drawing/2014/main" id="{3A6125C2-2711-2EB8-2094-AFC76FC849D9}"/>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4" name="Picture 3">
            <a:extLst>
              <a:ext uri="{FF2B5EF4-FFF2-40B4-BE49-F238E27FC236}">
                <a16:creationId xmlns:a16="http://schemas.microsoft.com/office/drawing/2014/main" id="{70E9B606-7B42-FD84-5DA4-A8ACAD5E17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2485" y="56755"/>
            <a:ext cx="6000017" cy="3419093"/>
          </a:xfrm>
          <a:prstGeom prst="rect">
            <a:avLst/>
          </a:prstGeom>
          <a:ln w="50800">
            <a:solidFill>
              <a:schemeClr val="bg1"/>
            </a:solidFill>
          </a:ln>
        </p:spPr>
      </p:pic>
      <p:sp>
        <p:nvSpPr>
          <p:cNvPr id="6" name="TextBox 5">
            <a:extLst>
              <a:ext uri="{FF2B5EF4-FFF2-40B4-BE49-F238E27FC236}">
                <a16:creationId xmlns:a16="http://schemas.microsoft.com/office/drawing/2014/main" id="{3A7909A5-FBF3-D975-183A-18B1A3396105}"/>
              </a:ext>
            </a:extLst>
          </p:cNvPr>
          <p:cNvSpPr txBox="1"/>
          <p:nvPr/>
        </p:nvSpPr>
        <p:spPr>
          <a:xfrm>
            <a:off x="6236084" y="501076"/>
            <a:ext cx="2219759"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Ask questions</a:t>
            </a:r>
          </a:p>
        </p:txBody>
      </p:sp>
      <p:sp>
        <p:nvSpPr>
          <p:cNvPr id="15" name="Rectangle 14">
            <a:extLst>
              <a:ext uri="{FF2B5EF4-FFF2-40B4-BE49-F238E27FC236}">
                <a16:creationId xmlns:a16="http://schemas.microsoft.com/office/drawing/2014/main" id="{E1468D88-79F0-A63E-FDED-E5B14889BA91}"/>
              </a:ext>
            </a:extLst>
          </p:cNvPr>
          <p:cNvSpPr/>
          <p:nvPr/>
        </p:nvSpPr>
        <p:spPr>
          <a:xfrm>
            <a:off x="6145689" y="3475848"/>
            <a:ext cx="6029513" cy="3039252"/>
          </a:xfrm>
          <a:prstGeom prst="rect">
            <a:avLst/>
          </a:prstGeom>
          <a:blipFill>
            <a:blip r:embed="rId4"/>
            <a:stretch>
              <a:fillRect b="-11282"/>
            </a:stretch>
          </a:blip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51F483E-9ABF-8B30-A25F-9556D1609A7E}"/>
              </a:ext>
            </a:extLst>
          </p:cNvPr>
          <p:cNvSpPr txBox="1"/>
          <p:nvPr/>
        </p:nvSpPr>
        <p:spPr>
          <a:xfrm>
            <a:off x="6304302" y="5607332"/>
            <a:ext cx="2622882"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Apply concepts critically…</a:t>
            </a:r>
          </a:p>
        </p:txBody>
      </p:sp>
      <p:sp>
        <p:nvSpPr>
          <p:cNvPr id="7" name="Oval 6">
            <a:hlinkClick r:id="" action="ppaction://hlinkshowjump?jump=nextslide"/>
            <a:extLst>
              <a:ext uri="{FF2B5EF4-FFF2-40B4-BE49-F238E27FC236}">
                <a16:creationId xmlns:a16="http://schemas.microsoft.com/office/drawing/2014/main" id="{567B5245-034A-DA07-699F-E00ABCC51DF0}"/>
              </a:ext>
            </a:extLst>
          </p:cNvPr>
          <p:cNvSpPr/>
          <p:nvPr/>
        </p:nvSpPr>
        <p:spPr>
          <a:xfrm>
            <a:off x="3934138" y="3180944"/>
            <a:ext cx="836579" cy="83657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n">
            <a:extLst>
              <a:ext uri="{FF2B5EF4-FFF2-40B4-BE49-F238E27FC236}">
                <a16:creationId xmlns:a16="http://schemas.microsoft.com/office/drawing/2014/main" id="{E4DCB31B-BED5-CB57-0855-064919CB3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10" name="Group 9">
            <a:extLst>
              <a:ext uri="{FF2B5EF4-FFF2-40B4-BE49-F238E27FC236}">
                <a16:creationId xmlns:a16="http://schemas.microsoft.com/office/drawing/2014/main" id="{634419D9-299B-48F0-C924-AFFFA9BDFE41}"/>
              </a:ext>
            </a:extLst>
          </p:cNvPr>
          <p:cNvGrpSpPr/>
          <p:nvPr/>
        </p:nvGrpSpPr>
        <p:grpSpPr>
          <a:xfrm>
            <a:off x="3318235" y="452945"/>
            <a:ext cx="8117215" cy="5703924"/>
            <a:chOff x="5784211" y="9888"/>
            <a:chExt cx="8014853" cy="24025075"/>
          </a:xfrm>
        </p:grpSpPr>
        <p:pic>
          <p:nvPicPr>
            <p:cNvPr id="12" name="Picture 11">
              <a:extLst>
                <a:ext uri="{FF2B5EF4-FFF2-40B4-BE49-F238E27FC236}">
                  <a16:creationId xmlns:a16="http://schemas.microsoft.com/office/drawing/2014/main" id="{164C2E52-9E73-3F9D-3983-055AA1E6A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4211" y="9888"/>
              <a:ext cx="8014853" cy="24025075"/>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TextBox 12">
              <a:extLst>
                <a:ext uri="{FF2B5EF4-FFF2-40B4-BE49-F238E27FC236}">
                  <a16:creationId xmlns:a16="http://schemas.microsoft.com/office/drawing/2014/main" id="{3A444569-FE5A-C4F4-801A-036154E3F0B1}"/>
                </a:ext>
              </a:extLst>
            </p:cNvPr>
            <p:cNvSpPr txBox="1"/>
            <p:nvPr/>
          </p:nvSpPr>
          <p:spPr>
            <a:xfrm>
              <a:off x="6175921" y="1245406"/>
              <a:ext cx="7478683" cy="21389985"/>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The final set of screens  brings together all of the previous material by suggesting a number of different dimensions to the development of a Sociological Imagination.</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It not only serves to wrap things up in a way that suggests there was, after all, a coherent plan underpinning this general Presentation but also allows you to do a couple of things:</a:t>
              </a:r>
            </a:p>
            <a:p>
              <a:endParaRPr lang="en-GB" dirty="0">
                <a:solidFill>
                  <a:srgbClr val="FFFF00"/>
                </a:solidFill>
                <a:latin typeface="Arial" panose="020B0604020202020204" pitchFamily="34" charset="0"/>
                <a:cs typeface="Arial" panose="020B0604020202020204" pitchFamily="34" charset="0"/>
              </a:endParaRPr>
            </a:p>
            <a:p>
              <a:pPr marL="342900" indent="-342900">
                <a:buAutoNum type="arabicPeriod"/>
              </a:pPr>
              <a:r>
                <a:rPr lang="en-GB" dirty="0">
                  <a:solidFill>
                    <a:srgbClr val="FFFF00"/>
                  </a:solidFill>
                  <a:latin typeface="Arial" panose="020B0604020202020204" pitchFamily="34" charset="0"/>
                  <a:cs typeface="Arial" panose="020B0604020202020204" pitchFamily="34" charset="0"/>
                </a:rPr>
                <a:t>Expand on the idea of a Sociological Imagination and how it can be developed (private troubles, public issues…)</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2. Talk about the kinds of skills students will need to develop if they are to get the most out of their Sociology course and do well in any subsequent exams.</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Whether you take these opportunities is, of course, up to you…</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Oh, and to advance the slides just click on the safe…</a:t>
              </a:r>
            </a:p>
          </p:txBody>
        </p:sp>
      </p:grpSp>
    </p:spTree>
    <p:extLst>
      <p:ext uri="{BB962C8B-B14F-4D97-AF65-F5344CB8AC3E}">
        <p14:creationId xmlns:p14="http://schemas.microsoft.com/office/powerpoint/2010/main" val="306850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D64F6A-EB3C-603E-86DA-65E79FAF41E3}"/>
              </a:ext>
            </a:extLst>
          </p:cNvPr>
          <p:cNvPicPr>
            <a:picLocks noChangeAspect="1"/>
          </p:cNvPicPr>
          <p:nvPr/>
        </p:nvPicPr>
        <p:blipFill>
          <a:blip r:embed="rId2"/>
          <a:stretch>
            <a:fillRect/>
          </a:stretch>
        </p:blipFill>
        <p:spPr>
          <a:xfrm>
            <a:off x="66486" y="56755"/>
            <a:ext cx="6029514" cy="6458345"/>
          </a:xfrm>
          <a:prstGeom prst="rect">
            <a:avLst/>
          </a:prstGeom>
          <a:ln w="50800">
            <a:solidFill>
              <a:schemeClr val="bg1"/>
            </a:solidFill>
          </a:ln>
        </p:spPr>
      </p:pic>
      <p:sp>
        <p:nvSpPr>
          <p:cNvPr id="5" name="TextBox 4">
            <a:extLst>
              <a:ext uri="{FF2B5EF4-FFF2-40B4-BE49-F238E27FC236}">
                <a16:creationId xmlns:a16="http://schemas.microsoft.com/office/drawing/2014/main" id="{0CC403BA-A794-CA97-978D-8813A30E46DD}"/>
              </a:ext>
            </a:extLst>
          </p:cNvPr>
          <p:cNvSpPr txBox="1"/>
          <p:nvPr/>
        </p:nvSpPr>
        <p:spPr>
          <a:xfrm>
            <a:off x="584200" y="5832724"/>
            <a:ext cx="5207000"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Unlock your sociological imagination</a:t>
            </a:r>
          </a:p>
        </p:txBody>
      </p:sp>
      <p:sp>
        <p:nvSpPr>
          <p:cNvPr id="7" name="TextBox 6">
            <a:extLst>
              <a:ext uri="{FF2B5EF4-FFF2-40B4-BE49-F238E27FC236}">
                <a16:creationId xmlns:a16="http://schemas.microsoft.com/office/drawing/2014/main" id="{53786363-20D8-58C1-874D-C32ABA84B00A}"/>
              </a:ext>
            </a:extLst>
          </p:cNvPr>
          <p:cNvSpPr txBox="1"/>
          <p:nvPr/>
        </p:nvSpPr>
        <p:spPr>
          <a:xfrm>
            <a:off x="12369238" y="5207222"/>
            <a:ext cx="5288249"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In terms</a:t>
            </a:r>
          </a:p>
        </p:txBody>
      </p:sp>
      <p:sp>
        <p:nvSpPr>
          <p:cNvPr id="9" name="TextBox 8">
            <a:extLst>
              <a:ext uri="{FF2B5EF4-FFF2-40B4-BE49-F238E27FC236}">
                <a16:creationId xmlns:a16="http://schemas.microsoft.com/office/drawing/2014/main" id="{C26BDCBC-837D-D053-739C-FFA70CF04E5E}"/>
              </a:ext>
            </a:extLst>
          </p:cNvPr>
          <p:cNvSpPr txBox="1"/>
          <p:nvPr/>
        </p:nvSpPr>
        <p:spPr>
          <a:xfrm>
            <a:off x="12369238" y="5889631"/>
            <a:ext cx="7613161"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Because …</a:t>
            </a:r>
          </a:p>
        </p:txBody>
      </p:sp>
      <p:sp>
        <p:nvSpPr>
          <p:cNvPr id="3" name="TextBox 2">
            <a:extLst>
              <a:ext uri="{FF2B5EF4-FFF2-40B4-BE49-F238E27FC236}">
                <a16:creationId xmlns:a16="http://schemas.microsoft.com/office/drawing/2014/main" id="{67C544F9-F975-F185-056E-AD7AD1CA3629}"/>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1" name="TextBox 10">
            <a:extLst>
              <a:ext uri="{FF2B5EF4-FFF2-40B4-BE49-F238E27FC236}">
                <a16:creationId xmlns:a16="http://schemas.microsoft.com/office/drawing/2014/main" id="{3A6125C2-2711-2EB8-2094-AFC76FC849D9}"/>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4" name="Picture 3">
            <a:extLst>
              <a:ext uri="{FF2B5EF4-FFF2-40B4-BE49-F238E27FC236}">
                <a16:creationId xmlns:a16="http://schemas.microsoft.com/office/drawing/2014/main" id="{70E9B606-7B42-FD84-5DA4-A8ACAD5E17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2485" y="74897"/>
            <a:ext cx="6000017" cy="3357409"/>
          </a:xfrm>
          <a:prstGeom prst="rect">
            <a:avLst/>
          </a:prstGeom>
          <a:ln w="50800">
            <a:solidFill>
              <a:schemeClr val="bg1"/>
            </a:solidFill>
          </a:ln>
        </p:spPr>
      </p:pic>
      <p:sp>
        <p:nvSpPr>
          <p:cNvPr id="6" name="TextBox 5">
            <a:extLst>
              <a:ext uri="{FF2B5EF4-FFF2-40B4-BE49-F238E27FC236}">
                <a16:creationId xmlns:a16="http://schemas.microsoft.com/office/drawing/2014/main" id="{3A7909A5-FBF3-D975-183A-18B1A3396105}"/>
              </a:ext>
            </a:extLst>
          </p:cNvPr>
          <p:cNvSpPr txBox="1"/>
          <p:nvPr/>
        </p:nvSpPr>
        <p:spPr>
          <a:xfrm>
            <a:off x="6454117" y="301021"/>
            <a:ext cx="1580930"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Analyse…</a:t>
            </a:r>
          </a:p>
        </p:txBody>
      </p:sp>
      <p:sp>
        <p:nvSpPr>
          <p:cNvPr id="15" name="Rectangle 14">
            <a:extLst>
              <a:ext uri="{FF2B5EF4-FFF2-40B4-BE49-F238E27FC236}">
                <a16:creationId xmlns:a16="http://schemas.microsoft.com/office/drawing/2014/main" id="{E1468D88-79F0-A63E-FDED-E5B14889BA91}"/>
              </a:ext>
            </a:extLst>
          </p:cNvPr>
          <p:cNvSpPr/>
          <p:nvPr/>
        </p:nvSpPr>
        <p:spPr>
          <a:xfrm>
            <a:off x="6145689" y="3475848"/>
            <a:ext cx="6029513" cy="3064652"/>
          </a:xfrm>
          <a:prstGeom prst="rect">
            <a:avLst/>
          </a:prstGeom>
          <a:blipFill>
            <a:blip r:embed="rId4"/>
            <a:stretch>
              <a:fillRect/>
            </a:stretch>
          </a:blip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51F483E-9ABF-8B30-A25F-9556D1609A7E}"/>
              </a:ext>
            </a:extLst>
          </p:cNvPr>
          <p:cNvSpPr txBox="1"/>
          <p:nvPr/>
        </p:nvSpPr>
        <p:spPr>
          <a:xfrm>
            <a:off x="7120648" y="5889631"/>
            <a:ext cx="4727641"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Question common assumptions…</a:t>
            </a:r>
          </a:p>
        </p:txBody>
      </p:sp>
      <p:sp>
        <p:nvSpPr>
          <p:cNvPr id="2" name="Oval 1">
            <a:hlinkClick r:id="" action="ppaction://hlinkshowjump?jump=nextslide"/>
            <a:extLst>
              <a:ext uri="{FF2B5EF4-FFF2-40B4-BE49-F238E27FC236}">
                <a16:creationId xmlns:a16="http://schemas.microsoft.com/office/drawing/2014/main" id="{B3DC412C-D196-84AC-5B1F-EE76AC30B05F}"/>
              </a:ext>
            </a:extLst>
          </p:cNvPr>
          <p:cNvSpPr/>
          <p:nvPr/>
        </p:nvSpPr>
        <p:spPr>
          <a:xfrm>
            <a:off x="3934138" y="3180944"/>
            <a:ext cx="836579" cy="836579"/>
          </a:xfrm>
          <a:prstGeom prst="ellipse">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5081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D64F6A-EB3C-603E-86DA-65E79FAF41E3}"/>
              </a:ext>
            </a:extLst>
          </p:cNvPr>
          <p:cNvPicPr>
            <a:picLocks noChangeAspect="1"/>
          </p:cNvPicPr>
          <p:nvPr/>
        </p:nvPicPr>
        <p:blipFill>
          <a:blip r:embed="rId2"/>
          <a:stretch>
            <a:fillRect/>
          </a:stretch>
        </p:blipFill>
        <p:spPr>
          <a:xfrm>
            <a:off x="66486" y="56755"/>
            <a:ext cx="6029514" cy="6458345"/>
          </a:xfrm>
          <a:prstGeom prst="rect">
            <a:avLst/>
          </a:prstGeom>
          <a:ln w="50800">
            <a:solidFill>
              <a:schemeClr val="bg1"/>
            </a:solidFill>
          </a:ln>
        </p:spPr>
      </p:pic>
      <p:sp>
        <p:nvSpPr>
          <p:cNvPr id="5" name="TextBox 4">
            <a:extLst>
              <a:ext uri="{FF2B5EF4-FFF2-40B4-BE49-F238E27FC236}">
                <a16:creationId xmlns:a16="http://schemas.microsoft.com/office/drawing/2014/main" id="{0CC403BA-A794-CA97-978D-8813A30E46DD}"/>
              </a:ext>
            </a:extLst>
          </p:cNvPr>
          <p:cNvSpPr txBox="1"/>
          <p:nvPr/>
        </p:nvSpPr>
        <p:spPr>
          <a:xfrm>
            <a:off x="584200" y="5832724"/>
            <a:ext cx="5207000"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Unlock your sociological imagination</a:t>
            </a:r>
          </a:p>
        </p:txBody>
      </p:sp>
      <p:sp>
        <p:nvSpPr>
          <p:cNvPr id="3" name="TextBox 2">
            <a:extLst>
              <a:ext uri="{FF2B5EF4-FFF2-40B4-BE49-F238E27FC236}">
                <a16:creationId xmlns:a16="http://schemas.microsoft.com/office/drawing/2014/main" id="{67C544F9-F975-F185-056E-AD7AD1CA3629}"/>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1" name="TextBox 10">
            <a:extLst>
              <a:ext uri="{FF2B5EF4-FFF2-40B4-BE49-F238E27FC236}">
                <a16:creationId xmlns:a16="http://schemas.microsoft.com/office/drawing/2014/main" id="{3A6125C2-2711-2EB8-2094-AFC76FC849D9}"/>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4" name="Picture 3">
            <a:extLst>
              <a:ext uri="{FF2B5EF4-FFF2-40B4-BE49-F238E27FC236}">
                <a16:creationId xmlns:a16="http://schemas.microsoft.com/office/drawing/2014/main" id="{70E9B606-7B42-FD84-5DA4-A8ACAD5E17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2485" y="56755"/>
            <a:ext cx="6000017" cy="3290693"/>
          </a:xfrm>
          <a:prstGeom prst="rect">
            <a:avLst/>
          </a:prstGeom>
          <a:ln w="50800">
            <a:solidFill>
              <a:schemeClr val="bg1"/>
            </a:solidFill>
          </a:ln>
        </p:spPr>
      </p:pic>
      <p:sp>
        <p:nvSpPr>
          <p:cNvPr id="6" name="TextBox 5">
            <a:extLst>
              <a:ext uri="{FF2B5EF4-FFF2-40B4-BE49-F238E27FC236}">
                <a16:creationId xmlns:a16="http://schemas.microsoft.com/office/drawing/2014/main" id="{3A7909A5-FBF3-D975-183A-18B1A3396105}"/>
              </a:ext>
            </a:extLst>
          </p:cNvPr>
          <p:cNvSpPr txBox="1"/>
          <p:nvPr/>
        </p:nvSpPr>
        <p:spPr>
          <a:xfrm>
            <a:off x="6376294" y="501076"/>
            <a:ext cx="2563425"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Be systematic…</a:t>
            </a:r>
          </a:p>
        </p:txBody>
      </p:sp>
      <p:sp>
        <p:nvSpPr>
          <p:cNvPr id="15" name="Rectangle 14">
            <a:extLst>
              <a:ext uri="{FF2B5EF4-FFF2-40B4-BE49-F238E27FC236}">
                <a16:creationId xmlns:a16="http://schemas.microsoft.com/office/drawing/2014/main" id="{E1468D88-79F0-A63E-FDED-E5B14889BA91}"/>
              </a:ext>
            </a:extLst>
          </p:cNvPr>
          <p:cNvSpPr/>
          <p:nvPr/>
        </p:nvSpPr>
        <p:spPr>
          <a:xfrm>
            <a:off x="6145689" y="3475848"/>
            <a:ext cx="6029513" cy="3064652"/>
          </a:xfrm>
          <a:prstGeom prst="rect">
            <a:avLst/>
          </a:prstGeom>
          <a:blipFill>
            <a:blip r:embed="rId4"/>
            <a:stretch>
              <a:fillRect/>
            </a:stretch>
          </a:blip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51F483E-9ABF-8B30-A25F-9556D1609A7E}"/>
              </a:ext>
            </a:extLst>
          </p:cNvPr>
          <p:cNvSpPr txBox="1"/>
          <p:nvPr/>
        </p:nvSpPr>
        <p:spPr>
          <a:xfrm>
            <a:off x="6574055" y="5407277"/>
            <a:ext cx="2061531"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Empathise…</a:t>
            </a:r>
          </a:p>
        </p:txBody>
      </p:sp>
      <p:sp>
        <p:nvSpPr>
          <p:cNvPr id="2" name="Oval 1">
            <a:hlinkClick r:id="" action="ppaction://hlinkshowjump?jump=nextslide"/>
            <a:extLst>
              <a:ext uri="{FF2B5EF4-FFF2-40B4-BE49-F238E27FC236}">
                <a16:creationId xmlns:a16="http://schemas.microsoft.com/office/drawing/2014/main" id="{CA3B60F4-767F-D053-7359-2224CFCF663A}"/>
              </a:ext>
            </a:extLst>
          </p:cNvPr>
          <p:cNvSpPr/>
          <p:nvPr/>
        </p:nvSpPr>
        <p:spPr>
          <a:xfrm>
            <a:off x="3934138" y="3180944"/>
            <a:ext cx="836579" cy="83657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7040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6FD47B-ACB6-D958-BE6B-3DA2A1AC18D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78" t="2686" r="78" b="3876"/>
          <a:stretch/>
        </p:blipFill>
        <p:spPr>
          <a:xfrm flipH="1">
            <a:off x="-1" y="-29473"/>
            <a:ext cx="12192000" cy="6916946"/>
          </a:xfrm>
          <a:prstGeom prst="rect">
            <a:avLst/>
          </a:prstGeom>
        </p:spPr>
      </p:pic>
      <p:pic>
        <p:nvPicPr>
          <p:cNvPr id="8" name="Picture 7">
            <a:extLst>
              <a:ext uri="{FF2B5EF4-FFF2-40B4-BE49-F238E27FC236}">
                <a16:creationId xmlns:a16="http://schemas.microsoft.com/office/drawing/2014/main" id="{A9E64F27-54F9-F69A-942C-E5FE82A5C8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Effect>
                      <a14:saturation sat="0"/>
                    </a14:imgEffect>
                  </a14:imgLayer>
                </a14:imgProps>
              </a:ext>
            </a:extLst>
          </a:blip>
          <a:srcRect r="48652"/>
          <a:stretch/>
        </p:blipFill>
        <p:spPr>
          <a:xfrm flipH="1">
            <a:off x="9097788" y="-29473"/>
            <a:ext cx="3521423" cy="6858000"/>
          </a:xfrm>
          <a:prstGeom prst="rect">
            <a:avLst/>
          </a:prstGeom>
        </p:spPr>
      </p:pic>
      <p:pic>
        <p:nvPicPr>
          <p:cNvPr id="9" name="Picture 8">
            <a:extLst>
              <a:ext uri="{FF2B5EF4-FFF2-40B4-BE49-F238E27FC236}">
                <a16:creationId xmlns:a16="http://schemas.microsoft.com/office/drawing/2014/main" id="{589BD07A-9E23-8BC7-5865-8636B8090B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Effect>
                      <a14:saturation sat="0"/>
                    </a14:imgEffect>
                  </a14:imgLayer>
                </a14:imgProps>
              </a:ext>
            </a:extLst>
          </a:blip>
          <a:srcRect l="13782" r="4551"/>
          <a:stretch/>
        </p:blipFill>
        <p:spPr>
          <a:xfrm>
            <a:off x="-1219200" y="0"/>
            <a:ext cx="5600700" cy="6858000"/>
          </a:xfrm>
          <a:prstGeom prst="rect">
            <a:avLst/>
          </a:prstGeom>
        </p:spPr>
      </p:pic>
    </p:spTree>
    <p:extLst>
      <p:ext uri="{BB962C8B-B14F-4D97-AF65-F5344CB8AC3E}">
        <p14:creationId xmlns:p14="http://schemas.microsoft.com/office/powerpoint/2010/main" val="3657098861"/>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6FD47B-ACB6-D958-BE6B-3DA2A1AC18D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78" t="2686" r="78" b="3876"/>
          <a:stretch/>
        </p:blipFill>
        <p:spPr>
          <a:xfrm flipH="1">
            <a:off x="-1" y="-29473"/>
            <a:ext cx="12192000" cy="6916946"/>
          </a:xfrm>
          <a:prstGeom prst="rect">
            <a:avLst/>
          </a:prstGeom>
        </p:spPr>
      </p:pic>
      <p:sp>
        <p:nvSpPr>
          <p:cNvPr id="2" name="TextBox 1">
            <a:extLst>
              <a:ext uri="{FF2B5EF4-FFF2-40B4-BE49-F238E27FC236}">
                <a16:creationId xmlns:a16="http://schemas.microsoft.com/office/drawing/2014/main" id="{ACCC05D7-3D82-431C-E721-FC1293D43551}"/>
              </a:ext>
            </a:extLst>
          </p:cNvPr>
          <p:cNvSpPr txBox="1"/>
          <p:nvPr/>
        </p:nvSpPr>
        <p:spPr>
          <a:xfrm rot="21378625">
            <a:off x="2959485" y="1615269"/>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3" name="TextBox 2">
            <a:extLst>
              <a:ext uri="{FF2B5EF4-FFF2-40B4-BE49-F238E27FC236}">
                <a16:creationId xmlns:a16="http://schemas.microsoft.com/office/drawing/2014/main" id="{4456839A-3DE2-DCA8-0C0E-2E27E3282249}"/>
              </a:ext>
            </a:extLst>
          </p:cNvPr>
          <p:cNvSpPr txBox="1"/>
          <p:nvPr/>
        </p:nvSpPr>
        <p:spPr>
          <a:xfrm rot="21198851">
            <a:off x="3602581" y="631022"/>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8" name="Picture 7">
            <a:extLst>
              <a:ext uri="{FF2B5EF4-FFF2-40B4-BE49-F238E27FC236}">
                <a16:creationId xmlns:a16="http://schemas.microsoft.com/office/drawing/2014/main" id="{A9E64F27-54F9-F69A-942C-E5FE82A5C8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9097788" y="-29473"/>
            <a:ext cx="3521423" cy="6858000"/>
          </a:xfrm>
          <a:prstGeom prst="rect">
            <a:avLst/>
          </a:prstGeom>
        </p:spPr>
      </p:pic>
      <p:pic>
        <p:nvPicPr>
          <p:cNvPr id="9" name="Picture 8">
            <a:extLst>
              <a:ext uri="{FF2B5EF4-FFF2-40B4-BE49-F238E27FC236}">
                <a16:creationId xmlns:a16="http://schemas.microsoft.com/office/drawing/2014/main" id="{589BD07A-9E23-8BC7-5865-8636B8090B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Layer>
                </a14:imgProps>
              </a:ext>
            </a:extLst>
          </a:blip>
          <a:srcRect l="13782" r="4551"/>
          <a:stretch/>
        </p:blipFill>
        <p:spPr>
          <a:xfrm>
            <a:off x="-1219200" y="0"/>
            <a:ext cx="5600700" cy="6858000"/>
          </a:xfrm>
          <a:prstGeom prst="rect">
            <a:avLst/>
          </a:prstGeom>
        </p:spPr>
      </p:pic>
    </p:spTree>
    <p:extLst>
      <p:ext uri="{BB962C8B-B14F-4D97-AF65-F5344CB8AC3E}">
        <p14:creationId xmlns:p14="http://schemas.microsoft.com/office/powerpoint/2010/main" val="1307720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37A5EA-A484-6AAE-E4A2-E7CF2D28700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78" t="2686" r="78" b="3876"/>
          <a:stretch/>
        </p:blipFill>
        <p:spPr>
          <a:xfrm>
            <a:off x="0" y="1"/>
            <a:ext cx="12192000" cy="6916946"/>
          </a:xfrm>
          <a:prstGeom prst="rect">
            <a:avLst/>
          </a:prstGeom>
        </p:spPr>
      </p:pic>
      <p:pic>
        <p:nvPicPr>
          <p:cNvPr id="8" name="Picture 7">
            <a:extLst>
              <a:ext uri="{FF2B5EF4-FFF2-40B4-BE49-F238E27FC236}">
                <a16:creationId xmlns:a16="http://schemas.microsoft.com/office/drawing/2014/main" id="{06B98038-81AF-B068-185E-8307CB2E40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805" y="128521"/>
            <a:ext cx="6321365" cy="6788426"/>
          </a:xfrm>
          <a:prstGeom prst="rect">
            <a:avLst/>
          </a:prstGeom>
        </p:spPr>
      </p:pic>
      <p:sp>
        <p:nvSpPr>
          <p:cNvPr id="6" name="TextBox 5">
            <a:extLst>
              <a:ext uri="{FF2B5EF4-FFF2-40B4-BE49-F238E27FC236}">
                <a16:creationId xmlns:a16="http://schemas.microsoft.com/office/drawing/2014/main" id="{E0019AF8-54A1-8C46-10BC-DE4DA21095D8}"/>
              </a:ext>
            </a:extLst>
          </p:cNvPr>
          <p:cNvSpPr txBox="1"/>
          <p:nvPr/>
        </p:nvSpPr>
        <p:spPr>
          <a:xfrm rot="21198851">
            <a:off x="4519211" y="910120"/>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7" name="TextBox 6">
            <a:extLst>
              <a:ext uri="{FF2B5EF4-FFF2-40B4-BE49-F238E27FC236}">
                <a16:creationId xmlns:a16="http://schemas.microsoft.com/office/drawing/2014/main" id="{0F4FC4FA-E592-4DA7-0479-7C5A7AA7C3CA}"/>
              </a:ext>
            </a:extLst>
          </p:cNvPr>
          <p:cNvSpPr txBox="1"/>
          <p:nvPr/>
        </p:nvSpPr>
        <p:spPr>
          <a:xfrm rot="21378625">
            <a:off x="4014580" y="1743193"/>
            <a:ext cx="4613570" cy="1323439"/>
          </a:xfrm>
          <a:prstGeom prst="rect">
            <a:avLst/>
          </a:prstGeom>
          <a:noFill/>
        </p:spPr>
        <p:txBody>
          <a:bodyPr wrap="square" rtlCol="0">
            <a:spAutoFit/>
          </a:bodyPr>
          <a:lstStyle/>
          <a:p>
            <a:pPr algn="r"/>
            <a:r>
              <a:rPr lang="en-GB" sz="8000" dirty="0">
                <a:latin typeface="Hey August" pitchFamily="2" charset="0"/>
                <a:cs typeface="Lato Semibold" panose="020F0502020204030203" pitchFamily="34" charset="0"/>
              </a:rPr>
              <a:t>Sociology</a:t>
            </a:r>
          </a:p>
        </p:txBody>
      </p:sp>
      <p:cxnSp>
        <p:nvCxnSpPr>
          <p:cNvPr id="9" name="Straight Arrow Connector 8">
            <a:hlinkClick r:id="" action="ppaction://hlinkshowjump?jump=previousslide"/>
            <a:extLst>
              <a:ext uri="{FF2B5EF4-FFF2-40B4-BE49-F238E27FC236}">
                <a16:creationId xmlns:a16="http://schemas.microsoft.com/office/drawing/2014/main" id="{5F8417FB-CAE0-41E6-04CA-0F35BDD6AD41}"/>
              </a:ext>
            </a:extLst>
          </p:cNvPr>
          <p:cNvCxnSpPr>
            <a:cxnSpLocks/>
          </p:cNvCxnSpPr>
          <p:nvPr/>
        </p:nvCxnSpPr>
        <p:spPr>
          <a:xfrm rot="10800000">
            <a:off x="-1156036" y="6527800"/>
            <a:ext cx="469088"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 name="guitar-drive-transitions-SBA-300062393">
            <a:hlinkClick r:id="" action="ppaction://media"/>
            <a:extLst>
              <a:ext uri="{FF2B5EF4-FFF2-40B4-BE49-F238E27FC236}">
                <a16:creationId xmlns:a16="http://schemas.microsoft.com/office/drawing/2014/main" id="{790B79B0-9876-5636-D085-9B856E1E2C79}"/>
              </a:ext>
            </a:extLst>
          </p:cNvPr>
          <p:cNvPicPr>
            <a:picLocks noChangeAspect="1"/>
          </p:cNvPicPr>
          <p:nvPr>
            <a:audioFile r:link="rId1"/>
            <p:extLst>
              <p:ext uri="{DAA4B4D4-6D71-4841-9C94-3DE7FCFB9230}">
                <p14:media xmlns:p14="http://schemas.microsoft.com/office/powerpoint/2010/main" r:embed="rId2">
                  <p14:trim end="3319.7959"/>
                </p14:media>
              </p:ext>
            </p:extLst>
          </p:nvPr>
        </p:nvPicPr>
        <p:blipFill>
          <a:blip r:embed="rId8"/>
          <a:stretch>
            <a:fillRect/>
          </a:stretch>
        </p:blipFill>
        <p:spPr>
          <a:xfrm>
            <a:off x="5964238" y="5649913"/>
            <a:ext cx="487362" cy="487362"/>
          </a:xfrm>
          <a:prstGeom prst="rect">
            <a:avLst/>
          </a:prstGeom>
        </p:spPr>
      </p:pic>
      <p:pic>
        <p:nvPicPr>
          <p:cNvPr id="3" name="Picture 2">
            <a:extLst>
              <a:ext uri="{FF2B5EF4-FFF2-40B4-BE49-F238E27FC236}">
                <a16:creationId xmlns:a16="http://schemas.microsoft.com/office/drawing/2014/main" id="{1EBB1412-55FD-3F49-6D9E-02F06E0BCA2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Effect>
                      <a14:saturation sat="0"/>
                    </a14:imgEffect>
                  </a14:imgLayer>
                </a14:imgProps>
              </a:ext>
            </a:extLst>
          </a:blip>
          <a:srcRect r="48652"/>
          <a:stretch/>
        </p:blipFill>
        <p:spPr>
          <a:xfrm flipH="1">
            <a:off x="8670577" y="58947"/>
            <a:ext cx="3521423" cy="6858000"/>
          </a:xfrm>
          <a:prstGeom prst="rect">
            <a:avLst/>
          </a:prstGeom>
        </p:spPr>
      </p:pic>
    </p:spTree>
    <p:extLst>
      <p:ext uri="{BB962C8B-B14F-4D97-AF65-F5344CB8AC3E}">
        <p14:creationId xmlns:p14="http://schemas.microsoft.com/office/powerpoint/2010/main" val="2317162590"/>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0"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10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6FD47B-ACB6-D958-BE6B-3DA2A1AC18D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78" t="2686" r="78" b="3876"/>
          <a:stretch/>
        </p:blipFill>
        <p:spPr>
          <a:xfrm flipH="1">
            <a:off x="-1" y="-29473"/>
            <a:ext cx="12192000" cy="6916946"/>
          </a:xfrm>
          <a:prstGeom prst="rect">
            <a:avLst/>
          </a:prstGeom>
        </p:spPr>
      </p:pic>
      <p:sp>
        <p:nvSpPr>
          <p:cNvPr id="3" name="TextBox 2">
            <a:extLst>
              <a:ext uri="{FF2B5EF4-FFF2-40B4-BE49-F238E27FC236}">
                <a16:creationId xmlns:a16="http://schemas.microsoft.com/office/drawing/2014/main" id="{4456839A-3DE2-DCA8-0C0E-2E27E3282249}"/>
              </a:ext>
            </a:extLst>
          </p:cNvPr>
          <p:cNvSpPr txBox="1"/>
          <p:nvPr/>
        </p:nvSpPr>
        <p:spPr>
          <a:xfrm rot="21198851">
            <a:off x="3198343" y="1095823"/>
            <a:ext cx="4803097" cy="1938992"/>
          </a:xfrm>
          <a:prstGeom prst="rect">
            <a:avLst/>
          </a:prstGeom>
          <a:noFill/>
        </p:spPr>
        <p:txBody>
          <a:bodyPr wrap="square" rtlCol="0">
            <a:spAutoFit/>
          </a:bodyPr>
          <a:lstStyle/>
          <a:p>
            <a:pPr algn="ctr"/>
            <a:r>
              <a:rPr lang="en-GB" sz="4000" dirty="0">
                <a:solidFill>
                  <a:schemeClr val="bg1"/>
                </a:solidFill>
                <a:latin typeface="Hey August" pitchFamily="2" charset="0"/>
                <a:cs typeface="Lato Semibold" panose="020F0502020204030203" pitchFamily="34" charset="0"/>
              </a:rPr>
              <a:t>Written and Designed</a:t>
            </a:r>
          </a:p>
          <a:p>
            <a:pPr algn="ctr"/>
            <a:r>
              <a:rPr lang="en-GB" sz="4000" dirty="0">
                <a:solidFill>
                  <a:schemeClr val="bg1"/>
                </a:solidFill>
                <a:latin typeface="Hey August" pitchFamily="2" charset="0"/>
                <a:cs typeface="Lato Semibold" panose="020F0502020204030203" pitchFamily="34" charset="0"/>
              </a:rPr>
              <a:t>(hard to believe I know)</a:t>
            </a:r>
          </a:p>
          <a:p>
            <a:pPr algn="ctr"/>
            <a:r>
              <a:rPr lang="en-GB" sz="4000" dirty="0">
                <a:solidFill>
                  <a:schemeClr val="bg1"/>
                </a:solidFill>
                <a:latin typeface="Hey August" pitchFamily="2" charset="0"/>
                <a:cs typeface="Lato Semibold" panose="020F0502020204030203" pitchFamily="34" charset="0"/>
              </a:rPr>
              <a:t> by</a:t>
            </a:r>
          </a:p>
        </p:txBody>
      </p:sp>
      <p:pic>
        <p:nvPicPr>
          <p:cNvPr id="8" name="Picture 7">
            <a:extLst>
              <a:ext uri="{FF2B5EF4-FFF2-40B4-BE49-F238E27FC236}">
                <a16:creationId xmlns:a16="http://schemas.microsoft.com/office/drawing/2014/main" id="{A9E64F27-54F9-F69A-942C-E5FE82A5C80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9097788" y="-29473"/>
            <a:ext cx="3521423" cy="6858000"/>
          </a:xfrm>
          <a:prstGeom prst="rect">
            <a:avLst/>
          </a:prstGeom>
        </p:spPr>
      </p:pic>
      <p:pic>
        <p:nvPicPr>
          <p:cNvPr id="9" name="Picture 8">
            <a:extLst>
              <a:ext uri="{FF2B5EF4-FFF2-40B4-BE49-F238E27FC236}">
                <a16:creationId xmlns:a16="http://schemas.microsoft.com/office/drawing/2014/main" id="{589BD07A-9E23-8BC7-5865-8636B8090BD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Layer>
                </a14:imgProps>
              </a:ext>
            </a:extLst>
          </a:blip>
          <a:srcRect l="13782" r="4551"/>
          <a:stretch/>
        </p:blipFill>
        <p:spPr>
          <a:xfrm>
            <a:off x="-1219200" y="0"/>
            <a:ext cx="5600700" cy="6858000"/>
          </a:xfrm>
          <a:prstGeom prst="rect">
            <a:avLst/>
          </a:prstGeom>
        </p:spPr>
      </p:pic>
      <p:pic>
        <p:nvPicPr>
          <p:cNvPr id="2" name="guitar-drive-transitions-SBA-300062393">
            <a:hlinkClick r:id="" action="ppaction://media"/>
            <a:extLst>
              <a:ext uri="{FF2B5EF4-FFF2-40B4-BE49-F238E27FC236}">
                <a16:creationId xmlns:a16="http://schemas.microsoft.com/office/drawing/2014/main" id="{338D7390-EA6E-F146-432F-90CEC20CA008}"/>
              </a:ext>
            </a:extLst>
          </p:cNvPr>
          <p:cNvPicPr>
            <a:picLocks noChangeAspect="1"/>
          </p:cNvPicPr>
          <p:nvPr>
            <a:audioFile r:link="rId1"/>
            <p:extLst>
              <p:ext uri="{DAA4B4D4-6D71-4841-9C94-3DE7FCFB9230}">
                <p14:media xmlns:p14="http://schemas.microsoft.com/office/powerpoint/2010/main" r:embed="rId2">
                  <p14:trim end="3319.7959"/>
                </p14:media>
              </p:ext>
            </p:extLst>
          </p:nvPr>
        </p:nvPicPr>
        <p:blipFill>
          <a:blip r:embed="rId11"/>
          <a:stretch>
            <a:fillRect/>
          </a:stretch>
        </p:blipFill>
        <p:spPr>
          <a:xfrm>
            <a:off x="5964238" y="5649913"/>
            <a:ext cx="487362" cy="487362"/>
          </a:xfrm>
          <a:prstGeom prst="rect">
            <a:avLst/>
          </a:prstGeom>
        </p:spPr>
      </p:pic>
    </p:spTree>
    <p:extLst>
      <p:ext uri="{BB962C8B-B14F-4D97-AF65-F5344CB8AC3E}">
        <p14:creationId xmlns:p14="http://schemas.microsoft.com/office/powerpoint/2010/main" val="3768846302"/>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0"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6FD47B-ACB6-D958-BE6B-3DA2A1AC18D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78" t="2686" r="78" b="3876"/>
          <a:stretch/>
        </p:blipFill>
        <p:spPr>
          <a:xfrm flipH="1">
            <a:off x="-1" y="-29473"/>
            <a:ext cx="12192000" cy="6916946"/>
          </a:xfrm>
          <a:prstGeom prst="rect">
            <a:avLst/>
          </a:prstGeom>
        </p:spPr>
      </p:pic>
      <p:sp>
        <p:nvSpPr>
          <p:cNvPr id="3" name="TextBox 2">
            <a:extLst>
              <a:ext uri="{FF2B5EF4-FFF2-40B4-BE49-F238E27FC236}">
                <a16:creationId xmlns:a16="http://schemas.microsoft.com/office/drawing/2014/main" id="{4456839A-3DE2-DCA8-0C0E-2E27E3282249}"/>
              </a:ext>
            </a:extLst>
          </p:cNvPr>
          <p:cNvSpPr txBox="1"/>
          <p:nvPr/>
        </p:nvSpPr>
        <p:spPr>
          <a:xfrm rot="283876">
            <a:off x="3509354" y="544012"/>
            <a:ext cx="4234744" cy="2462213"/>
          </a:xfrm>
          <a:prstGeom prst="rect">
            <a:avLst/>
          </a:prstGeom>
          <a:noFill/>
        </p:spPr>
        <p:txBody>
          <a:bodyPr wrap="square" rtlCol="0">
            <a:spAutoFit/>
          </a:bodyPr>
          <a:lstStyle/>
          <a:p>
            <a:pPr algn="ctr"/>
            <a:r>
              <a:rPr lang="en-GB" sz="6600" dirty="0">
                <a:solidFill>
                  <a:srgbClr val="FFFF00"/>
                </a:solidFill>
                <a:latin typeface="Hey August" pitchFamily="2" charset="0"/>
                <a:cs typeface="Lato Semibold" panose="020F0502020204030203" pitchFamily="34" charset="0"/>
              </a:rPr>
              <a:t>Chris Livesey</a:t>
            </a:r>
          </a:p>
          <a:p>
            <a:pPr algn="ctr"/>
            <a:r>
              <a:rPr lang="en-GB" sz="4400" dirty="0">
                <a:solidFill>
                  <a:schemeClr val="bg1"/>
                </a:solidFill>
                <a:latin typeface="Hey August" pitchFamily="2" charset="0"/>
                <a:cs typeface="Lato Semibold" panose="020F0502020204030203" pitchFamily="34" charset="0"/>
              </a:rPr>
              <a:t>©2024 shortcutstv.com</a:t>
            </a:r>
          </a:p>
        </p:txBody>
      </p:sp>
      <p:pic>
        <p:nvPicPr>
          <p:cNvPr id="8" name="Picture 7">
            <a:extLst>
              <a:ext uri="{FF2B5EF4-FFF2-40B4-BE49-F238E27FC236}">
                <a16:creationId xmlns:a16="http://schemas.microsoft.com/office/drawing/2014/main" id="{A9E64F27-54F9-F69A-942C-E5FE82A5C80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9097788" y="-29473"/>
            <a:ext cx="3521423" cy="6858000"/>
          </a:xfrm>
          <a:prstGeom prst="rect">
            <a:avLst/>
          </a:prstGeom>
        </p:spPr>
      </p:pic>
      <p:pic>
        <p:nvPicPr>
          <p:cNvPr id="9" name="Picture 8">
            <a:extLst>
              <a:ext uri="{FF2B5EF4-FFF2-40B4-BE49-F238E27FC236}">
                <a16:creationId xmlns:a16="http://schemas.microsoft.com/office/drawing/2014/main" id="{589BD07A-9E23-8BC7-5865-8636B8090BD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Layer>
                </a14:imgProps>
              </a:ext>
            </a:extLst>
          </a:blip>
          <a:srcRect l="13782" r="4551"/>
          <a:stretch/>
        </p:blipFill>
        <p:spPr>
          <a:xfrm>
            <a:off x="-1219200" y="0"/>
            <a:ext cx="5600700" cy="6858000"/>
          </a:xfrm>
          <a:prstGeom prst="rect">
            <a:avLst/>
          </a:prstGeom>
        </p:spPr>
      </p:pic>
      <p:pic>
        <p:nvPicPr>
          <p:cNvPr id="2" name="kerrang2">
            <a:hlinkClick r:id="" action="ppaction://media"/>
            <a:extLst>
              <a:ext uri="{FF2B5EF4-FFF2-40B4-BE49-F238E27FC236}">
                <a16:creationId xmlns:a16="http://schemas.microsoft.com/office/drawing/2014/main" id="{D686FE6D-AF06-11E3-0F26-895A24469E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54017" y="341730"/>
            <a:ext cx="487362" cy="487362"/>
          </a:xfrm>
          <a:prstGeom prst="rect">
            <a:avLst/>
          </a:prstGeom>
        </p:spPr>
      </p:pic>
    </p:spTree>
    <p:extLst>
      <p:ext uri="{BB962C8B-B14F-4D97-AF65-F5344CB8AC3E}">
        <p14:creationId xmlns:p14="http://schemas.microsoft.com/office/powerpoint/2010/main" val="2745967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989B8-D415-C825-E7F7-D826FBBECC4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8425A2A3-9F83-B952-0241-48445F0CB6AE}"/>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9" name="TextBox 8">
            <a:extLst>
              <a:ext uri="{FF2B5EF4-FFF2-40B4-BE49-F238E27FC236}">
                <a16:creationId xmlns:a16="http://schemas.microsoft.com/office/drawing/2014/main" id="{9A27138C-4E40-BCBF-45AE-7AE9B228DC85}"/>
              </a:ext>
            </a:extLst>
          </p:cNvPr>
          <p:cNvSpPr txBox="1"/>
          <p:nvPr/>
        </p:nvSpPr>
        <p:spPr>
          <a:xfrm rot="21198851">
            <a:off x="-15302" y="-42268"/>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3" name="Picture 2">
            <a:extLst>
              <a:ext uri="{FF2B5EF4-FFF2-40B4-BE49-F238E27FC236}">
                <a16:creationId xmlns:a16="http://schemas.microsoft.com/office/drawing/2014/main" id="{4709265D-4BFD-28AE-DD89-5080691ADAA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2593" l="10000" r="90000">
                        <a14:foregroundMark x1="22135" y1="32130" x2="24271" y2="63148"/>
                        <a14:foregroundMark x1="22112" y1="79810" x2="21858" y2="81772"/>
                        <a14:foregroundMark x1="24271" y1="63148" x2="22195" y2="79169"/>
                        <a14:foregroundMark x1="24271" y1="81389" x2="24688" y2="88981"/>
                        <a14:foregroundMark x1="22292" y1="88241" x2="21927" y2="92593"/>
                        <a14:foregroundMark x1="21927" y1="91296" x2="20938" y2="91296"/>
                        <a14:foregroundMark x1="21146" y1="91852" x2="22396" y2="91944"/>
                        <a14:foregroundMark x1="24583" y1="88519" x2="25417" y2="86296"/>
                        <a14:foregroundMark x1="14271" y1="78889" x2="17656" y2="80741"/>
                        <a14:foregroundMark x1="14167" y1="79907" x2="15573" y2="82685"/>
                        <a14:foregroundMark x1="14635" y1="80185" x2="14291" y2="81752"/>
                        <a14:foregroundMark x1="15466" y1="82657" x2="15417" y2="82593"/>
                        <a14:foregroundMark x1="14271" y1="81111" x2="14791" y2="81783"/>
                        <a14:foregroundMark x1="13073" y1="80185" x2="13844" y2="81408"/>
                        <a14:foregroundMark x1="22135" y1="79722" x2="22194" y2="81641"/>
                        <a14:foregroundMark x1="22604" y1="80648" x2="22701" y2="81899"/>
                        <a14:foregroundMark x1="22083" y1="28796" x2="24113" y2="30423"/>
                        <a14:foregroundMark x1="27917" y1="50463" x2="27917" y2="61019"/>
                        <a14:foregroundMark x1="17081" y1="53519" x2="16875" y2="56296"/>
                        <a14:foregroundMark x1="17341" y1="50019" x2="17122" y2="52963"/>
                        <a14:foregroundMark x1="17865" y1="42963" x2="17447" y2="48595"/>
                        <a14:backgroundMark x1="12188" y1="30093" x2="10990" y2="74630"/>
                        <a14:backgroundMark x1="35208" y1="9630" x2="40313" y2="75185"/>
                        <a14:backgroundMark x1="40313" y1="75185" x2="40469" y2="75278"/>
                        <a14:backgroundMark x1="28125" y1="62963" x2="28333" y2="64722"/>
                        <a14:backgroundMark x1="23123" y1="85333" x2="22813" y2="87778"/>
                        <a14:backgroundMark x1="26198" y1="81204" x2="26354" y2="81759"/>
                        <a14:backgroundMark x1="26406" y1="80463" x2="26406" y2="80463"/>
                        <a14:backgroundMark x1="17083" y1="82963" x2="17500" y2="83056"/>
                        <a14:backgroundMark x1="15521" y1="83519" x2="15521" y2="83519"/>
                        <a14:backgroundMark x1="15625" y1="83519" x2="15885" y2="83519"/>
                        <a14:backgroundMark x1="13385" y1="81574" x2="13073" y2="82130"/>
                        <a14:backgroundMark x1="13698" y1="81296" x2="13385" y2="82500"/>
                        <a14:backgroundMark x1="28646" y1="83981" x2="28646" y2="84352"/>
                        <a14:backgroundMark x1="31094" y1="81759" x2="31094" y2="82315"/>
                        <a14:backgroundMark x1="26406" y1="80185" x2="26406" y2="80185"/>
                        <a14:backgroundMark x1="26406" y1="80185" x2="26458" y2="80741"/>
                        <a14:backgroundMark x1="22604" y1="81944" x2="22760" y2="82963"/>
                        <a14:backgroundMark x1="22813" y1="81574" x2="22917" y2="79907"/>
                        <a14:backgroundMark x1="22604" y1="81481" x2="23125" y2="85648"/>
                        <a14:backgroundMark x1="23073" y1="79815" x2="22969" y2="78519"/>
                        <a14:backgroundMark x1="16510" y1="39167" x2="15573" y2="46204"/>
                        <a14:backgroundMark x1="24740" y1="34444" x2="25833" y2="36111"/>
                        <a14:backgroundMark x1="24063" y1="30556" x2="25990" y2="30833"/>
                        <a14:backgroundMark x1="26458" y1="52870" x2="26719" y2="55185"/>
                        <a14:backgroundMark x1="26198" y1="50556" x2="26615" y2="52593"/>
                        <a14:backgroundMark x1="18438" y1="49352" x2="18490" y2="52500"/>
                        <a14:backgroundMark x1="18229" y1="52963" x2="18229" y2="53519"/>
                        <a14:backgroundMark x1="18698" y1="48796" x2="18646" y2="49815"/>
                      </a14:backgroundRemoval>
                    </a14:imgEffect>
                  </a14:imgLayer>
                </a14:imgProps>
              </a:ext>
              <a:ext uri="{28A0092B-C50C-407E-A947-70E740481C1C}">
                <a14:useLocalDpi xmlns:a14="http://schemas.microsoft.com/office/drawing/2010/main" val="0"/>
              </a:ext>
            </a:extLst>
          </a:blip>
          <a:srcRect l="12053" r="66364"/>
          <a:stretch/>
        </p:blipFill>
        <p:spPr>
          <a:xfrm>
            <a:off x="1414021" y="-277200"/>
            <a:ext cx="3116340" cy="7929855"/>
          </a:xfrm>
          <a:prstGeom prst="rect">
            <a:avLst/>
          </a:prstGeom>
        </p:spPr>
      </p:pic>
      <p:pic>
        <p:nvPicPr>
          <p:cNvPr id="4" name="Picture 3">
            <a:extLst>
              <a:ext uri="{FF2B5EF4-FFF2-40B4-BE49-F238E27FC236}">
                <a16:creationId xmlns:a16="http://schemas.microsoft.com/office/drawing/2014/main" id="{08FFA17B-2591-C018-4835-F68C08FC65D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2593" l="10000" r="90000">
                        <a14:foregroundMark x1="22135" y1="32130" x2="24271" y2="63148"/>
                        <a14:foregroundMark x1="22112" y1="79810" x2="21858" y2="81772"/>
                        <a14:foregroundMark x1="24271" y1="63148" x2="22195" y2="79169"/>
                        <a14:foregroundMark x1="24271" y1="81389" x2="24688" y2="88981"/>
                        <a14:foregroundMark x1="22292" y1="88241" x2="21927" y2="92593"/>
                        <a14:foregroundMark x1="21927" y1="91296" x2="20938" y2="91296"/>
                        <a14:foregroundMark x1="21146" y1="91852" x2="22396" y2="91944"/>
                        <a14:foregroundMark x1="24583" y1="88519" x2="25417" y2="86296"/>
                        <a14:foregroundMark x1="14271" y1="78889" x2="17656" y2="80741"/>
                        <a14:foregroundMark x1="14167" y1="79907" x2="15573" y2="82685"/>
                        <a14:foregroundMark x1="14635" y1="80185" x2="14291" y2="81752"/>
                        <a14:foregroundMark x1="15466" y1="82657" x2="15417" y2="82593"/>
                        <a14:foregroundMark x1="14271" y1="81111" x2="14791" y2="81783"/>
                        <a14:foregroundMark x1="13073" y1="80185" x2="13844" y2="81408"/>
                        <a14:foregroundMark x1="22135" y1="79722" x2="22194" y2="81641"/>
                        <a14:foregroundMark x1="22604" y1="80648" x2="22701" y2="81899"/>
                        <a14:foregroundMark x1="22083" y1="28796" x2="24113" y2="30423"/>
                        <a14:foregroundMark x1="27917" y1="50463" x2="27917" y2="61019"/>
                        <a14:foregroundMark x1="17081" y1="53519" x2="16875" y2="56296"/>
                        <a14:foregroundMark x1="17341" y1="50019" x2="17122" y2="52963"/>
                        <a14:foregroundMark x1="17865" y1="42963" x2="17447" y2="48595"/>
                        <a14:backgroundMark x1="12188" y1="30093" x2="10990" y2="74630"/>
                        <a14:backgroundMark x1="35208" y1="9630" x2="40313" y2="75185"/>
                        <a14:backgroundMark x1="40313" y1="75185" x2="40469" y2="75278"/>
                        <a14:backgroundMark x1="28125" y1="62963" x2="28333" y2="64722"/>
                        <a14:backgroundMark x1="23123" y1="85333" x2="22813" y2="87778"/>
                        <a14:backgroundMark x1="26198" y1="81204" x2="26354" y2="81759"/>
                        <a14:backgroundMark x1="26406" y1="80463" x2="26406" y2="80463"/>
                        <a14:backgroundMark x1="17083" y1="82963" x2="17500" y2="83056"/>
                        <a14:backgroundMark x1="15521" y1="83519" x2="15521" y2="83519"/>
                        <a14:backgroundMark x1="15625" y1="83519" x2="15885" y2="83519"/>
                        <a14:backgroundMark x1="13385" y1="81574" x2="13073" y2="82130"/>
                        <a14:backgroundMark x1="13698" y1="81296" x2="13385" y2="82500"/>
                        <a14:backgroundMark x1="28646" y1="83981" x2="28646" y2="84352"/>
                        <a14:backgroundMark x1="31094" y1="81759" x2="31094" y2="82315"/>
                        <a14:backgroundMark x1="26406" y1="80185" x2="26406" y2="80185"/>
                        <a14:backgroundMark x1="26406" y1="80185" x2="26458" y2="80741"/>
                        <a14:backgroundMark x1="22604" y1="81944" x2="22760" y2="82963"/>
                        <a14:backgroundMark x1="22813" y1="81574" x2="22917" y2="79907"/>
                        <a14:backgroundMark x1="22604" y1="81481" x2="23125" y2="85648"/>
                        <a14:backgroundMark x1="23073" y1="79815" x2="22969" y2="78519"/>
                        <a14:backgroundMark x1="16510" y1="39167" x2="15573" y2="46204"/>
                        <a14:backgroundMark x1="24740" y1="34444" x2="25833" y2="36111"/>
                        <a14:backgroundMark x1="24063" y1="30556" x2="25990" y2="30833"/>
                        <a14:backgroundMark x1="26458" y1="52870" x2="26719" y2="55185"/>
                        <a14:backgroundMark x1="26198" y1="50556" x2="26615" y2="52593"/>
                        <a14:backgroundMark x1="18438" y1="49352" x2="18490" y2="52500"/>
                        <a14:backgroundMark x1="18229" y1="52963" x2="18229" y2="53519"/>
                        <a14:backgroundMark x1="18698" y1="48796" x2="18646" y2="49815"/>
                      </a14:backgroundRemoval>
                    </a14:imgEffect>
                  </a14:imgLayer>
                </a14:imgProps>
              </a:ext>
              <a:ext uri="{28A0092B-C50C-407E-A947-70E740481C1C}">
                <a14:useLocalDpi xmlns:a14="http://schemas.microsoft.com/office/drawing/2010/main" val="0"/>
              </a:ext>
            </a:extLst>
          </a:blip>
          <a:srcRect r="66786"/>
          <a:stretch/>
        </p:blipFill>
        <p:spPr>
          <a:xfrm>
            <a:off x="1561515" y="1254508"/>
            <a:ext cx="2520042" cy="4267880"/>
          </a:xfrm>
          <a:prstGeom prst="rect">
            <a:avLst/>
          </a:prstGeom>
        </p:spPr>
      </p:pic>
      <p:pic>
        <p:nvPicPr>
          <p:cNvPr id="5" name="Picture 4">
            <a:extLst>
              <a:ext uri="{FF2B5EF4-FFF2-40B4-BE49-F238E27FC236}">
                <a16:creationId xmlns:a16="http://schemas.microsoft.com/office/drawing/2014/main" id="{F315EF1F-6BCD-F691-2131-986B92D064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2593" l="10000" r="90000">
                        <a14:foregroundMark x1="22135" y1="32130" x2="24271" y2="63148"/>
                        <a14:foregroundMark x1="22112" y1="79810" x2="21858" y2="81772"/>
                        <a14:foregroundMark x1="24271" y1="63148" x2="22195" y2="79169"/>
                        <a14:foregroundMark x1="24271" y1="81389" x2="24688" y2="88981"/>
                        <a14:foregroundMark x1="22292" y1="88241" x2="21927" y2="92593"/>
                        <a14:foregroundMark x1="21927" y1="91296" x2="20938" y2="91296"/>
                        <a14:foregroundMark x1="21146" y1="91852" x2="22396" y2="91944"/>
                        <a14:foregroundMark x1="24583" y1="88519" x2="25417" y2="86296"/>
                        <a14:foregroundMark x1="14271" y1="78889" x2="17656" y2="80741"/>
                        <a14:foregroundMark x1="14167" y1="79907" x2="15573" y2="82685"/>
                        <a14:foregroundMark x1="14635" y1="80185" x2="14291" y2="81752"/>
                        <a14:foregroundMark x1="15466" y1="82657" x2="15417" y2="82593"/>
                        <a14:foregroundMark x1="14271" y1="81111" x2="14791" y2="81783"/>
                        <a14:foregroundMark x1="13073" y1="80185" x2="13844" y2="81408"/>
                        <a14:foregroundMark x1="22135" y1="79722" x2="22194" y2="81641"/>
                        <a14:foregroundMark x1="22604" y1="80648" x2="22701" y2="81899"/>
                        <a14:foregroundMark x1="22083" y1="28796" x2="24113" y2="30423"/>
                        <a14:foregroundMark x1="27917" y1="50463" x2="27917" y2="61019"/>
                        <a14:foregroundMark x1="17081" y1="53519" x2="16875" y2="56296"/>
                        <a14:foregroundMark x1="17341" y1="50019" x2="17122" y2="52963"/>
                        <a14:foregroundMark x1="17865" y1="42963" x2="17447" y2="48595"/>
                        <a14:backgroundMark x1="12188" y1="30093" x2="10990" y2="74630"/>
                        <a14:backgroundMark x1="35208" y1="9630" x2="40313" y2="75185"/>
                        <a14:backgroundMark x1="40313" y1="75185" x2="40469" y2="75278"/>
                        <a14:backgroundMark x1="28125" y1="62963" x2="28333" y2="64722"/>
                        <a14:backgroundMark x1="23123" y1="85333" x2="22813" y2="87778"/>
                        <a14:backgroundMark x1="26198" y1="81204" x2="26354" y2="81759"/>
                        <a14:backgroundMark x1="26406" y1="80463" x2="26406" y2="80463"/>
                        <a14:backgroundMark x1="17083" y1="82963" x2="17500" y2="83056"/>
                        <a14:backgroundMark x1="15521" y1="83519" x2="15521" y2="83519"/>
                        <a14:backgroundMark x1="15625" y1="83519" x2="15885" y2="83519"/>
                        <a14:backgroundMark x1="13385" y1="81574" x2="13073" y2="82130"/>
                        <a14:backgroundMark x1="13698" y1="81296" x2="13385" y2="82500"/>
                        <a14:backgroundMark x1="28646" y1="83981" x2="28646" y2="84352"/>
                        <a14:backgroundMark x1="31094" y1="81759" x2="31094" y2="82315"/>
                        <a14:backgroundMark x1="26406" y1="80185" x2="26406" y2="80185"/>
                        <a14:backgroundMark x1="26406" y1="80185" x2="26458" y2="80741"/>
                        <a14:backgroundMark x1="22604" y1="81944" x2="22760" y2="82963"/>
                        <a14:backgroundMark x1="22813" y1="81574" x2="22917" y2="79907"/>
                        <a14:backgroundMark x1="22604" y1="81481" x2="23125" y2="85648"/>
                        <a14:backgroundMark x1="23073" y1="79815" x2="22969" y2="78519"/>
                        <a14:backgroundMark x1="16510" y1="39167" x2="15573" y2="46204"/>
                        <a14:backgroundMark x1="24740" y1="34444" x2="25833" y2="36111"/>
                        <a14:backgroundMark x1="24063" y1="30556" x2="25990" y2="30833"/>
                        <a14:backgroundMark x1="26458" y1="52870" x2="26719" y2="55185"/>
                        <a14:backgroundMark x1="26198" y1="50556" x2="26615" y2="52593"/>
                        <a14:backgroundMark x1="18438" y1="49352" x2="18490" y2="52500"/>
                        <a14:backgroundMark x1="18229" y1="52963" x2="18229" y2="53519"/>
                        <a14:backgroundMark x1="18698" y1="48796" x2="18646" y2="49815"/>
                      </a14:backgroundRemoval>
                    </a14:imgEffect>
                  </a14:imgLayer>
                </a14:imgProps>
              </a:ext>
              <a:ext uri="{28A0092B-C50C-407E-A947-70E740481C1C}">
                <a14:useLocalDpi xmlns:a14="http://schemas.microsoft.com/office/drawing/2010/main" val="0"/>
              </a:ext>
            </a:extLst>
          </a:blip>
          <a:srcRect r="57537"/>
          <a:stretch/>
        </p:blipFill>
        <p:spPr>
          <a:xfrm>
            <a:off x="2585887" y="2987833"/>
            <a:ext cx="1257302" cy="1665514"/>
          </a:xfrm>
          <a:prstGeom prst="rect">
            <a:avLst/>
          </a:prstGeom>
        </p:spPr>
      </p:pic>
      <p:sp>
        <p:nvSpPr>
          <p:cNvPr id="8" name="Rectangle 7">
            <a:hlinkClick r:id="" action="ppaction://hlinkshowjump?jump=nextslide"/>
            <a:extLst>
              <a:ext uri="{FF2B5EF4-FFF2-40B4-BE49-F238E27FC236}">
                <a16:creationId xmlns:a16="http://schemas.microsoft.com/office/drawing/2014/main" id="{A4671399-194C-DB77-1703-FF9CC1D7D659}"/>
              </a:ext>
            </a:extLst>
          </p:cNvPr>
          <p:cNvSpPr/>
          <p:nvPr/>
        </p:nvSpPr>
        <p:spPr>
          <a:xfrm>
            <a:off x="2698347" y="3499782"/>
            <a:ext cx="2222565" cy="693785"/>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12D4D2A-ED2E-6E00-AA5B-4236CD466971}"/>
              </a:ext>
            </a:extLst>
          </p:cNvPr>
          <p:cNvSpPr txBox="1"/>
          <p:nvPr/>
        </p:nvSpPr>
        <p:spPr>
          <a:xfrm>
            <a:off x="7086601" y="1268609"/>
            <a:ext cx="4870586"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Someone clever once told me that “even the longest  journey starts with a first step”. </a:t>
            </a:r>
          </a:p>
        </p:txBody>
      </p:sp>
      <p:sp>
        <p:nvSpPr>
          <p:cNvPr id="19" name="TextBox 18">
            <a:extLst>
              <a:ext uri="{FF2B5EF4-FFF2-40B4-BE49-F238E27FC236}">
                <a16:creationId xmlns:a16="http://schemas.microsoft.com/office/drawing/2014/main" id="{87CFBF7A-4CD3-8EA5-38F3-3104A94D3D91}"/>
              </a:ext>
            </a:extLst>
          </p:cNvPr>
          <p:cNvSpPr txBox="1"/>
          <p:nvPr/>
        </p:nvSpPr>
        <p:spPr>
          <a:xfrm>
            <a:off x="6524626" y="3264666"/>
            <a:ext cx="5432561"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To which I replied “But if you don’t know where you’re going, what’s the point?”.</a:t>
            </a:r>
          </a:p>
        </p:txBody>
      </p:sp>
      <p:sp>
        <p:nvSpPr>
          <p:cNvPr id="20" name="TextBox 19">
            <a:extLst>
              <a:ext uri="{FF2B5EF4-FFF2-40B4-BE49-F238E27FC236}">
                <a16:creationId xmlns:a16="http://schemas.microsoft.com/office/drawing/2014/main" id="{C27E310A-CD2A-4CCC-4206-5815DC97E2E6}"/>
              </a:ext>
            </a:extLst>
          </p:cNvPr>
          <p:cNvSpPr txBox="1"/>
          <p:nvPr/>
        </p:nvSpPr>
        <p:spPr>
          <a:xfrm>
            <a:off x="7258050" y="4938846"/>
            <a:ext cx="4699137"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(They had to admit I was maybe right on that one).</a:t>
            </a:r>
          </a:p>
        </p:txBody>
      </p:sp>
      <p:sp>
        <p:nvSpPr>
          <p:cNvPr id="23" name="TextBox 22">
            <a:extLst>
              <a:ext uri="{FF2B5EF4-FFF2-40B4-BE49-F238E27FC236}">
                <a16:creationId xmlns:a16="http://schemas.microsoft.com/office/drawing/2014/main" id="{10F3E87B-799E-E607-FAAC-A40D5B304ADB}"/>
              </a:ext>
            </a:extLst>
          </p:cNvPr>
          <p:cNvSpPr txBox="1"/>
          <p:nvPr/>
        </p:nvSpPr>
        <p:spPr>
          <a:xfrm>
            <a:off x="252550" y="6068419"/>
            <a:ext cx="3360669"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So where are we going?</a:t>
            </a:r>
          </a:p>
        </p:txBody>
      </p:sp>
    </p:spTree>
    <p:extLst>
      <p:ext uri="{BB962C8B-B14F-4D97-AF65-F5344CB8AC3E}">
        <p14:creationId xmlns:p14="http://schemas.microsoft.com/office/powerpoint/2010/main" val="4096380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Footsteps Concrete.wav"/>
                                        </p:tgtEl>
                                      </p:cMediaNode>
                                    </p:audio>
                                  </p:subTnLst>
                                </p:cTn>
                              </p:par>
                            </p:childTnLst>
                          </p:cTn>
                        </p:par>
                        <p:par>
                          <p:cTn id="8" fill="hold">
                            <p:stCondLst>
                              <p:cond delay="1000"/>
                            </p:stCondLst>
                            <p:childTnLst>
                              <p:par>
                                <p:cTn id="9" presetID="2" presetClass="entr" presetSubtype="2" fill="hold" grpId="0" nodeType="afterEffect">
                                  <p:stCondLst>
                                    <p:cond delay="20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3500"/>
                            </p:stCondLst>
                            <p:childTnLst>
                              <p:par>
                                <p:cTn id="14" presetID="1" presetClass="exit" presetSubtype="0" fill="hold" nodeType="after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par>
                          <p:cTn id="20" fill="hold">
                            <p:stCondLst>
                              <p:cond delay="4500"/>
                            </p:stCondLst>
                            <p:childTnLst>
                              <p:par>
                                <p:cTn id="21" presetID="2" presetClass="entr" presetSubtype="2" fill="hold" grpId="0" nodeType="afterEffect">
                                  <p:stCondLst>
                                    <p:cond delay="3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8000"/>
                            </p:stCondLst>
                            <p:childTnLst>
                              <p:par>
                                <p:cTn id="26" presetID="10" presetClass="exit" presetSubtype="0" fill="hold" nodeType="after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par>
                          <p:cTn id="29" fill="hold">
                            <p:stCondLst>
                              <p:cond delay="8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9000"/>
                            </p:stCondLst>
                            <p:childTnLst>
                              <p:par>
                                <p:cTn id="34" presetID="2" presetClass="entr" presetSubtype="2" fill="hold" grpId="0" nodeType="afterEffect">
                                  <p:stCondLst>
                                    <p:cond delay="20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1+#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par>
                          <p:cTn id="38" fill="hold">
                            <p:stCondLst>
                              <p:cond delay="1150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12000"/>
                            </p:stCondLst>
                            <p:childTnLst>
                              <p:par>
                                <p:cTn id="43" presetID="2" presetClass="entr" presetSubtype="8" fill="hold" grpId="0" nodeType="afterEffect">
                                  <p:stCondLst>
                                    <p:cond delay="200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0-#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1" presetClass="entr" presetSubtype="0" fill="hold" grpId="0" nodeType="withEffect">
                                  <p:stCondLst>
                                    <p:cond delay="100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0"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62D97B-1C3D-220C-C1C7-19307B258F02}"/>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sp>
        <p:nvSpPr>
          <p:cNvPr id="3" name="TextBox 2">
            <a:extLst>
              <a:ext uri="{FF2B5EF4-FFF2-40B4-BE49-F238E27FC236}">
                <a16:creationId xmlns:a16="http://schemas.microsoft.com/office/drawing/2014/main" id="{566EC307-F32F-8D5A-3447-47B9EB4F3A6E}"/>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5" name="TextBox 4">
            <a:extLst>
              <a:ext uri="{FF2B5EF4-FFF2-40B4-BE49-F238E27FC236}">
                <a16:creationId xmlns:a16="http://schemas.microsoft.com/office/drawing/2014/main" id="{AC26D442-8C03-5010-BF39-D7EC22F369C3}"/>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6" name="Picture 5">
            <a:extLst>
              <a:ext uri="{FF2B5EF4-FFF2-40B4-BE49-F238E27FC236}">
                <a16:creationId xmlns:a16="http://schemas.microsoft.com/office/drawing/2014/main" id="{2C3FA7E8-C9F3-45E2-76C0-E42ECFAF39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593" l="10000" r="90000">
                        <a14:foregroundMark x1="22135" y1="32130" x2="24271" y2="63148"/>
                        <a14:foregroundMark x1="22112" y1="79810" x2="21858" y2="81772"/>
                        <a14:foregroundMark x1="24271" y1="63148" x2="22195" y2="79169"/>
                        <a14:foregroundMark x1="24271" y1="81389" x2="24688" y2="88981"/>
                        <a14:foregroundMark x1="22292" y1="88241" x2="21927" y2="92593"/>
                        <a14:foregroundMark x1="21927" y1="91296" x2="20938" y2="91296"/>
                        <a14:foregroundMark x1="21146" y1="91852" x2="22396" y2="91944"/>
                        <a14:foregroundMark x1="24583" y1="88519" x2="25417" y2="86296"/>
                        <a14:foregroundMark x1="14271" y1="78889" x2="17656" y2="80741"/>
                        <a14:foregroundMark x1="14167" y1="79907" x2="15573" y2="82685"/>
                        <a14:foregroundMark x1="14635" y1="80185" x2="14291" y2="81752"/>
                        <a14:foregroundMark x1="15466" y1="82657" x2="15417" y2="82593"/>
                        <a14:foregroundMark x1="14271" y1="81111" x2="14791" y2="81783"/>
                        <a14:foregroundMark x1="13073" y1="80185" x2="13844" y2="81408"/>
                        <a14:foregroundMark x1="22135" y1="79722" x2="22194" y2="81641"/>
                        <a14:foregroundMark x1="22604" y1="80648" x2="22701" y2="81899"/>
                        <a14:foregroundMark x1="22083" y1="28796" x2="24113" y2="30423"/>
                        <a14:foregroundMark x1="27917" y1="50463" x2="27917" y2="61019"/>
                        <a14:foregroundMark x1="17081" y1="53519" x2="16875" y2="56296"/>
                        <a14:foregroundMark x1="17341" y1="50019" x2="17122" y2="52963"/>
                        <a14:foregroundMark x1="17865" y1="42963" x2="17447" y2="48595"/>
                        <a14:backgroundMark x1="12188" y1="30093" x2="10990" y2="74630"/>
                        <a14:backgroundMark x1="35208" y1="9630" x2="40313" y2="75185"/>
                        <a14:backgroundMark x1="40313" y1="75185" x2="40469" y2="75278"/>
                        <a14:backgroundMark x1="28125" y1="62963" x2="28333" y2="64722"/>
                        <a14:backgroundMark x1="23123" y1="85333" x2="22813" y2="87778"/>
                        <a14:backgroundMark x1="26198" y1="81204" x2="26354" y2="81759"/>
                        <a14:backgroundMark x1="26406" y1="80463" x2="26406" y2="80463"/>
                        <a14:backgroundMark x1="17083" y1="82963" x2="17500" y2="83056"/>
                        <a14:backgroundMark x1="15521" y1="83519" x2="15521" y2="83519"/>
                        <a14:backgroundMark x1="15625" y1="83519" x2="15885" y2="83519"/>
                        <a14:backgroundMark x1="13385" y1="81574" x2="13073" y2="82130"/>
                        <a14:backgroundMark x1="13698" y1="81296" x2="13385" y2="82500"/>
                        <a14:backgroundMark x1="28646" y1="83981" x2="28646" y2="84352"/>
                        <a14:backgroundMark x1="31094" y1="81759" x2="31094" y2="82315"/>
                        <a14:backgroundMark x1="26406" y1="80185" x2="26406" y2="80185"/>
                        <a14:backgroundMark x1="26406" y1="80185" x2="26458" y2="80741"/>
                        <a14:backgroundMark x1="22604" y1="81944" x2="22760" y2="82963"/>
                        <a14:backgroundMark x1="22813" y1="81574" x2="22917" y2="79907"/>
                        <a14:backgroundMark x1="22604" y1="81481" x2="23125" y2="85648"/>
                        <a14:backgroundMark x1="23073" y1="79815" x2="22969" y2="78519"/>
                        <a14:backgroundMark x1="16510" y1="39167" x2="15573" y2="46204"/>
                        <a14:backgroundMark x1="24740" y1="34444" x2="25833" y2="36111"/>
                        <a14:backgroundMark x1="24063" y1="30556" x2="25990" y2="30833"/>
                        <a14:backgroundMark x1="26458" y1="52870" x2="26719" y2="55185"/>
                        <a14:backgroundMark x1="26198" y1="50556" x2="26615" y2="52593"/>
                        <a14:backgroundMark x1="18438" y1="49352" x2="18490" y2="52500"/>
                        <a14:backgroundMark x1="18229" y1="52963" x2="18229" y2="53519"/>
                        <a14:backgroundMark x1="18698" y1="48796" x2="18646" y2="49815"/>
                      </a14:backgroundRemoval>
                    </a14:imgEffect>
                  </a14:imgLayer>
                </a14:imgProps>
              </a:ext>
              <a:ext uri="{28A0092B-C50C-407E-A947-70E740481C1C}">
                <a14:useLocalDpi xmlns:a14="http://schemas.microsoft.com/office/drawing/2010/main" val="0"/>
              </a:ext>
            </a:extLst>
          </a:blip>
          <a:srcRect r="66364"/>
          <a:stretch/>
        </p:blipFill>
        <p:spPr>
          <a:xfrm>
            <a:off x="4615443" y="-433625"/>
            <a:ext cx="5207688" cy="8308226"/>
          </a:xfrm>
          <a:prstGeom prst="rect">
            <a:avLst/>
          </a:prstGeom>
        </p:spPr>
      </p:pic>
      <p:pic>
        <p:nvPicPr>
          <p:cNvPr id="12" name="Picture 11">
            <a:extLst>
              <a:ext uri="{FF2B5EF4-FFF2-40B4-BE49-F238E27FC236}">
                <a16:creationId xmlns:a16="http://schemas.microsoft.com/office/drawing/2014/main" id="{D14F5DD7-65E2-C5E6-EF44-E7B2C89FA7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593" l="10000" r="90000">
                        <a14:foregroundMark x1="22135" y1="32130" x2="24271" y2="63148"/>
                        <a14:foregroundMark x1="22112" y1="79810" x2="21858" y2="81772"/>
                        <a14:foregroundMark x1="24271" y1="63148" x2="22195" y2="79169"/>
                        <a14:foregroundMark x1="24271" y1="81389" x2="24688" y2="88981"/>
                        <a14:foregroundMark x1="22292" y1="88241" x2="21927" y2="92593"/>
                        <a14:foregroundMark x1="21927" y1="91296" x2="20938" y2="91296"/>
                        <a14:foregroundMark x1="21146" y1="91852" x2="22396" y2="91944"/>
                        <a14:foregroundMark x1="24583" y1="88519" x2="25417" y2="86296"/>
                        <a14:foregroundMark x1="14271" y1="78889" x2="17656" y2="80741"/>
                        <a14:foregroundMark x1="14167" y1="79907" x2="15573" y2="82685"/>
                        <a14:foregroundMark x1="14635" y1="80185" x2="14291" y2="81752"/>
                        <a14:foregroundMark x1="15466" y1="82657" x2="15417" y2="82593"/>
                        <a14:foregroundMark x1="14271" y1="81111" x2="14791" y2="81783"/>
                        <a14:foregroundMark x1="13073" y1="80185" x2="13844" y2="81408"/>
                        <a14:foregroundMark x1="22135" y1="79722" x2="22194" y2="81641"/>
                        <a14:foregroundMark x1="22604" y1="80648" x2="22701" y2="81899"/>
                        <a14:foregroundMark x1="22083" y1="28796" x2="24113" y2="30423"/>
                        <a14:foregroundMark x1="27917" y1="50463" x2="27917" y2="61019"/>
                        <a14:foregroundMark x1="17081" y1="53519" x2="16875" y2="56296"/>
                        <a14:foregroundMark x1="17341" y1="50019" x2="17122" y2="52963"/>
                        <a14:foregroundMark x1="17865" y1="42963" x2="17447" y2="48595"/>
                        <a14:backgroundMark x1="12188" y1="30093" x2="10990" y2="74630"/>
                        <a14:backgroundMark x1="35208" y1="9630" x2="40313" y2="75185"/>
                        <a14:backgroundMark x1="40313" y1="75185" x2="40469" y2="75278"/>
                        <a14:backgroundMark x1="28125" y1="62963" x2="28333" y2="64722"/>
                        <a14:backgroundMark x1="23123" y1="85333" x2="22813" y2="87778"/>
                        <a14:backgroundMark x1="26198" y1="81204" x2="26354" y2="81759"/>
                        <a14:backgroundMark x1="26406" y1="80463" x2="26406" y2="80463"/>
                        <a14:backgroundMark x1="17083" y1="82963" x2="17500" y2="83056"/>
                        <a14:backgroundMark x1="15521" y1="83519" x2="15521" y2="83519"/>
                        <a14:backgroundMark x1="15625" y1="83519" x2="15885" y2="83519"/>
                        <a14:backgroundMark x1="13385" y1="81574" x2="13073" y2="82130"/>
                        <a14:backgroundMark x1="13698" y1="81296" x2="13385" y2="82500"/>
                        <a14:backgroundMark x1="28646" y1="83981" x2="28646" y2="84352"/>
                        <a14:backgroundMark x1="31094" y1="81759" x2="31094" y2="82315"/>
                        <a14:backgroundMark x1="26406" y1="80185" x2="26406" y2="80185"/>
                        <a14:backgroundMark x1="26406" y1="80185" x2="26458" y2="80741"/>
                        <a14:backgroundMark x1="22604" y1="81944" x2="22760" y2="82963"/>
                        <a14:backgroundMark x1="22813" y1="81574" x2="22917" y2="79907"/>
                        <a14:backgroundMark x1="22604" y1="81481" x2="23125" y2="85648"/>
                        <a14:backgroundMark x1="23073" y1="79815" x2="22969" y2="78519"/>
                        <a14:backgroundMark x1="16510" y1="39167" x2="15573" y2="46204"/>
                        <a14:backgroundMark x1="24740" y1="34444" x2="25833" y2="36111"/>
                        <a14:backgroundMark x1="24063" y1="30556" x2="25990" y2="30833"/>
                        <a14:backgroundMark x1="26458" y1="52870" x2="26719" y2="55185"/>
                        <a14:backgroundMark x1="26198" y1="50556" x2="26615" y2="52593"/>
                        <a14:backgroundMark x1="18438" y1="49352" x2="18490" y2="52500"/>
                        <a14:backgroundMark x1="18229" y1="52963" x2="18229" y2="53519"/>
                        <a14:backgroundMark x1="18698" y1="48796" x2="18646" y2="49815"/>
                      </a14:backgroundRemoval>
                    </a14:imgEffect>
                  </a14:imgLayer>
                </a14:imgProps>
              </a:ext>
              <a:ext uri="{28A0092B-C50C-407E-A947-70E740481C1C}">
                <a14:useLocalDpi xmlns:a14="http://schemas.microsoft.com/office/drawing/2010/main" val="0"/>
              </a:ext>
            </a:extLst>
          </a:blip>
          <a:srcRect r="66786"/>
          <a:stretch/>
        </p:blipFill>
        <p:spPr>
          <a:xfrm>
            <a:off x="6371660" y="1586548"/>
            <a:ext cx="2520042" cy="4267880"/>
          </a:xfrm>
          <a:prstGeom prst="rect">
            <a:avLst/>
          </a:prstGeom>
        </p:spPr>
      </p:pic>
      <p:pic>
        <p:nvPicPr>
          <p:cNvPr id="13" name="Picture 12">
            <a:extLst>
              <a:ext uri="{FF2B5EF4-FFF2-40B4-BE49-F238E27FC236}">
                <a16:creationId xmlns:a16="http://schemas.microsoft.com/office/drawing/2014/main" id="{F0E00383-E060-5ACB-359C-1D76FE1F7F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593" l="10000" r="90000">
                        <a14:foregroundMark x1="22135" y1="32130" x2="24271" y2="63148"/>
                        <a14:foregroundMark x1="22112" y1="79810" x2="21858" y2="81772"/>
                        <a14:foregroundMark x1="24271" y1="63148" x2="22195" y2="79169"/>
                        <a14:foregroundMark x1="24271" y1="81389" x2="24688" y2="88981"/>
                        <a14:foregroundMark x1="22292" y1="88241" x2="21927" y2="92593"/>
                        <a14:foregroundMark x1="21927" y1="91296" x2="20938" y2="91296"/>
                        <a14:foregroundMark x1="21146" y1="91852" x2="22396" y2="91944"/>
                        <a14:foregroundMark x1="24583" y1="88519" x2="25417" y2="86296"/>
                        <a14:foregroundMark x1="14271" y1="78889" x2="17656" y2="80741"/>
                        <a14:foregroundMark x1="14167" y1="79907" x2="15573" y2="82685"/>
                        <a14:foregroundMark x1="14635" y1="80185" x2="14291" y2="81752"/>
                        <a14:foregroundMark x1="15466" y1="82657" x2="15417" y2="82593"/>
                        <a14:foregroundMark x1="14271" y1="81111" x2="14791" y2="81783"/>
                        <a14:foregroundMark x1="13073" y1="80185" x2="13844" y2="81408"/>
                        <a14:foregroundMark x1="22135" y1="79722" x2="22194" y2="81641"/>
                        <a14:foregroundMark x1="22604" y1="80648" x2="22701" y2="81899"/>
                        <a14:foregroundMark x1="22083" y1="28796" x2="24113" y2="30423"/>
                        <a14:foregroundMark x1="27917" y1="50463" x2="27917" y2="61019"/>
                        <a14:foregroundMark x1="17081" y1="53519" x2="16875" y2="56296"/>
                        <a14:foregroundMark x1="17341" y1="50019" x2="17122" y2="52963"/>
                        <a14:foregroundMark x1="17865" y1="42963" x2="17447" y2="48595"/>
                        <a14:backgroundMark x1="12188" y1="30093" x2="10990" y2="74630"/>
                        <a14:backgroundMark x1="35208" y1="9630" x2="40313" y2="75185"/>
                        <a14:backgroundMark x1="40313" y1="75185" x2="40469" y2="75278"/>
                        <a14:backgroundMark x1="28125" y1="62963" x2="28333" y2="64722"/>
                        <a14:backgroundMark x1="23123" y1="85333" x2="22813" y2="87778"/>
                        <a14:backgroundMark x1="26198" y1="81204" x2="26354" y2="81759"/>
                        <a14:backgroundMark x1="26406" y1="80463" x2="26406" y2="80463"/>
                        <a14:backgroundMark x1="17083" y1="82963" x2="17500" y2="83056"/>
                        <a14:backgroundMark x1="15521" y1="83519" x2="15521" y2="83519"/>
                        <a14:backgroundMark x1="15625" y1="83519" x2="15885" y2="83519"/>
                        <a14:backgroundMark x1="13385" y1="81574" x2="13073" y2="82130"/>
                        <a14:backgroundMark x1="13698" y1="81296" x2="13385" y2="82500"/>
                        <a14:backgroundMark x1="28646" y1="83981" x2="28646" y2="84352"/>
                        <a14:backgroundMark x1="31094" y1="81759" x2="31094" y2="82315"/>
                        <a14:backgroundMark x1="26406" y1="80185" x2="26406" y2="80185"/>
                        <a14:backgroundMark x1="26406" y1="80185" x2="26458" y2="80741"/>
                        <a14:backgroundMark x1="22604" y1="81944" x2="22760" y2="82963"/>
                        <a14:backgroundMark x1="22813" y1="81574" x2="22917" y2="79907"/>
                        <a14:backgroundMark x1="22604" y1="81481" x2="23125" y2="85648"/>
                        <a14:backgroundMark x1="23073" y1="79815" x2="22969" y2="78519"/>
                        <a14:backgroundMark x1="16510" y1="39167" x2="15573" y2="46204"/>
                        <a14:backgroundMark x1="24740" y1="34444" x2="25833" y2="36111"/>
                        <a14:backgroundMark x1="24063" y1="30556" x2="25990" y2="30833"/>
                        <a14:backgroundMark x1="26458" y1="52870" x2="26719" y2="55185"/>
                        <a14:backgroundMark x1="26198" y1="50556" x2="26615" y2="52593"/>
                        <a14:backgroundMark x1="18438" y1="49352" x2="18490" y2="52500"/>
                        <a14:backgroundMark x1="18229" y1="52963" x2="18229" y2="53519"/>
                        <a14:backgroundMark x1="18698" y1="48796" x2="18646" y2="49815"/>
                      </a14:backgroundRemoval>
                    </a14:imgEffect>
                  </a14:imgLayer>
                </a14:imgProps>
              </a:ext>
              <a:ext uri="{28A0092B-C50C-407E-A947-70E740481C1C}">
                <a14:useLocalDpi xmlns:a14="http://schemas.microsoft.com/office/drawing/2010/main" val="0"/>
              </a:ext>
            </a:extLst>
          </a:blip>
          <a:srcRect r="57537"/>
          <a:stretch/>
        </p:blipFill>
        <p:spPr>
          <a:xfrm>
            <a:off x="7772420" y="2866226"/>
            <a:ext cx="1257302" cy="1665514"/>
          </a:xfrm>
          <a:prstGeom prst="rect">
            <a:avLst/>
          </a:prstGeom>
        </p:spPr>
      </p:pic>
      <p:sp>
        <p:nvSpPr>
          <p:cNvPr id="7" name="Rectangle 6">
            <a:hlinkClick r:id="" action="ppaction://hlinkshowjump?jump=nextslide"/>
            <a:extLst>
              <a:ext uri="{FF2B5EF4-FFF2-40B4-BE49-F238E27FC236}">
                <a16:creationId xmlns:a16="http://schemas.microsoft.com/office/drawing/2014/main" id="{F1CC3CEF-7E1D-7C9D-C92B-1B0CE8BB52AC}"/>
              </a:ext>
            </a:extLst>
          </p:cNvPr>
          <p:cNvSpPr/>
          <p:nvPr/>
        </p:nvSpPr>
        <p:spPr>
          <a:xfrm>
            <a:off x="7084726" y="3698983"/>
            <a:ext cx="2119318" cy="693785"/>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F289238-BA05-C9D5-9C3E-26719E93D7F3}"/>
              </a:ext>
            </a:extLst>
          </p:cNvPr>
          <p:cNvSpPr txBox="1"/>
          <p:nvPr/>
        </p:nvSpPr>
        <p:spPr>
          <a:xfrm>
            <a:off x="521486" y="2481509"/>
            <a:ext cx="5730625"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When you’ve walked these mean streets as often as me, experience tells you the best place to start is at the beginning.</a:t>
            </a:r>
          </a:p>
        </p:txBody>
      </p:sp>
      <p:sp>
        <p:nvSpPr>
          <p:cNvPr id="9" name="TextBox 8">
            <a:extLst>
              <a:ext uri="{FF2B5EF4-FFF2-40B4-BE49-F238E27FC236}">
                <a16:creationId xmlns:a16="http://schemas.microsoft.com/office/drawing/2014/main" id="{49498B24-A2F3-D2D9-A306-D9D31684561E}"/>
              </a:ext>
            </a:extLst>
          </p:cNvPr>
          <p:cNvSpPr txBox="1"/>
          <p:nvPr/>
        </p:nvSpPr>
        <p:spPr>
          <a:xfrm>
            <a:off x="521486" y="3896425"/>
            <a:ext cx="4867614"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And the first step to take is to understand what you’re studying.</a:t>
            </a:r>
          </a:p>
        </p:txBody>
      </p:sp>
      <p:sp>
        <p:nvSpPr>
          <p:cNvPr id="10" name="TextBox 9">
            <a:extLst>
              <a:ext uri="{FF2B5EF4-FFF2-40B4-BE49-F238E27FC236}">
                <a16:creationId xmlns:a16="http://schemas.microsoft.com/office/drawing/2014/main" id="{6B31FFF2-598D-EE3A-B8C2-DA1DAC5AE1DB}"/>
              </a:ext>
            </a:extLst>
          </p:cNvPr>
          <p:cNvSpPr txBox="1"/>
          <p:nvPr/>
        </p:nvSpPr>
        <p:spPr>
          <a:xfrm>
            <a:off x="521486" y="5003564"/>
            <a:ext cx="3869102"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 wise man once said that.</a:t>
            </a:r>
          </a:p>
        </p:txBody>
      </p:sp>
      <p:sp>
        <p:nvSpPr>
          <p:cNvPr id="11" name="TextBox 10">
            <a:extLst>
              <a:ext uri="{FF2B5EF4-FFF2-40B4-BE49-F238E27FC236}">
                <a16:creationId xmlns:a16="http://schemas.microsoft.com/office/drawing/2014/main" id="{15F725D1-6ED3-730E-EFD0-75E038216C6F}"/>
              </a:ext>
            </a:extLst>
          </p:cNvPr>
          <p:cNvSpPr txBox="1"/>
          <p:nvPr/>
        </p:nvSpPr>
        <p:spPr>
          <a:xfrm>
            <a:off x="521485" y="5802926"/>
            <a:ext cx="7327115"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But enough about me. Let’s get this party started…</a:t>
            </a:r>
          </a:p>
        </p:txBody>
      </p:sp>
    </p:spTree>
    <p:extLst>
      <p:ext uri="{BB962C8B-B14F-4D97-AF65-F5344CB8AC3E}">
        <p14:creationId xmlns:p14="http://schemas.microsoft.com/office/powerpoint/2010/main" val="36042958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Footsteps Concrete.wav"/>
                                        </p:tgtEl>
                                      </p:cMediaNode>
                                    </p:audio>
                                  </p:subTnLst>
                                </p:cTn>
                              </p:par>
                            </p:childTnLst>
                          </p:cTn>
                        </p:par>
                        <p:par>
                          <p:cTn id="11" fill="hold">
                            <p:stCondLst>
                              <p:cond delay="2500"/>
                            </p:stCondLst>
                            <p:childTnLst>
                              <p:par>
                                <p:cTn id="12" presetID="1" presetClass="exit" presetSubtype="0" fill="hold" nodeType="after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2500"/>
                            </p:stCondLst>
                            <p:childTnLst>
                              <p:par>
                                <p:cTn id="15" presetID="1" presetClass="entr" presetSubtype="0" fill="hold" grpId="0" nodeType="afterEffect">
                                  <p:stCondLst>
                                    <p:cond delay="200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4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5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 presetClass="entr" presetSubtype="0" fill="hold" grpId="0" nodeType="withEffect">
                                  <p:stCondLst>
                                    <p:cond delay="200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7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800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par>
                          <p:cTn id="35" fill="hold">
                            <p:stCondLst>
                              <p:cond delay="8500"/>
                            </p:stCondLst>
                            <p:childTnLst>
                              <p:par>
                                <p:cTn id="36" presetID="1" presetClass="entr" presetSubtype="0" fill="hold" grpId="0" nodeType="afterEffect">
                                  <p:stCondLst>
                                    <p:cond delay="200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00B0F0"/>
            </a:gs>
            <a:gs pos="52000">
              <a:srgbClr val="B1D29B"/>
            </a:gs>
            <a:gs pos="2000">
              <a:schemeClr val="accent1">
                <a:lumMod val="75000"/>
              </a:schemeClr>
            </a:gs>
            <a:gs pos="59000">
              <a:srgbClr val="91C071"/>
            </a:gs>
            <a:gs pos="0">
              <a:srgbClr val="A8C039"/>
            </a:gs>
            <a:gs pos="86000">
              <a:srgbClr val="FFFF00">
                <a:lumMod val="75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6BD8B-1CDB-253B-99F9-2FE8C802603A}"/>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rot="20039088">
            <a:off x="860678" y="586408"/>
            <a:ext cx="9277945" cy="4015409"/>
          </a:xfrm>
          <a:prstGeom prst="rect">
            <a:avLst/>
          </a:prstGeom>
        </p:spPr>
      </p:pic>
      <p:pic>
        <p:nvPicPr>
          <p:cNvPr id="7" name="Picture 6">
            <a:extLst>
              <a:ext uri="{FF2B5EF4-FFF2-40B4-BE49-F238E27FC236}">
                <a16:creationId xmlns:a16="http://schemas.microsoft.com/office/drawing/2014/main" id="{16292BFA-5AF8-7D3C-8DA1-BB23C71975A5}"/>
              </a:ext>
            </a:extLst>
          </p:cNvPr>
          <p:cNvPicPr>
            <a:picLocks noChangeAspect="1"/>
          </p:cNvPicPr>
          <p:nvPr/>
        </p:nvPicPr>
        <p:blipFill>
          <a:blip r:embed="rId6">
            <a:alphaModFix amt="12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rot="19022132">
            <a:off x="4292600" y="2264791"/>
            <a:ext cx="8150217" cy="5175388"/>
          </a:xfrm>
          <a:prstGeom prst="rect">
            <a:avLst/>
          </a:prstGeom>
        </p:spPr>
      </p:pic>
      <p:grpSp>
        <p:nvGrpSpPr>
          <p:cNvPr id="11" name="Group 10">
            <a:extLst>
              <a:ext uri="{FF2B5EF4-FFF2-40B4-BE49-F238E27FC236}">
                <a16:creationId xmlns:a16="http://schemas.microsoft.com/office/drawing/2014/main" id="{E3B36410-314E-5678-2639-0D5E5A5B6C3F}"/>
              </a:ext>
            </a:extLst>
          </p:cNvPr>
          <p:cNvGrpSpPr/>
          <p:nvPr/>
        </p:nvGrpSpPr>
        <p:grpSpPr>
          <a:xfrm>
            <a:off x="-418203" y="370840"/>
            <a:ext cx="9408160" cy="995680"/>
            <a:chOff x="-418203" y="370840"/>
            <a:chExt cx="9408160" cy="995680"/>
          </a:xfrm>
        </p:grpSpPr>
        <p:sp>
          <p:nvSpPr>
            <p:cNvPr id="8" name="Rectangle 7">
              <a:extLst>
                <a:ext uri="{FF2B5EF4-FFF2-40B4-BE49-F238E27FC236}">
                  <a16:creationId xmlns:a16="http://schemas.microsoft.com/office/drawing/2014/main" id="{70B7C518-3677-8177-5E47-B1D50A220044}"/>
                </a:ext>
              </a:extLst>
            </p:cNvPr>
            <p:cNvSpPr/>
            <p:nvPr/>
          </p:nvSpPr>
          <p:spPr>
            <a:xfrm rot="21128118">
              <a:off x="-418203" y="370840"/>
              <a:ext cx="9408160" cy="9956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0AC3D20-3545-24E4-9858-A3A28C90C705}"/>
                </a:ext>
              </a:extLst>
            </p:cNvPr>
            <p:cNvSpPr txBox="1"/>
            <p:nvPr/>
          </p:nvSpPr>
          <p:spPr>
            <a:xfrm rot="21120000">
              <a:off x="108000" y="533620"/>
              <a:ext cx="8374600" cy="738664"/>
            </a:xfrm>
            <a:prstGeom prst="rect">
              <a:avLst/>
            </a:prstGeom>
            <a:noFill/>
          </p:spPr>
          <p:txBody>
            <a:bodyPr wrap="square" rtlCol="0">
              <a:spAutoFit/>
            </a:bodyPr>
            <a:lstStyle/>
            <a:p>
              <a:r>
                <a:rPr lang="en-GB" sz="4200" dirty="0">
                  <a:solidFill>
                    <a:schemeClr val="bg1"/>
                  </a:solidFill>
                  <a:latin typeface="Radio Newsman" pitchFamily="2" charset="0"/>
                </a:rPr>
                <a:t>George Ritzer (1940 - )</a:t>
              </a:r>
            </a:p>
          </p:txBody>
        </p:sp>
      </p:grpSp>
      <p:sp>
        <p:nvSpPr>
          <p:cNvPr id="13" name="TextBox 12">
            <a:extLst>
              <a:ext uri="{FF2B5EF4-FFF2-40B4-BE49-F238E27FC236}">
                <a16:creationId xmlns:a16="http://schemas.microsoft.com/office/drawing/2014/main" id="{085C0C6E-017D-30A8-9660-67E1B8EC0107}"/>
              </a:ext>
            </a:extLst>
          </p:cNvPr>
          <p:cNvSpPr txBox="1"/>
          <p:nvPr/>
        </p:nvSpPr>
        <p:spPr>
          <a:xfrm rot="21161634">
            <a:off x="166097" y="1939175"/>
            <a:ext cx="6810133" cy="3046988"/>
          </a:xfrm>
          <a:prstGeom prst="rect">
            <a:avLst/>
          </a:prstGeom>
          <a:noFill/>
        </p:spPr>
        <p:txBody>
          <a:bodyPr wrap="square" rtlCol="0">
            <a:spAutoFit/>
          </a:bodyPr>
          <a:lstStyle/>
          <a:p>
            <a:pPr algn="ctr"/>
            <a:r>
              <a:rPr lang="en-GB" sz="4800" i="1" dirty="0">
                <a:solidFill>
                  <a:srgbClr val="FFFF00"/>
                </a:solidFill>
                <a:latin typeface="Radio Newsman" pitchFamily="2" charset="0"/>
              </a:rPr>
              <a:t>American academic.</a:t>
            </a:r>
          </a:p>
          <a:p>
            <a:pPr algn="ctr"/>
            <a:r>
              <a:rPr lang="en-GB" sz="4800" i="1" dirty="0">
                <a:solidFill>
                  <a:schemeClr val="tx1">
                    <a:lumMod val="95000"/>
                    <a:lumOff val="5000"/>
                  </a:schemeClr>
                </a:solidFill>
                <a:latin typeface="Radio Newsman" pitchFamily="2" charset="0"/>
              </a:rPr>
              <a:t>aka</a:t>
            </a:r>
          </a:p>
          <a:p>
            <a:pPr algn="ctr"/>
            <a:r>
              <a:rPr lang="en-GB" sz="4800" i="1" dirty="0">
                <a:solidFill>
                  <a:schemeClr val="tx1">
                    <a:lumMod val="95000"/>
                    <a:lumOff val="5000"/>
                  </a:schemeClr>
                </a:solidFill>
                <a:latin typeface="Radio Newsman" pitchFamily="2" charset="0"/>
              </a:rPr>
              <a:t>“Big Mac”*</a:t>
            </a:r>
          </a:p>
        </p:txBody>
      </p:sp>
      <p:pic>
        <p:nvPicPr>
          <p:cNvPr id="2" name="Content Placeholder 4">
            <a:extLst>
              <a:ext uri="{FF2B5EF4-FFF2-40B4-BE49-F238E27FC236}">
                <a16:creationId xmlns:a16="http://schemas.microsoft.com/office/drawing/2014/main" id="{C12BEC49-720D-E0B2-4A33-E8D14F309376}"/>
              </a:ext>
            </a:extLst>
          </p:cNvPr>
          <p:cNvPicPr>
            <a:picLocks noGrp="1" noChangeAspect="1"/>
          </p:cNvPicPr>
          <p:nvPr>
            <p:ph idx="1"/>
          </p:nvPr>
        </p:nvPicPr>
        <p:blipFill rotWithShape="1">
          <a:blip r:embed="rId8">
            <a:extLst>
              <a:ext uri="{BEBA8EAE-BF5A-486C-A8C5-ECC9F3942E4B}">
                <a14:imgProps xmlns:a14="http://schemas.microsoft.com/office/drawing/2010/main">
                  <a14:imgLayer r:embed="rId9">
                    <a14:imgEffect>
                      <a14:backgroundRemoval t="545" b="98364" l="3455" r="99455">
                        <a14:foregroundMark x1="52909" y1="4364" x2="44364" y2="12182"/>
                        <a14:foregroundMark x1="44364" y1="12182" x2="44364" y2="12182"/>
                        <a14:foregroundMark x1="74364" y1="34182" x2="72182" y2="14182"/>
                        <a14:foregroundMark x1="72182" y1="14182" x2="70545" y2="10545"/>
                        <a14:foregroundMark x1="65818" y1="7273" x2="70000" y2="12000"/>
                        <a14:foregroundMark x1="77818" y1="20364" x2="72000" y2="14000"/>
                        <a14:foregroundMark x1="67818" y1="8727" x2="60182" y2="3273"/>
                        <a14:foregroundMark x1="60182" y1="3273" x2="53818" y2="1818"/>
                        <a14:foregroundMark x1="76206" y1="40919" x2="75818" y2="45091"/>
                        <a14:foregroundMark x1="76444" y1="38364" x2="76340" y2="39480"/>
                        <a14:foregroundMark x1="76545" y1="37273" x2="76444" y2="38364"/>
                        <a14:foregroundMark x1="76409" y1="41001" x2="75273" y2="46909"/>
                        <a14:foregroundMark x1="76916" y1="38364" x2="76676" y2="39616"/>
                        <a14:foregroundMark x1="77091" y1="37455" x2="76916" y2="38364"/>
                        <a14:foregroundMark x1="76909" y1="39091" x2="76182" y2="42909"/>
                        <a14:foregroundMark x1="76909" y1="38545" x2="76000" y2="38909"/>
                        <a14:foregroundMark x1="77273" y1="40000" x2="76909" y2="41818"/>
                        <a14:foregroundMark x1="77091" y1="37273" x2="77636" y2="40364"/>
                        <a14:foregroundMark x1="69818" y1="63455" x2="69636" y2="69636"/>
                        <a14:foregroundMark x1="27273" y1="67455" x2="28909" y2="86000"/>
                        <a14:foregroundMark x1="61455" y1="72545" x2="41455" y2="78182"/>
                        <a14:foregroundMark x1="41455" y1="78182" x2="41091" y2="78545"/>
                        <a14:foregroundMark x1="68182" y1="73091" x2="92182" y2="88909"/>
                        <a14:foregroundMark x1="73455" y1="78727" x2="69818" y2="90364"/>
                        <a14:foregroundMark x1="69818" y1="90364" x2="69818" y2="90364"/>
                        <a14:foregroundMark x1="94545" y1="84727" x2="86909" y2="94545"/>
                        <a14:foregroundMark x1="86909" y1="94545" x2="60545" y2="93818"/>
                        <a14:foregroundMark x1="60545" y1="93818" x2="49091" y2="87091"/>
                        <a14:foregroundMark x1="49091" y1="87091" x2="51818" y2="80364"/>
                        <a14:foregroundMark x1="90909" y1="88182" x2="99455" y2="98545"/>
                        <a14:foregroundMark x1="14682" y1="80545" x2="7287" y2="87131"/>
                        <a14:foregroundMark x1="25091" y1="71273" x2="14806" y2="80434"/>
                        <a14:foregroundMark x1="70727" y1="10545" x2="77091" y2="17818"/>
                        <a14:foregroundMark x1="77091" y1="17818" x2="77636" y2="20000"/>
                        <a14:foregroundMark x1="70727" y1="10000" x2="52000" y2="545"/>
                        <a14:foregroundMark x1="14545" y1="86364" x2="24364" y2="85455"/>
                        <a14:foregroundMark x1="24364" y1="85455" x2="34545" y2="85455"/>
                        <a14:foregroundMark x1="7818" y1="87636" x2="12909" y2="92909"/>
                        <a14:foregroundMark x1="12909" y1="92909" x2="8909" y2="88182"/>
                        <a14:foregroundMark x1="9091" y1="88545" x2="8182" y2="95818"/>
                        <a14:foregroundMark x1="6909" y1="92000" x2="5636" y2="98000"/>
                        <a14:foregroundMark x1="35666" y1="7243" x2="34689" y2="7805"/>
                        <a14:foregroundMark x1="46364" y1="1091" x2="37762" y2="6037"/>
                        <a14:foregroundMark x1="35505" y1="7098" x2="34179" y2="8822"/>
                        <a14:backgroundMark x1="5273" y1="13091" x2="3091" y2="67273"/>
                        <a14:backgroundMark x1="13636" y1="77273" x2="13091" y2="36000"/>
                        <a14:backgroundMark x1="6545" y1="76909" x2="1818" y2="91455"/>
                        <a14:backgroundMark x1="1818" y1="91455" x2="1818" y2="91091"/>
                        <a14:backgroundMark x1="6000" y1="46364" x2="12727" y2="19636"/>
                        <a14:backgroundMark x1="12727" y1="19636" x2="12727" y2="19091"/>
                        <a14:backgroundMark x1="82545" y1="13455" x2="87455" y2="38909"/>
                        <a14:backgroundMark x1="87455" y1="38909" x2="88000" y2="38545"/>
                        <a14:backgroundMark x1="92909" y1="74364" x2="97455" y2="77273"/>
                        <a14:backgroundMark x1="84727" y1="74364" x2="91818" y2="75818"/>
                        <a14:backgroundMark x1="83636" y1="24364" x2="82727" y2="41636"/>
                        <a14:backgroundMark x1="82727" y1="41636" x2="82727" y2="41636"/>
                        <a14:backgroundMark x1="84000" y1="46909" x2="82727" y2="58909"/>
                        <a14:backgroundMark x1="36909" y1="5273" x2="35091" y2="6727"/>
                        <a14:backgroundMark x1="33636" y1="8364" x2="32000" y2="9818"/>
                        <a14:backgroundMark x1="33818" y1="8182" x2="35273" y2="6364"/>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9295"/>
          <a:stretch/>
        </p:blipFill>
        <p:spPr>
          <a:xfrm flipH="1">
            <a:off x="6654800" y="770184"/>
            <a:ext cx="5530932" cy="6112565"/>
          </a:xfrm>
        </p:spPr>
      </p:pic>
      <p:sp>
        <p:nvSpPr>
          <p:cNvPr id="3" name="TextBox 2">
            <a:extLst>
              <a:ext uri="{FF2B5EF4-FFF2-40B4-BE49-F238E27FC236}">
                <a16:creationId xmlns:a16="http://schemas.microsoft.com/office/drawing/2014/main" id="{2A9ACC9B-3939-7726-9210-82A1695E3BD4}"/>
              </a:ext>
            </a:extLst>
          </p:cNvPr>
          <p:cNvSpPr txBox="1"/>
          <p:nvPr/>
        </p:nvSpPr>
        <p:spPr>
          <a:xfrm rot="21180000">
            <a:off x="967262" y="4757029"/>
            <a:ext cx="6711128" cy="646331"/>
          </a:xfrm>
          <a:prstGeom prst="rect">
            <a:avLst/>
          </a:prstGeom>
          <a:noFill/>
        </p:spPr>
        <p:txBody>
          <a:bodyPr wrap="square" rtlCol="0">
            <a:spAutoFit/>
          </a:bodyPr>
          <a:lstStyle/>
          <a:p>
            <a:r>
              <a:rPr lang="en-GB" sz="3600" dirty="0">
                <a:latin typeface="Accord Heavy SF" panose="020BE200000000000000" pitchFamily="34" charset="0"/>
              </a:rPr>
              <a:t>*</a:t>
            </a:r>
            <a:r>
              <a:rPr lang="en-GB" i="1" dirty="0">
                <a:latin typeface="Accord Heavy SF" panose="020BE200000000000000" pitchFamily="34" charset="0"/>
              </a:rPr>
              <a:t>For reasons that may or may not become clear later.</a:t>
            </a:r>
          </a:p>
        </p:txBody>
      </p:sp>
      <p:pic>
        <p:nvPicPr>
          <p:cNvPr id="4" name="kerrang2">
            <a:hlinkClick r:id="" action="ppaction://media"/>
            <a:extLst>
              <a:ext uri="{FF2B5EF4-FFF2-40B4-BE49-F238E27FC236}">
                <a16:creationId xmlns:a16="http://schemas.microsoft.com/office/drawing/2014/main" id="{5094B614-EEFD-E17B-1FCC-4E3120BEDA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54017" y="341730"/>
            <a:ext cx="487362" cy="487362"/>
          </a:xfrm>
          <a:prstGeom prst="rect">
            <a:avLst/>
          </a:prstGeom>
        </p:spPr>
      </p:pic>
      <p:sp>
        <p:nvSpPr>
          <p:cNvPr id="12" name="TextBox 11">
            <a:extLst>
              <a:ext uri="{FF2B5EF4-FFF2-40B4-BE49-F238E27FC236}">
                <a16:creationId xmlns:a16="http://schemas.microsoft.com/office/drawing/2014/main" id="{51C7F250-4C55-CAD1-A123-4DC5869042AC}"/>
              </a:ext>
            </a:extLst>
          </p:cNvPr>
          <p:cNvSpPr txBox="1"/>
          <p:nvPr/>
        </p:nvSpPr>
        <p:spPr>
          <a:xfrm rot="21180000">
            <a:off x="1249497" y="5330073"/>
            <a:ext cx="6949440" cy="369332"/>
          </a:xfrm>
          <a:prstGeom prst="rect">
            <a:avLst/>
          </a:prstGeom>
          <a:noFill/>
        </p:spPr>
        <p:txBody>
          <a:bodyPr wrap="square">
            <a:spAutoFit/>
          </a:bodyPr>
          <a:lstStyle/>
          <a:p>
            <a:r>
              <a:rPr lang="en-GB" i="1" dirty="0">
                <a:latin typeface="Accord Heavy SF" panose="020BE200000000000000" pitchFamily="34" charset="0"/>
              </a:rPr>
              <a:t>Much later. </a:t>
            </a:r>
          </a:p>
        </p:txBody>
      </p:sp>
      <p:sp>
        <p:nvSpPr>
          <p:cNvPr id="14" name="TextBox 13">
            <a:extLst>
              <a:ext uri="{FF2B5EF4-FFF2-40B4-BE49-F238E27FC236}">
                <a16:creationId xmlns:a16="http://schemas.microsoft.com/office/drawing/2014/main" id="{239ACB22-178C-A8AE-D47A-4B85FBB0A2A1}"/>
              </a:ext>
            </a:extLst>
          </p:cNvPr>
          <p:cNvSpPr txBox="1"/>
          <p:nvPr/>
        </p:nvSpPr>
        <p:spPr>
          <a:xfrm rot="21180000">
            <a:off x="1354136" y="6103173"/>
            <a:ext cx="1806006" cy="369332"/>
          </a:xfrm>
          <a:prstGeom prst="rect">
            <a:avLst/>
          </a:prstGeom>
          <a:noFill/>
        </p:spPr>
        <p:txBody>
          <a:bodyPr wrap="square">
            <a:spAutoFit/>
          </a:bodyPr>
          <a:lstStyle/>
          <a:p>
            <a:r>
              <a:rPr lang="en-GB" i="1" dirty="0">
                <a:latin typeface="Accord Heavy SF" panose="020BE200000000000000" pitchFamily="34" charset="0"/>
              </a:rPr>
              <a:t>Probably.</a:t>
            </a:r>
          </a:p>
        </p:txBody>
      </p:sp>
    </p:spTree>
    <p:extLst>
      <p:ext uri="{BB962C8B-B14F-4D97-AF65-F5344CB8AC3E}">
        <p14:creationId xmlns:p14="http://schemas.microsoft.com/office/powerpoint/2010/main" val="4022171575"/>
      </p:ext>
    </p:extLst>
  </p:cSld>
  <p:clrMapOvr>
    <a:masterClrMapping/>
  </p:clrMapOvr>
  <mc:AlternateContent xmlns:mc="http://schemas.openxmlformats.org/markup-compatibility/2006" xmlns:p14="http://schemas.microsoft.com/office/powerpoint/2010/main">
    <mc:Choice Requires="p14">
      <p:transition p14:dur="10" advClick="0" advTm="10000">
        <p14:flythrough/>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subTnLst>
                                    <p:audio>
                                      <p:cMediaNode>
                                        <p:cTn display="0" masterRel="sameClick">
                                          <p:stCondLst>
                                            <p:cond evt="begin" delay="0">
                                              <p:tn val="7"/>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grpId="0" nodeType="withEffect">
                                  <p:stCondLst>
                                    <p:cond delay="200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p:cTn id="19"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3">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camera.wav"/>
                                        </p:tgtEl>
                                      </p:cMediaNode>
                                    </p:audio>
                                  </p:subTnLst>
                                </p:cTn>
                              </p:par>
                              <p:par>
                                <p:cTn id="22" presetID="53" presetClass="entr" presetSubtype="16" fill="hold" grpId="0" nodeType="withEffect">
                                  <p:stCondLst>
                                    <p:cond delay="2000"/>
                                  </p:stCondLst>
                                  <p:childTnLst>
                                    <p:set>
                                      <p:cBhvr>
                                        <p:cTn id="23" dur="1" fill="hold">
                                          <p:stCondLst>
                                            <p:cond delay="0"/>
                                          </p:stCondLst>
                                        </p:cTn>
                                        <p:tgtEl>
                                          <p:spTgt spid="13">
                                            <p:txEl>
                                              <p:pRg st="1" end="1"/>
                                            </p:txEl>
                                          </p:spTgt>
                                        </p:tgtEl>
                                        <p:attrNameLst>
                                          <p:attrName>style.visibility</p:attrName>
                                        </p:attrNameLst>
                                      </p:cBhvr>
                                      <p:to>
                                        <p:strVal val="visible"/>
                                      </p:to>
                                    </p:set>
                                    <p:anim calcmode="lin" valueType="num">
                                      <p:cBhvr>
                                        <p:cTn id="24"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13">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camera.wav"/>
                                        </p:tgtEl>
                                      </p:cMediaNode>
                                    </p:audio>
                                  </p:subTnLst>
                                </p:cTn>
                              </p:par>
                              <p:par>
                                <p:cTn id="27" presetID="53" presetClass="entr" presetSubtype="16" fill="hold" grpId="0" nodeType="withEffect">
                                  <p:stCondLst>
                                    <p:cond delay="2000"/>
                                  </p:stCondLst>
                                  <p:childTnLst>
                                    <p:set>
                                      <p:cBhvr>
                                        <p:cTn id="28" dur="1" fill="hold">
                                          <p:stCondLst>
                                            <p:cond delay="0"/>
                                          </p:stCondLst>
                                        </p:cTn>
                                        <p:tgtEl>
                                          <p:spTgt spid="13">
                                            <p:txEl>
                                              <p:pRg st="2" end="2"/>
                                            </p:txEl>
                                          </p:spTgt>
                                        </p:tgtEl>
                                        <p:attrNameLst>
                                          <p:attrName>style.visibility</p:attrName>
                                        </p:attrNameLst>
                                      </p:cBhvr>
                                      <p:to>
                                        <p:strVal val="visible"/>
                                      </p:to>
                                    </p:set>
                                    <p:anim calcmode="lin" valueType="num">
                                      <p:cBhvr>
                                        <p:cTn id="29"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13">
                                            <p:txEl>
                                              <p:pRg st="2" end="2"/>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4" name="camera.wav"/>
                                        </p:tgtEl>
                                      </p:cMediaNode>
                                    </p:audio>
                                  </p:subTnLst>
                                </p:cTn>
                              </p:par>
                              <p:par>
                                <p:cTn id="32" presetID="22" presetClass="entr" presetSubtype="8" fill="hold" grpId="0" nodeType="withEffect">
                                  <p:stCondLst>
                                    <p:cond delay="300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wipe(left)">
                                      <p:cBhvr>
                                        <p:cTn id="34" dur="1000"/>
                                        <p:tgtEl>
                                          <p:spTgt spid="3">
                                            <p:txEl>
                                              <p:pRg st="0" end="0"/>
                                            </p:txEl>
                                          </p:spTgt>
                                        </p:tgtEl>
                                      </p:cBhvr>
                                    </p:animEffect>
                                  </p:childTnLst>
                                </p:cTn>
                              </p:par>
                            </p:childTnLst>
                          </p:cTn>
                        </p:par>
                        <p:par>
                          <p:cTn id="35" fill="hold">
                            <p:stCondLst>
                              <p:cond delay="4000"/>
                            </p:stCondLst>
                            <p:childTnLst>
                              <p:par>
                                <p:cTn id="36" presetID="22" presetClass="entr" presetSubtype="8" fill="hold" grpId="0" nodeType="afterEffect">
                                  <p:stCondLst>
                                    <p:cond delay="100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1000"/>
                                        <p:tgtEl>
                                          <p:spTgt spid="12"/>
                                        </p:tgtEl>
                                      </p:cBhvr>
                                    </p:animEffect>
                                  </p:childTnLst>
                                </p:cTn>
                              </p:par>
                            </p:childTnLst>
                          </p:cTn>
                        </p:par>
                        <p:par>
                          <p:cTn id="39" fill="hold">
                            <p:stCondLst>
                              <p:cond delay="6000"/>
                            </p:stCondLst>
                            <p:childTnLst>
                              <p:par>
                                <p:cTn id="40" presetID="22" presetClass="entr" presetSubtype="8" fill="hold" grpId="0" nodeType="after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fill="hold" display="0">
                  <p:stCondLst>
                    <p:cond delay="indefinite"/>
                  </p:stCondLst>
                  <p:endCondLst>
                    <p:cond evt="onStopAudio" delay="0">
                      <p:tgtEl>
                        <p:sldTgt/>
                      </p:tgtEl>
                    </p:cond>
                  </p:endCondLst>
                </p:cTn>
                <p:tgtEl>
                  <p:spTgt spid="4"/>
                </p:tgtEl>
              </p:cMediaNode>
            </p:audio>
          </p:childTnLst>
        </p:cTn>
      </p:par>
    </p:tnLst>
    <p:bldLst>
      <p:bldP spid="13" grpId="0" build="p"/>
      <p:bldP spid="3" grpId="0" build="p"/>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F01125D-CE93-C554-EE37-737574F5412B}"/>
              </a:ext>
            </a:extLst>
          </p:cNvPr>
          <p:cNvPicPr>
            <a:picLocks noChangeAspect="1"/>
          </p:cNvPicPr>
          <p:nvPr/>
        </p:nvPicPr>
        <p:blipFill rotWithShape="1">
          <a:blip r:embed="rId3">
            <a:grayscl/>
          </a:blip>
          <a:srcRect t="8399" b="19601"/>
          <a:stretch/>
        </p:blipFill>
        <p:spPr>
          <a:xfrm>
            <a:off x="0" y="0"/>
            <a:ext cx="12191999" cy="6858000"/>
          </a:xfrm>
          <a:prstGeom prst="rect">
            <a:avLst/>
          </a:prstGeom>
        </p:spPr>
      </p:pic>
      <p:pic>
        <p:nvPicPr>
          <p:cNvPr id="9" name="Picture 8">
            <a:extLst>
              <a:ext uri="{FF2B5EF4-FFF2-40B4-BE49-F238E27FC236}">
                <a16:creationId xmlns:a16="http://schemas.microsoft.com/office/drawing/2014/main" id="{8DA761CB-51BD-FFBD-E8D5-75169174A5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4" b="99609" l="9961" r="97266">
                        <a14:foregroundMark x1="76172" y1="11035" x2="76172" y2="92871"/>
                        <a14:foregroundMark x1="69336" y1="6641" x2="86426" y2="8398"/>
                        <a14:foregroundMark x1="73438" y1="3809" x2="89941" y2="6055"/>
                        <a14:foregroundMark x1="89941" y1="6055" x2="91797" y2="6934"/>
                        <a14:foregroundMark x1="70508" y1="1758" x2="88867" y2="4395"/>
                        <a14:foregroundMark x1="88867" y1="4395" x2="95898" y2="6543"/>
                        <a14:foregroundMark x1="84863" y1="14648" x2="83789" y2="25000"/>
                        <a14:foregroundMark x1="83789" y1="25000" x2="94434" y2="63086"/>
                        <a14:foregroundMark x1="94434" y1="63086" x2="93262" y2="68848"/>
                        <a14:foregroundMark x1="90430" y1="26367" x2="97363" y2="38965"/>
                        <a14:foregroundMark x1="51270" y1="64941" x2="72949" y2="92578"/>
                        <a14:foregroundMark x1="85449" y1="70313" x2="80859" y2="99023"/>
                        <a14:foregroundMark x1="51653" y1="91513" x2="51953" y2="99414"/>
                        <a14:foregroundMark x1="51270" y1="81445" x2="51485" y2="87114"/>
                        <a14:foregroundMark x1="51953" y1="99414" x2="51953" y2="99414"/>
                        <a14:foregroundMark x1="49219" y1="77539" x2="49418" y2="84793"/>
                        <a14:foregroundMark x1="48242" y1="78418" x2="47778" y2="83473"/>
                        <a14:foregroundMark x1="71973" y1="879" x2="85059" y2="684"/>
                        <a14:foregroundMark x1="85059" y1="684" x2="92263" y2="1354"/>
                        <a14:foregroundMark x1="43938" y1="69198" x2="43848" y2="71289"/>
                        <a14:foregroundMark x1="44531" y1="60645" x2="43898" y2="66072"/>
                        <a14:foregroundMark x1="44141" y1="63770" x2="43750" y2="69434"/>
                        <a14:foregroundMark x1="43324" y1="69218" x2="43750" y2="70313"/>
                        <a14:foregroundMark x1="48633" y1="84473" x2="49805" y2="84473"/>
                        <a14:backgroundMark x1="49121" y1="86523" x2="46484" y2="98535"/>
                        <a14:backgroundMark x1="50391" y1="86914" x2="48047" y2="99609"/>
                        <a14:backgroundMark x1="48161" y1="85214" x2="38379" y2="84961"/>
                        <a14:backgroundMark x1="49707" y1="85254" x2="49314" y2="85244"/>
                        <a14:backgroundMark x1="44043" y1="79980" x2="40137" y2="70020"/>
                        <a14:backgroundMark x1="40137" y1="70020" x2="40137" y2="70020"/>
                        <a14:backgroundMark x1="41797" y1="63477" x2="37695" y2="38379"/>
                        <a14:backgroundMark x1="37695" y1="38379" x2="43457" y2="10156"/>
                        <a14:backgroundMark x1="44629" y1="32715" x2="61133" y2="17090"/>
                        <a14:backgroundMark x1="61133" y1="17090" x2="59082" y2="10742"/>
                        <a14:backgroundMark x1="59082" y1="27246" x2="52148" y2="29688"/>
                        <a14:backgroundMark x1="52148" y1="29688" x2="51367" y2="30273"/>
                        <a14:backgroundMark x1="47363" y1="40137" x2="46484" y2="42773"/>
                        <a14:backgroundMark x1="68066" y1="17285" x2="68750" y2="23047"/>
                        <a14:backgroundMark x1="68457" y1="14453" x2="67480" y2="13770"/>
                        <a14:backgroundMark x1="94336" y1="25684" x2="98340" y2="27539"/>
                        <a14:backgroundMark x1="98340" y1="27148" x2="99414" y2="28711"/>
                        <a14:backgroundMark x1="47754" y1="35547" x2="46973" y2="39746"/>
                        <a14:backgroundMark x1="61719" y1="26953" x2="63086" y2="26465"/>
                        <a14:backgroundMark x1="92188" y1="1465" x2="99805" y2="2344"/>
                        <a14:backgroundMark x1="99707" y1="5469" x2="99316" y2="10254"/>
                        <a14:backgroundMark x1="98438" y1="10840" x2="91016" y2="16113"/>
                        <a14:backgroundMark x1="91016" y1="16113" x2="89844" y2="18066"/>
                        <a14:backgroundMark x1="95020" y1="11328" x2="98242" y2="9570"/>
                        <a14:backgroundMark x1="98828" y1="8301" x2="93359" y2="11914"/>
                        <a14:backgroundMark x1="66211" y1="1465" x2="66309" y2="879"/>
                        <a14:backgroundMark x1="42578" y1="66113" x2="42676" y2="69238"/>
                        <a14:backgroundMark x1="45898" y1="99414" x2="47168" y2="99414"/>
                      </a14:backgroundRemoval>
                    </a14:imgEffect>
                  </a14:imgLayer>
                </a14:imgProps>
              </a:ext>
            </a:extLst>
          </a:blip>
          <a:srcRect l="41528"/>
          <a:stretch/>
        </p:blipFill>
        <p:spPr>
          <a:xfrm>
            <a:off x="8593543" y="0"/>
            <a:ext cx="4010025" cy="6858000"/>
          </a:xfrm>
          <a:prstGeom prst="rect">
            <a:avLst/>
          </a:prstGeom>
        </p:spPr>
      </p:pic>
      <p:sp>
        <p:nvSpPr>
          <p:cNvPr id="8" name="TextBox 7">
            <a:extLst>
              <a:ext uri="{FF2B5EF4-FFF2-40B4-BE49-F238E27FC236}">
                <a16:creationId xmlns:a16="http://schemas.microsoft.com/office/drawing/2014/main" id="{9928E3D6-0EC2-040F-9530-A181841E5589}"/>
              </a:ext>
            </a:extLst>
          </p:cNvPr>
          <p:cNvSpPr txBox="1"/>
          <p:nvPr/>
        </p:nvSpPr>
        <p:spPr>
          <a:xfrm rot="278952">
            <a:off x="5282640" y="470071"/>
            <a:ext cx="5035068" cy="1200329"/>
          </a:xfrm>
          <a:prstGeom prst="rect">
            <a:avLst/>
          </a:prstGeom>
          <a:noFill/>
        </p:spPr>
        <p:txBody>
          <a:bodyPr wrap="square">
            <a:spAutoFit/>
          </a:bodyPr>
          <a:lstStyle/>
          <a:p>
            <a:r>
              <a:rPr lang="en-GB" sz="7200" b="1" dirty="0">
                <a:solidFill>
                  <a:srgbClr val="FFFF00"/>
                </a:solidFill>
                <a:latin typeface="Hey August" pitchFamily="2" charset="0"/>
                <a:ea typeface="Times New Roman" panose="02020603050405020304" pitchFamily="18" charset="0"/>
                <a:cs typeface="Times New Roman" panose="02020603050405020304" pitchFamily="18" charset="0"/>
              </a:rPr>
              <a:t>George Ritzer</a:t>
            </a:r>
          </a:p>
        </p:txBody>
      </p:sp>
      <p:sp>
        <p:nvSpPr>
          <p:cNvPr id="4" name="TextBox 3">
            <a:extLst>
              <a:ext uri="{FF2B5EF4-FFF2-40B4-BE49-F238E27FC236}">
                <a16:creationId xmlns:a16="http://schemas.microsoft.com/office/drawing/2014/main" id="{0C117F46-C9F6-E548-0B29-053D06D254BC}"/>
              </a:ext>
            </a:extLst>
          </p:cNvPr>
          <p:cNvSpPr txBox="1"/>
          <p:nvPr/>
        </p:nvSpPr>
        <p:spPr>
          <a:xfrm>
            <a:off x="677745" y="2531605"/>
            <a:ext cx="8014853" cy="1323439"/>
          </a:xfrm>
          <a:prstGeom prst="rect">
            <a:avLst/>
          </a:prstGeom>
          <a:noFill/>
        </p:spPr>
        <p:txBody>
          <a:bodyPr wrap="square" rtlCol="0">
            <a:spAutoFit/>
          </a:bodyPr>
          <a:lstStyle/>
          <a:p>
            <a:r>
              <a:rPr lang="en-GB" sz="4000" dirty="0">
                <a:solidFill>
                  <a:schemeClr val="bg1"/>
                </a:solidFill>
                <a:latin typeface="Hey August" pitchFamily="2" charset="0"/>
                <a:ea typeface="Times New Roman" panose="02020603050405020304" pitchFamily="18" charset="0"/>
                <a:cs typeface="Times New Roman" panose="02020603050405020304" pitchFamily="18" charset="0"/>
              </a:rPr>
              <a:t>“Sociology is the study of individuals in a social setting.”</a:t>
            </a:r>
          </a:p>
        </p:txBody>
      </p:sp>
      <p:sp>
        <p:nvSpPr>
          <p:cNvPr id="7" name="TextBox 6">
            <a:extLst>
              <a:ext uri="{FF2B5EF4-FFF2-40B4-BE49-F238E27FC236}">
                <a16:creationId xmlns:a16="http://schemas.microsoft.com/office/drawing/2014/main" id="{A0A6E8E5-0CB7-F184-8E37-CF424DCACB17}"/>
              </a:ext>
            </a:extLst>
          </p:cNvPr>
          <p:cNvSpPr txBox="1"/>
          <p:nvPr/>
        </p:nvSpPr>
        <p:spPr>
          <a:xfrm>
            <a:off x="677745" y="4039903"/>
            <a:ext cx="7840090" cy="1938992"/>
          </a:xfrm>
          <a:prstGeom prst="rect">
            <a:avLst/>
          </a:prstGeom>
          <a:noFill/>
        </p:spPr>
        <p:txBody>
          <a:bodyPr wrap="square" rtlCol="0">
            <a:spAutoFit/>
          </a:bodyPr>
          <a:lstStyle/>
          <a:p>
            <a:r>
              <a:rPr lang="en-GB" sz="4000" dirty="0">
                <a:solidFill>
                  <a:schemeClr val="bg1"/>
                </a:solidFill>
                <a:latin typeface="Hey August" pitchFamily="2" charset="0"/>
                <a:ea typeface="Times New Roman" panose="02020603050405020304" pitchFamily="18" charset="0"/>
                <a:cs typeface="Times New Roman" panose="02020603050405020304" pitchFamily="18" charset="0"/>
              </a:rPr>
              <a:t>How do the groups - family, school, friendship, peer and more - to which we belong shape our thoughts and actions?</a:t>
            </a:r>
          </a:p>
        </p:txBody>
      </p:sp>
      <p:sp>
        <p:nvSpPr>
          <p:cNvPr id="11" name="TextBox 10">
            <a:extLst>
              <a:ext uri="{FF2B5EF4-FFF2-40B4-BE49-F238E27FC236}">
                <a16:creationId xmlns:a16="http://schemas.microsoft.com/office/drawing/2014/main" id="{5971316D-FA0B-7CE2-9C78-5DE31B4B17B4}"/>
              </a:ext>
            </a:extLst>
          </p:cNvPr>
          <p:cNvSpPr txBox="1"/>
          <p:nvPr/>
        </p:nvSpPr>
        <p:spPr>
          <a:xfrm>
            <a:off x="5435600" y="1258983"/>
            <a:ext cx="3850640" cy="923330"/>
          </a:xfrm>
          <a:prstGeom prst="rect">
            <a:avLst/>
          </a:prstGeom>
          <a:noFill/>
        </p:spPr>
        <p:txBody>
          <a:bodyPr wrap="square" rtlCol="0">
            <a:spAutoFit/>
          </a:bodyPr>
          <a:lstStyle/>
          <a:p>
            <a:r>
              <a:rPr lang="en-GB" sz="5400" dirty="0">
                <a:solidFill>
                  <a:srgbClr val="0000FF"/>
                </a:solidFill>
                <a:latin typeface="Hey August" pitchFamily="2" charset="0"/>
              </a:rPr>
              <a:t>Talking Points</a:t>
            </a:r>
          </a:p>
        </p:txBody>
      </p:sp>
      <p:sp>
        <p:nvSpPr>
          <p:cNvPr id="12" name="TextBox 11">
            <a:extLst>
              <a:ext uri="{FF2B5EF4-FFF2-40B4-BE49-F238E27FC236}">
                <a16:creationId xmlns:a16="http://schemas.microsoft.com/office/drawing/2014/main" id="{3FA869F8-557D-43BE-5CCF-0D735451D6CC}"/>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13" name="TextBox 12">
            <a:extLst>
              <a:ext uri="{FF2B5EF4-FFF2-40B4-BE49-F238E27FC236}">
                <a16:creationId xmlns:a16="http://schemas.microsoft.com/office/drawing/2014/main" id="{0231EF5F-A66A-AE4C-019E-E9CE2C438FA2}"/>
              </a:ext>
            </a:extLst>
          </p:cNvPr>
          <p:cNvSpPr txBox="1"/>
          <p:nvPr/>
        </p:nvSpPr>
        <p:spPr>
          <a:xfrm rot="21198851">
            <a:off x="-15435" y="-34923"/>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sp>
        <p:nvSpPr>
          <p:cNvPr id="2" name="Rectangle 1">
            <a:hlinkClick r:id="" action="ppaction://hlinkshowjump?jump=nextslide"/>
            <a:extLst>
              <a:ext uri="{FF2B5EF4-FFF2-40B4-BE49-F238E27FC236}">
                <a16:creationId xmlns:a16="http://schemas.microsoft.com/office/drawing/2014/main" id="{FE44E7F1-1BA2-3064-ABBA-AD4D4706E61C}"/>
              </a:ext>
            </a:extLst>
          </p:cNvPr>
          <p:cNvSpPr/>
          <p:nvPr/>
        </p:nvSpPr>
        <p:spPr>
          <a:xfrm rot="5400000">
            <a:off x="8396485" y="3082109"/>
            <a:ext cx="6857999" cy="693785"/>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n">
            <a:extLst>
              <a:ext uri="{FF2B5EF4-FFF2-40B4-BE49-F238E27FC236}">
                <a16:creationId xmlns:a16="http://schemas.microsoft.com/office/drawing/2014/main" id="{3190F6FD-5416-68B7-01FD-FD10289D5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51" y="6338726"/>
            <a:ext cx="443478" cy="417146"/>
          </a:xfrm>
          <a:prstGeom prst="rect">
            <a:avLst/>
          </a:prstGeom>
        </p:spPr>
      </p:pic>
      <p:grpSp>
        <p:nvGrpSpPr>
          <p:cNvPr id="19" name="Group 18">
            <a:extLst>
              <a:ext uri="{FF2B5EF4-FFF2-40B4-BE49-F238E27FC236}">
                <a16:creationId xmlns:a16="http://schemas.microsoft.com/office/drawing/2014/main" id="{195A8035-4D62-0B29-A1A4-D4A59EA026A2}"/>
              </a:ext>
            </a:extLst>
          </p:cNvPr>
          <p:cNvGrpSpPr/>
          <p:nvPr/>
        </p:nvGrpSpPr>
        <p:grpSpPr>
          <a:xfrm>
            <a:off x="1304955" y="862968"/>
            <a:ext cx="8014853" cy="4991078"/>
            <a:chOff x="1304955" y="862968"/>
            <a:chExt cx="8014853" cy="4991078"/>
          </a:xfrm>
        </p:grpSpPr>
        <p:pic>
          <p:nvPicPr>
            <p:cNvPr id="17" name="Picture 16">
              <a:extLst>
                <a:ext uri="{FF2B5EF4-FFF2-40B4-BE49-F238E27FC236}">
                  <a16:creationId xmlns:a16="http://schemas.microsoft.com/office/drawing/2014/main" id="{BF6C00ED-27F7-F25B-FAB7-68D73D3D51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955" y="862968"/>
              <a:ext cx="8014853" cy="4991078"/>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 name="TextBox 17">
              <a:extLst>
                <a:ext uri="{FF2B5EF4-FFF2-40B4-BE49-F238E27FC236}">
                  <a16:creationId xmlns:a16="http://schemas.microsoft.com/office/drawing/2014/main" id="{D30BBEDA-A113-F5B3-8D33-E0C43286D03A}"/>
                </a:ext>
              </a:extLst>
            </p:cNvPr>
            <p:cNvSpPr txBox="1"/>
            <p:nvPr/>
          </p:nvSpPr>
          <p:spPr>
            <a:xfrm>
              <a:off x="1575881" y="1159266"/>
              <a:ext cx="7569164" cy="4524315"/>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This is a stripped-down version of Ritzer’s definition that serves to set the scene for later ideas about Sociology’s object of study.</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The basic idea is to encourage students to start to express their ideas about how our membership of very basic social groups - from families to friends - influences our behaviour as individuals.</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The main objective is to initially orientate your students towards the idea of social influences and this simple discussion-piece is a way to not only do this but to also get them talking about their own social experiences and those of the people around them.</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If things are slow to start - as they can be with students who are unlikely to know each other very well - you might want to prepare some observations (how do they know how to be sons, daughters, friends, students…) to get things moving…</a:t>
              </a:r>
            </a:p>
          </p:txBody>
        </p:sp>
      </p:grpSp>
    </p:spTree>
    <p:extLst>
      <p:ext uri="{BB962C8B-B14F-4D97-AF65-F5344CB8AC3E}">
        <p14:creationId xmlns:p14="http://schemas.microsoft.com/office/powerpoint/2010/main" val="105405864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par>
                          <p:cTn id="18" fill="hold">
                            <p:stCondLst>
                              <p:cond delay="3500"/>
                            </p:stCondLst>
                            <p:childTnLst>
                              <p:par>
                                <p:cTn id="19" presetID="22" presetClass="entr" presetSubtype="8" fill="hold" grpId="0" nodeType="after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2000"/>
                                        <p:tgtEl>
                                          <p:spTgt spid="7"/>
                                        </p:tgtEl>
                                      </p:cBhvr>
                                    </p:animEffect>
                                  </p:childTnLst>
                                </p:cTn>
                              </p:par>
                            </p:childTnLst>
                          </p:cTn>
                        </p:par>
                        <p:par>
                          <p:cTn id="22" fill="hold">
                            <p:stCondLst>
                              <p:cond delay="7500"/>
                            </p:stCondLst>
                            <p:childTnLst>
                              <p:par>
                                <p:cTn id="23" presetID="2" presetClass="exit" presetSubtype="2" fill="hold" nodeType="afterEffect">
                                  <p:stCondLst>
                                    <p:cond delay="4000"/>
                                  </p:stCondLst>
                                  <p:childTnLst>
                                    <p:anim calcmode="lin" valueType="num">
                                      <p:cBhvr additive="base">
                                        <p:cTn id="24" dur="2000"/>
                                        <p:tgtEl>
                                          <p:spTgt spid="9"/>
                                        </p:tgtEl>
                                        <p:attrNameLst>
                                          <p:attrName>ppt_x</p:attrName>
                                        </p:attrNameLst>
                                      </p:cBhvr>
                                      <p:tavLst>
                                        <p:tav tm="0">
                                          <p:val>
                                            <p:strVal val="ppt_x"/>
                                          </p:val>
                                        </p:tav>
                                        <p:tav tm="100000">
                                          <p:val>
                                            <p:strVal val="1+ppt_w/2"/>
                                          </p:val>
                                        </p:tav>
                                      </p:tavLst>
                                    </p:anim>
                                    <p:anim calcmode="lin" valueType="num">
                                      <p:cBhvr additive="base">
                                        <p:cTn id="25" dur="2000"/>
                                        <p:tgtEl>
                                          <p:spTgt spid="9"/>
                                        </p:tgtEl>
                                        <p:attrNameLst>
                                          <p:attrName>ppt_y</p:attrName>
                                        </p:attrNameLst>
                                      </p:cBhvr>
                                      <p:tavLst>
                                        <p:tav tm="0">
                                          <p:val>
                                            <p:strVal val="ppt_y"/>
                                          </p:val>
                                        </p:tav>
                                        <p:tav tm="100000">
                                          <p:val>
                                            <p:strVal val="ppt_y"/>
                                          </p:val>
                                        </p:tav>
                                      </p:tavLst>
                                    </p:anim>
                                    <p:set>
                                      <p:cBhvr>
                                        <p:cTn id="26" dur="1" fill="hold">
                                          <p:stCondLst>
                                            <p:cond delay="1999"/>
                                          </p:stCondLst>
                                        </p:cTn>
                                        <p:tgtEl>
                                          <p:spTgt spid="9"/>
                                        </p:tgtEl>
                                        <p:attrNameLst>
                                          <p:attrName>style.visibility</p:attrName>
                                        </p:attrNameLst>
                                      </p:cBhvr>
                                      <p:to>
                                        <p:strVal val="hidden"/>
                                      </p:to>
                                    </p:set>
                                  </p:childTnLst>
                                </p:cTn>
                              </p:par>
                            </p:childTnLst>
                          </p:cTn>
                        </p:par>
                        <p:par>
                          <p:cTn id="27" fill="hold">
                            <p:stCondLst>
                              <p:cond delay="13500"/>
                            </p:stCondLst>
                            <p:childTnLst>
                              <p:par>
                                <p:cTn id="28" presetID="1"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4" grpId="0"/>
      <p:bldP spid="7" grpId="0"/>
      <p:bldP spid="11"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B65833-7760-C0FF-ACCA-F52B1FCDBCA1}"/>
              </a:ext>
            </a:extLst>
          </p:cNvPr>
          <p:cNvPicPr>
            <a:picLocks noChangeAspect="1"/>
          </p:cNvPicPr>
          <p:nvPr/>
        </p:nvPicPr>
        <p:blipFill>
          <a:blip r:embed="rId4"/>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425A2A3-9F83-B952-0241-48445F0CB6AE}"/>
              </a:ext>
            </a:extLst>
          </p:cNvPr>
          <p:cNvSpPr txBox="1"/>
          <p:nvPr/>
        </p:nvSpPr>
        <p:spPr>
          <a:xfrm rot="21378625">
            <a:off x="-373767" y="848204"/>
            <a:ext cx="4613570" cy="1323439"/>
          </a:xfrm>
          <a:prstGeom prst="rect">
            <a:avLst/>
          </a:prstGeom>
          <a:noFill/>
        </p:spPr>
        <p:txBody>
          <a:bodyPr wrap="square" rtlCol="0">
            <a:spAutoFit/>
          </a:bodyPr>
          <a:lstStyle/>
          <a:p>
            <a:pPr algn="r"/>
            <a:r>
              <a:rPr lang="en-GB" sz="8000" dirty="0">
                <a:solidFill>
                  <a:srgbClr val="FFFF00"/>
                </a:solidFill>
                <a:latin typeface="Hey August" pitchFamily="2" charset="0"/>
                <a:cs typeface="Lato Semibold" panose="020F0502020204030203" pitchFamily="34" charset="0"/>
              </a:rPr>
              <a:t>Sociology</a:t>
            </a:r>
          </a:p>
        </p:txBody>
      </p:sp>
      <p:sp>
        <p:nvSpPr>
          <p:cNvPr id="9" name="TextBox 8">
            <a:extLst>
              <a:ext uri="{FF2B5EF4-FFF2-40B4-BE49-F238E27FC236}">
                <a16:creationId xmlns:a16="http://schemas.microsoft.com/office/drawing/2014/main" id="{9A27138C-4E40-BCBF-45AE-7AE9B228DC85}"/>
              </a:ext>
            </a:extLst>
          </p:cNvPr>
          <p:cNvSpPr txBox="1"/>
          <p:nvPr/>
        </p:nvSpPr>
        <p:spPr>
          <a:xfrm rot="21198851">
            <a:off x="-15302" y="-42268"/>
            <a:ext cx="4234744" cy="1246495"/>
          </a:xfrm>
          <a:prstGeom prst="rect">
            <a:avLst/>
          </a:prstGeom>
          <a:noFill/>
        </p:spPr>
        <p:txBody>
          <a:bodyPr wrap="square" rtlCol="0">
            <a:spAutoFit/>
          </a:bodyPr>
          <a:lstStyle/>
          <a:p>
            <a:pPr algn="r"/>
            <a:r>
              <a:rPr lang="en-GB" sz="7500" dirty="0">
                <a:solidFill>
                  <a:schemeClr val="bg1"/>
                </a:solidFill>
                <a:latin typeface="Hey August" pitchFamily="2" charset="0"/>
                <a:cs typeface="Lato Semibold" panose="020F0502020204030203" pitchFamily="34" charset="0"/>
              </a:rPr>
              <a:t>Investigating</a:t>
            </a:r>
          </a:p>
        </p:txBody>
      </p:sp>
      <p:pic>
        <p:nvPicPr>
          <p:cNvPr id="3" name="Picture 2">
            <a:extLst>
              <a:ext uri="{FF2B5EF4-FFF2-40B4-BE49-F238E27FC236}">
                <a16:creationId xmlns:a16="http://schemas.microsoft.com/office/drawing/2014/main" id="{4709265D-4BFD-28AE-DD89-5080691ADAA1}"/>
              </a:ext>
            </a:extLst>
          </p:cNvPr>
          <p:cNvPicPr>
            <a:picLocks noChangeAspect="1"/>
          </p:cNvPicPr>
          <p:nvPr/>
        </p:nvPicPr>
        <p:blipFill rotWithShape="1">
          <a:blip r:embed="rId5">
            <a:extLst>
              <a:ext uri="{28A0092B-C50C-407E-A947-70E740481C1C}">
                <a14:useLocalDpi xmlns:a14="http://schemas.microsoft.com/office/drawing/2010/main" val="0"/>
              </a:ext>
            </a:extLst>
          </a:blip>
          <a:srcRect t="6991" b="6991"/>
          <a:stretch/>
        </p:blipFill>
        <p:spPr>
          <a:xfrm>
            <a:off x="-1745718" y="-403848"/>
            <a:ext cx="4856848" cy="7929855"/>
          </a:xfrm>
          <a:prstGeom prst="rect">
            <a:avLst/>
          </a:prstGeom>
        </p:spPr>
      </p:pic>
      <p:pic>
        <p:nvPicPr>
          <p:cNvPr id="4" name="Picture 3">
            <a:extLst>
              <a:ext uri="{FF2B5EF4-FFF2-40B4-BE49-F238E27FC236}">
                <a16:creationId xmlns:a16="http://schemas.microsoft.com/office/drawing/2014/main" id="{08FFA17B-2591-C018-4835-F68C08FC65D5}"/>
              </a:ext>
            </a:extLst>
          </p:cNvPr>
          <p:cNvPicPr>
            <a:picLocks noChangeAspect="1"/>
          </p:cNvPicPr>
          <p:nvPr/>
        </p:nvPicPr>
        <p:blipFill rotWithShape="1">
          <a:blip r:embed="rId5">
            <a:extLst>
              <a:ext uri="{28A0092B-C50C-407E-A947-70E740481C1C}">
                <a14:useLocalDpi xmlns:a14="http://schemas.microsoft.com/office/drawing/2010/main" val="0"/>
              </a:ext>
            </a:extLst>
          </a:blip>
          <a:srcRect t="5388" b="5388"/>
          <a:stretch/>
        </p:blipFill>
        <p:spPr>
          <a:xfrm>
            <a:off x="5105163" y="1509923"/>
            <a:ext cx="2520042" cy="4267880"/>
          </a:xfrm>
          <a:prstGeom prst="rect">
            <a:avLst/>
          </a:prstGeom>
        </p:spPr>
      </p:pic>
      <p:pic>
        <p:nvPicPr>
          <p:cNvPr id="5" name="Picture 4">
            <a:extLst>
              <a:ext uri="{FF2B5EF4-FFF2-40B4-BE49-F238E27FC236}">
                <a16:creationId xmlns:a16="http://schemas.microsoft.com/office/drawing/2014/main" id="{F315EF1F-6BCD-F691-2131-986B92D064F8}"/>
              </a:ext>
            </a:extLst>
          </p:cNvPr>
          <p:cNvPicPr>
            <a:picLocks noChangeAspect="1"/>
          </p:cNvPicPr>
          <p:nvPr/>
        </p:nvPicPr>
        <p:blipFill rotWithShape="1">
          <a:blip r:embed="rId5">
            <a:extLst>
              <a:ext uri="{28A0092B-C50C-407E-A947-70E740481C1C}">
                <a14:useLocalDpi xmlns:a14="http://schemas.microsoft.com/office/drawing/2010/main" val="0"/>
              </a:ext>
            </a:extLst>
          </a:blip>
          <a:srcRect t="15106" b="15106"/>
          <a:stretch/>
        </p:blipFill>
        <p:spPr>
          <a:xfrm>
            <a:off x="8059845" y="3587092"/>
            <a:ext cx="834546" cy="1105500"/>
          </a:xfrm>
          <a:prstGeom prst="rect">
            <a:avLst/>
          </a:prstGeom>
        </p:spPr>
      </p:pic>
      <p:sp>
        <p:nvSpPr>
          <p:cNvPr id="13" name="Rectangle 12">
            <a:hlinkClick r:id="" action="ppaction://hlinkshowjump?jump=nextslide"/>
            <a:extLst>
              <a:ext uri="{FF2B5EF4-FFF2-40B4-BE49-F238E27FC236}">
                <a16:creationId xmlns:a16="http://schemas.microsoft.com/office/drawing/2014/main" id="{8472474C-E947-A9F9-D3F0-871129027446}"/>
              </a:ext>
            </a:extLst>
          </p:cNvPr>
          <p:cNvSpPr/>
          <p:nvPr/>
        </p:nvSpPr>
        <p:spPr>
          <a:xfrm>
            <a:off x="1" y="6171561"/>
            <a:ext cx="12191999" cy="693785"/>
          </a:xfrm>
          <a:prstGeom prst="rect">
            <a:avLst/>
          </a:prstGeom>
          <a:solidFill>
            <a:schemeClr val="accent1">
              <a:alpha val="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B6D8DA3-87E8-7749-5E8A-848E89C1C502}"/>
              </a:ext>
            </a:extLst>
          </p:cNvPr>
          <p:cNvSpPr txBox="1"/>
          <p:nvPr/>
        </p:nvSpPr>
        <p:spPr>
          <a:xfrm>
            <a:off x="6780250" y="645006"/>
            <a:ext cx="4980634"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Your answers to the previous question should tell you something about what Sociology is:</a:t>
            </a:r>
          </a:p>
        </p:txBody>
      </p:sp>
      <p:sp>
        <p:nvSpPr>
          <p:cNvPr id="16" name="TextBox 15">
            <a:extLst>
              <a:ext uri="{FF2B5EF4-FFF2-40B4-BE49-F238E27FC236}">
                <a16:creationId xmlns:a16="http://schemas.microsoft.com/office/drawing/2014/main" id="{96F53B11-C57B-D953-06EE-321B5E474055}"/>
              </a:ext>
            </a:extLst>
          </p:cNvPr>
          <p:cNvSpPr txBox="1"/>
          <p:nvPr/>
        </p:nvSpPr>
        <p:spPr>
          <a:xfrm>
            <a:off x="6780250" y="2336346"/>
            <a:ext cx="4122544" cy="1015663"/>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The study of the social forces that shape individual thoughts and actions.</a:t>
            </a:r>
          </a:p>
        </p:txBody>
      </p:sp>
      <p:sp>
        <p:nvSpPr>
          <p:cNvPr id="17" name="TextBox 16">
            <a:extLst>
              <a:ext uri="{FF2B5EF4-FFF2-40B4-BE49-F238E27FC236}">
                <a16:creationId xmlns:a16="http://schemas.microsoft.com/office/drawing/2014/main" id="{55924BE4-AC38-6EB8-3D78-D60C24AE89DE}"/>
              </a:ext>
            </a:extLst>
          </p:cNvPr>
          <p:cNvSpPr txBox="1"/>
          <p:nvPr/>
        </p:nvSpPr>
        <p:spPr>
          <a:xfrm>
            <a:off x="6780250" y="4027686"/>
            <a:ext cx="3905250" cy="707886"/>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So this is where we place our investigative focus.</a:t>
            </a:r>
          </a:p>
        </p:txBody>
      </p:sp>
      <p:sp>
        <p:nvSpPr>
          <p:cNvPr id="19" name="TextBox 18">
            <a:extLst>
              <a:ext uri="{FF2B5EF4-FFF2-40B4-BE49-F238E27FC236}">
                <a16:creationId xmlns:a16="http://schemas.microsoft.com/office/drawing/2014/main" id="{2F4BBAD2-0080-F790-F2AD-6859A21475E2}"/>
              </a:ext>
            </a:extLst>
          </p:cNvPr>
          <p:cNvSpPr txBox="1"/>
          <p:nvPr/>
        </p:nvSpPr>
        <p:spPr>
          <a:xfrm>
            <a:off x="6780250" y="5411248"/>
            <a:ext cx="5088740" cy="400110"/>
          </a:xfrm>
          <a:prstGeom prst="rect">
            <a:avLst/>
          </a:prstGeom>
          <a:solidFill>
            <a:schemeClr val="bg1"/>
          </a:solidFill>
          <a:effectLst>
            <a:outerShdw blurRad="50800" dist="127000" dir="2700000" algn="tl" rotWithShape="0">
              <a:prstClr val="black">
                <a:alpha val="80000"/>
              </a:prstClr>
            </a:outerShdw>
          </a:effectLst>
        </p:spPr>
        <p:txBody>
          <a:bodyPr wrap="square" rtlCol="0">
            <a:spAutoFit/>
          </a:bodyPr>
          <a:lstStyle/>
          <a:p>
            <a:r>
              <a:rPr lang="en-GB" sz="2000" dirty="0">
                <a:latin typeface="Tekton Pro Ext" panose="020F0605020208020904" pitchFamily="34" charset="0"/>
                <a:cs typeface="Arial" panose="020B0604020202020204" pitchFamily="34" charset="0"/>
              </a:rPr>
              <a:t>Although there could be a problem…</a:t>
            </a:r>
          </a:p>
        </p:txBody>
      </p:sp>
      <p:pic>
        <p:nvPicPr>
          <p:cNvPr id="2" name="pin">
            <a:extLst>
              <a:ext uri="{FF2B5EF4-FFF2-40B4-BE49-F238E27FC236}">
                <a16:creationId xmlns:a16="http://schemas.microsoft.com/office/drawing/2014/main" id="{1A6BEFB9-32AD-108F-241D-B7801B7CAB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9145" y="185172"/>
            <a:ext cx="443478" cy="417146"/>
          </a:xfrm>
          <a:prstGeom prst="rect">
            <a:avLst/>
          </a:prstGeom>
        </p:spPr>
      </p:pic>
      <p:grpSp>
        <p:nvGrpSpPr>
          <p:cNvPr id="6" name="Group 5">
            <a:extLst>
              <a:ext uri="{FF2B5EF4-FFF2-40B4-BE49-F238E27FC236}">
                <a16:creationId xmlns:a16="http://schemas.microsoft.com/office/drawing/2014/main" id="{387180A4-1C1A-9618-33C9-4FA27D727C75}"/>
              </a:ext>
            </a:extLst>
          </p:cNvPr>
          <p:cNvGrpSpPr/>
          <p:nvPr/>
        </p:nvGrpSpPr>
        <p:grpSpPr>
          <a:xfrm>
            <a:off x="5032789" y="512190"/>
            <a:ext cx="6506356" cy="3121738"/>
            <a:chOff x="5897085" y="302139"/>
            <a:chExt cx="8014853" cy="4991078"/>
          </a:xfrm>
        </p:grpSpPr>
        <p:pic>
          <p:nvPicPr>
            <p:cNvPr id="7" name="Picture 6">
              <a:extLst>
                <a:ext uri="{FF2B5EF4-FFF2-40B4-BE49-F238E27FC236}">
                  <a16:creationId xmlns:a16="http://schemas.microsoft.com/office/drawing/2014/main" id="{6C733A62-EA5B-9AF3-098F-CBE8DC16B7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7085" y="302139"/>
              <a:ext cx="8014853" cy="4991078"/>
            </a:xfrm>
            <a:prstGeom prst="roundRect">
              <a:avLst>
                <a:gd name="adj" fmla="val 11111"/>
              </a:avLst>
            </a:prstGeom>
            <a:ln w="1016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TextBox 7">
              <a:extLst>
                <a:ext uri="{FF2B5EF4-FFF2-40B4-BE49-F238E27FC236}">
                  <a16:creationId xmlns:a16="http://schemas.microsoft.com/office/drawing/2014/main" id="{4219657A-F19C-2001-92BD-F83A50D82D79}"/>
                </a:ext>
              </a:extLst>
            </p:cNvPr>
            <p:cNvSpPr txBox="1"/>
            <p:nvPr/>
          </p:nvSpPr>
          <p:spPr>
            <a:xfrm>
              <a:off x="6168009" y="598438"/>
              <a:ext cx="7514670" cy="4133450"/>
            </a:xfrm>
            <a:prstGeom prst="rect">
              <a:avLst/>
            </a:prstGeom>
            <a:noFill/>
          </p:spPr>
          <p:txBody>
            <a:bodyPr wrap="square" rtlCol="0">
              <a:spAutoFit/>
            </a:bodyPr>
            <a:lstStyle/>
            <a:p>
              <a:r>
                <a:rPr lang="en-GB" dirty="0">
                  <a:solidFill>
                    <a:srgbClr val="FFFF00"/>
                  </a:solidFill>
                  <a:latin typeface="Arial" panose="020B0604020202020204" pitchFamily="34" charset="0"/>
                  <a:cs typeface="Arial" panose="020B0604020202020204" pitchFamily="34" charset="0"/>
                </a:rPr>
                <a:t>On screens such as this, where you need to do something in order to leave (click something or, as in this case, move your mouse pointer to the edge of the screen) the direction travelled by the detective will indicate the direction you need to move your pointer.</a:t>
              </a:r>
            </a:p>
            <a:p>
              <a:endParaRPr lang="en-GB" dirty="0">
                <a:solidFill>
                  <a:srgbClr val="FFFF00"/>
                </a:solidFill>
                <a:latin typeface="Arial" panose="020B0604020202020204" pitchFamily="34" charset="0"/>
                <a:cs typeface="Arial" panose="020B0604020202020204" pitchFamily="34" charset="0"/>
              </a:endParaRPr>
            </a:p>
            <a:p>
              <a:r>
                <a:rPr lang="en-GB" dirty="0">
                  <a:solidFill>
                    <a:srgbClr val="FFFF00"/>
                  </a:solidFill>
                  <a:latin typeface="Arial" panose="020B0604020202020204" pitchFamily="34" charset="0"/>
                  <a:cs typeface="Arial" panose="020B0604020202020204" pitchFamily="34" charset="0"/>
                </a:rPr>
                <a:t>In this instance the detective leaves at the bottom of the screen so moving your pointer to the bottom edge will move the Presentation to the next screen.</a:t>
              </a:r>
            </a:p>
          </p:txBody>
        </p:sp>
      </p:grpSp>
    </p:spTree>
    <p:extLst>
      <p:ext uri="{BB962C8B-B14F-4D97-AF65-F5344CB8AC3E}">
        <p14:creationId xmlns:p14="http://schemas.microsoft.com/office/powerpoint/2010/main" val="3083938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Footsteps Concrete.wav"/>
                                        </p:tgtEl>
                                      </p:cMediaNode>
                                    </p:audio>
                                  </p:sub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par>
                          <p:cTn id="27" fill="hold">
                            <p:stCondLst>
                              <p:cond delay="3500"/>
                            </p:stCondLst>
                            <p:childTnLst>
                              <p:par>
                                <p:cTn id="28" presetID="1" presetClass="exit" presetSubtype="0" fill="hold" nodeType="after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ntr" presetSubtype="0" fill="hold" grpId="0" nodeType="withEffect">
                                  <p:stCondLst>
                                    <p:cond delay="200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5500"/>
                            </p:stCondLst>
                            <p:childTnLst>
                              <p:par>
                                <p:cTn id="33" presetID="1" presetClass="entr" presetSubtype="0" fill="hold" grpId="0" nodeType="afterEffect">
                                  <p:stCondLst>
                                    <p:cond delay="300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8500"/>
                            </p:stCondLst>
                            <p:childTnLst>
                              <p:par>
                                <p:cTn id="36" presetID="1" presetClass="entr" presetSubtype="0" fill="hold" grpId="0" nodeType="afterEffect">
                                  <p:stCondLst>
                                    <p:cond delay="200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3" grpId="0" animBg="1"/>
      <p:bldP spid="15" grpId="0" animBg="1"/>
      <p:bldP spid="16"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00B0F0"/>
            </a:gs>
            <a:gs pos="52000">
              <a:srgbClr val="B1D29B"/>
            </a:gs>
            <a:gs pos="2000">
              <a:schemeClr val="accent1">
                <a:lumMod val="75000"/>
              </a:schemeClr>
            </a:gs>
            <a:gs pos="59000">
              <a:srgbClr val="91C071"/>
            </a:gs>
            <a:gs pos="0">
              <a:srgbClr val="A8C039"/>
            </a:gs>
            <a:gs pos="86000">
              <a:srgbClr val="FFFF00">
                <a:lumMod val="75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6BD8B-1CDB-253B-99F9-2FE8C802603A}"/>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rot="20039088">
            <a:off x="860678" y="586408"/>
            <a:ext cx="9277945" cy="4015409"/>
          </a:xfrm>
          <a:prstGeom prst="rect">
            <a:avLst/>
          </a:prstGeom>
        </p:spPr>
      </p:pic>
      <p:pic>
        <p:nvPicPr>
          <p:cNvPr id="7" name="Picture 6">
            <a:extLst>
              <a:ext uri="{FF2B5EF4-FFF2-40B4-BE49-F238E27FC236}">
                <a16:creationId xmlns:a16="http://schemas.microsoft.com/office/drawing/2014/main" id="{16292BFA-5AF8-7D3C-8DA1-BB23C71975A5}"/>
              </a:ext>
            </a:extLst>
          </p:cNvPr>
          <p:cNvPicPr>
            <a:picLocks noChangeAspect="1"/>
          </p:cNvPicPr>
          <p:nvPr/>
        </p:nvPicPr>
        <p:blipFill>
          <a:blip r:embed="rId7">
            <a:alphaModFix amt="12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rot="19022132">
            <a:off x="4292600" y="2264791"/>
            <a:ext cx="8150217" cy="5175388"/>
          </a:xfrm>
          <a:prstGeom prst="rect">
            <a:avLst/>
          </a:prstGeom>
        </p:spPr>
      </p:pic>
      <p:grpSp>
        <p:nvGrpSpPr>
          <p:cNvPr id="11" name="Group 10">
            <a:extLst>
              <a:ext uri="{FF2B5EF4-FFF2-40B4-BE49-F238E27FC236}">
                <a16:creationId xmlns:a16="http://schemas.microsoft.com/office/drawing/2014/main" id="{E3B36410-314E-5678-2639-0D5E5A5B6C3F}"/>
              </a:ext>
            </a:extLst>
          </p:cNvPr>
          <p:cNvGrpSpPr/>
          <p:nvPr/>
        </p:nvGrpSpPr>
        <p:grpSpPr>
          <a:xfrm>
            <a:off x="-418203" y="370840"/>
            <a:ext cx="9408160" cy="995680"/>
            <a:chOff x="-418203" y="370840"/>
            <a:chExt cx="9408160" cy="995680"/>
          </a:xfrm>
        </p:grpSpPr>
        <p:sp>
          <p:nvSpPr>
            <p:cNvPr id="8" name="Rectangle 7">
              <a:extLst>
                <a:ext uri="{FF2B5EF4-FFF2-40B4-BE49-F238E27FC236}">
                  <a16:creationId xmlns:a16="http://schemas.microsoft.com/office/drawing/2014/main" id="{70B7C518-3677-8177-5E47-B1D50A220044}"/>
                </a:ext>
              </a:extLst>
            </p:cNvPr>
            <p:cNvSpPr/>
            <p:nvPr/>
          </p:nvSpPr>
          <p:spPr>
            <a:xfrm rot="21128118">
              <a:off x="-418203" y="370840"/>
              <a:ext cx="9408160" cy="9956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0AC3D20-3545-24E4-9858-A3A28C90C705}"/>
                </a:ext>
              </a:extLst>
            </p:cNvPr>
            <p:cNvSpPr txBox="1"/>
            <p:nvPr/>
          </p:nvSpPr>
          <p:spPr>
            <a:xfrm rot="21120000">
              <a:off x="-34345" y="548178"/>
              <a:ext cx="8868080" cy="677108"/>
            </a:xfrm>
            <a:prstGeom prst="rect">
              <a:avLst/>
            </a:prstGeom>
            <a:noFill/>
          </p:spPr>
          <p:txBody>
            <a:bodyPr wrap="square" rtlCol="0">
              <a:spAutoFit/>
            </a:bodyPr>
            <a:lstStyle/>
            <a:p>
              <a:pPr algn="ctr"/>
              <a:r>
                <a:rPr lang="en-GB" sz="3800" dirty="0">
                  <a:solidFill>
                    <a:schemeClr val="bg1"/>
                  </a:solidFill>
                  <a:latin typeface="Radio Newsman" pitchFamily="2" charset="0"/>
                </a:rPr>
                <a:t>Peter Berger (1929 - 2017)</a:t>
              </a:r>
            </a:p>
          </p:txBody>
        </p:sp>
      </p:grpSp>
      <p:sp>
        <p:nvSpPr>
          <p:cNvPr id="6" name="TextBox 5">
            <a:extLst>
              <a:ext uri="{FF2B5EF4-FFF2-40B4-BE49-F238E27FC236}">
                <a16:creationId xmlns:a16="http://schemas.microsoft.com/office/drawing/2014/main" id="{0D1B8649-D03D-FEC6-2DF1-E37A06CB6D43}"/>
              </a:ext>
            </a:extLst>
          </p:cNvPr>
          <p:cNvSpPr txBox="1"/>
          <p:nvPr/>
        </p:nvSpPr>
        <p:spPr>
          <a:xfrm rot="21060000">
            <a:off x="47993" y="1472564"/>
            <a:ext cx="9336550" cy="769441"/>
          </a:xfrm>
          <a:prstGeom prst="rect">
            <a:avLst/>
          </a:prstGeom>
          <a:noFill/>
        </p:spPr>
        <p:txBody>
          <a:bodyPr wrap="square">
            <a:spAutoFit/>
          </a:bodyPr>
          <a:lstStyle/>
          <a:p>
            <a:r>
              <a:rPr lang="en-GB" sz="4400" i="1" dirty="0">
                <a:solidFill>
                  <a:srgbClr val="FFFF00"/>
                </a:solidFill>
                <a:latin typeface="Radio Newsman" pitchFamily="2" charset="0"/>
              </a:rPr>
              <a:t> Invitation to Sociology</a:t>
            </a:r>
          </a:p>
        </p:txBody>
      </p:sp>
      <p:pic>
        <p:nvPicPr>
          <p:cNvPr id="4" name="Picture 3">
            <a:extLst>
              <a:ext uri="{FF2B5EF4-FFF2-40B4-BE49-F238E27FC236}">
                <a16:creationId xmlns:a16="http://schemas.microsoft.com/office/drawing/2014/main" id="{3D650AA8-449B-4644-17B8-40D481EFB6B0}"/>
              </a:ext>
            </a:extLst>
          </p:cNvPr>
          <p:cNvPicPr>
            <a:picLocks noChangeAspect="1"/>
          </p:cNvPicPr>
          <p:nvPr/>
        </p:nvPicPr>
        <p:blipFill>
          <a:blip r:embed="rId9">
            <a:grayscl/>
            <a:extLst>
              <a:ext uri="{BEBA8EAE-BF5A-486C-A8C5-ECC9F3942E4B}">
                <a14:imgProps xmlns:a14="http://schemas.microsoft.com/office/drawing/2010/main">
                  <a14:imgLayer r:embed="rId10">
                    <a14:imgEffect>
                      <a14:backgroundRemoval t="9028" b="99722" l="10000" r="92109">
                        <a14:foregroundMark x1="58594" y1="10000" x2="62578" y2="9028"/>
                        <a14:foregroundMark x1="43359" y1="61111" x2="28516" y2="61528"/>
                        <a14:foregroundMark x1="28516" y1="61528" x2="27344" y2="62083"/>
                        <a14:foregroundMark x1="45000" y1="58472" x2="46484" y2="70417"/>
                        <a14:foregroundMark x1="46484" y1="70417" x2="43906" y2="80556"/>
                        <a14:foregroundMark x1="43906" y1="80556" x2="38828" y2="89861"/>
                        <a14:foregroundMark x1="38828" y1="89861" x2="38594" y2="91944"/>
                        <a14:foregroundMark x1="27109" y1="61111" x2="24141" y2="84028"/>
                        <a14:foregroundMark x1="24141" y1="84028" x2="20781" y2="95000"/>
                        <a14:foregroundMark x1="20781" y1="95000" x2="19453" y2="96806"/>
                        <a14:foregroundMark x1="70313" y1="71667" x2="81875" y2="99861"/>
                        <a14:foregroundMark x1="77734" y1="78889" x2="85781" y2="84167"/>
                        <a14:foregroundMark x1="85781" y1="84167" x2="89141" y2="88889"/>
                        <a14:foregroundMark x1="92109" y1="87500" x2="91406" y2="97917"/>
                        <a14:backgroundMark x1="44609" y1="14444" x2="35938" y2="40694"/>
                        <a14:backgroundMark x1="70938" y1="8472" x2="82656" y2="36250"/>
                        <a14:backgroundMark x1="82656" y1="36250" x2="82656" y2="36250"/>
                        <a14:backgroundMark x1="70156" y1="15972" x2="71328" y2="19722"/>
                        <a14:backgroundMark x1="69766" y1="15417" x2="70938" y2="20417"/>
                        <a14:backgroundMark x1="68281" y1="13056" x2="69453" y2="15139"/>
                        <a14:backgroundMark x1="65547" y1="9167" x2="65781" y2="9583"/>
                        <a14:backgroundMark x1="47813" y1="21389" x2="47344" y2="42083"/>
                      </a14:backgroundRemoval>
                    </a14:imgEffect>
                  </a14:imgLayer>
                </a14:imgProps>
              </a:ext>
              <a:ext uri="{28A0092B-C50C-407E-A947-70E740481C1C}">
                <a14:useLocalDpi xmlns:a14="http://schemas.microsoft.com/office/drawing/2010/main" val="0"/>
              </a:ext>
            </a:extLst>
          </a:blip>
          <a:stretch>
            <a:fillRect/>
          </a:stretch>
        </p:blipFill>
        <p:spPr>
          <a:xfrm>
            <a:off x="4477488" y="1328231"/>
            <a:ext cx="9988356" cy="5752449"/>
          </a:xfrm>
          <a:prstGeom prst="rect">
            <a:avLst/>
          </a:prstGeom>
        </p:spPr>
      </p:pic>
      <p:pic>
        <p:nvPicPr>
          <p:cNvPr id="12" name="kerrang2">
            <a:hlinkClick r:id="" action="ppaction://media"/>
            <a:extLst>
              <a:ext uri="{FF2B5EF4-FFF2-40B4-BE49-F238E27FC236}">
                <a16:creationId xmlns:a16="http://schemas.microsoft.com/office/drawing/2014/main" id="{1CC5C64C-2237-5D77-1D50-9F99A572BC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54017" y="341730"/>
            <a:ext cx="487362" cy="487362"/>
          </a:xfrm>
          <a:prstGeom prst="rect">
            <a:avLst/>
          </a:prstGeom>
        </p:spPr>
      </p:pic>
      <p:sp>
        <p:nvSpPr>
          <p:cNvPr id="2" name="TextBox 1">
            <a:extLst>
              <a:ext uri="{FF2B5EF4-FFF2-40B4-BE49-F238E27FC236}">
                <a16:creationId xmlns:a16="http://schemas.microsoft.com/office/drawing/2014/main" id="{A16F9334-7CBD-B939-3033-49805067C58F}"/>
              </a:ext>
            </a:extLst>
          </p:cNvPr>
          <p:cNvSpPr txBox="1"/>
          <p:nvPr/>
        </p:nvSpPr>
        <p:spPr>
          <a:xfrm rot="21060000">
            <a:off x="643675" y="2320793"/>
            <a:ext cx="8567878" cy="2554545"/>
          </a:xfrm>
          <a:prstGeom prst="rect">
            <a:avLst/>
          </a:prstGeom>
          <a:noFill/>
        </p:spPr>
        <p:txBody>
          <a:bodyPr wrap="square" rtlCol="0">
            <a:spAutoFit/>
          </a:bodyPr>
          <a:lstStyle/>
          <a:p>
            <a:pPr algn="ctr"/>
            <a:r>
              <a:rPr lang="en-GB" sz="4000" dirty="0">
                <a:effectLst/>
                <a:latin typeface="Radio Newsman" pitchFamily="2" charset="0"/>
                <a:ea typeface="Times New Roman" panose="02020603050405020304" pitchFamily="18" charset="0"/>
                <a:cs typeface="Times New Roman" panose="02020603050405020304" pitchFamily="18" charset="0"/>
              </a:rPr>
              <a:t>“</a:t>
            </a:r>
            <a:r>
              <a:rPr lang="en-GB" sz="4000" dirty="0">
                <a:latin typeface="Radio Newsman" pitchFamily="2" charset="0"/>
                <a:ea typeface="Times New Roman" panose="02020603050405020304" pitchFamily="18" charset="0"/>
                <a:cs typeface="Times New Roman" panose="02020603050405020304" pitchFamily="18" charset="0"/>
              </a:rPr>
              <a:t>The first wisdom of sociology is this: </a:t>
            </a:r>
          </a:p>
          <a:p>
            <a:pPr algn="ctr"/>
            <a:r>
              <a:rPr lang="en-GB" sz="4000" dirty="0">
                <a:effectLst/>
                <a:latin typeface="Radio Newsman" pitchFamily="2" charset="0"/>
                <a:ea typeface="Times New Roman" panose="02020603050405020304" pitchFamily="18" charset="0"/>
                <a:cs typeface="Times New Roman" panose="02020603050405020304" pitchFamily="18" charset="0"/>
              </a:rPr>
              <a:t>Things are </a:t>
            </a:r>
            <a:r>
              <a:rPr lang="en-GB" sz="4000" i="1" dirty="0">
                <a:solidFill>
                  <a:schemeClr val="bg1"/>
                </a:solidFill>
                <a:effectLst/>
                <a:latin typeface="Radio Newsman" pitchFamily="2" charset="0"/>
                <a:ea typeface="Times New Roman" panose="02020603050405020304" pitchFamily="18" charset="0"/>
                <a:cs typeface="Times New Roman" panose="02020603050405020304" pitchFamily="18" charset="0"/>
              </a:rPr>
              <a:t>never</a:t>
            </a:r>
            <a:r>
              <a:rPr lang="en-GB" sz="4000" dirty="0">
                <a:effectLst/>
                <a:latin typeface="Radio Newsman" pitchFamily="2" charset="0"/>
                <a:ea typeface="Times New Roman" panose="02020603050405020304" pitchFamily="18" charset="0"/>
                <a:cs typeface="Times New Roman" panose="02020603050405020304" pitchFamily="18" charset="0"/>
              </a:rPr>
              <a:t> what they seem.”</a:t>
            </a:r>
            <a:endParaRPr lang="en-GB" sz="4000" i="1" dirty="0">
              <a:latin typeface="Radio Newsman" pitchFamily="2" charset="0"/>
            </a:endParaRPr>
          </a:p>
        </p:txBody>
      </p:sp>
    </p:spTree>
    <p:extLst>
      <p:ext uri="{BB962C8B-B14F-4D97-AF65-F5344CB8AC3E}">
        <p14:creationId xmlns:p14="http://schemas.microsoft.com/office/powerpoint/2010/main" val="2097901033"/>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subTnLst>
                                    <p:audio>
                                      <p:cMediaNode>
                                        <p:cTn display="0" masterRel="sameClick">
                                          <p:stCondLst>
                                            <p:cond evt="begin" delay="0">
                                              <p:tn val="7"/>
                                            </p:cond>
                                          </p:stCondLst>
                                          <p:endCondLst>
                                            <p:cond evt="onStopAudio" delay="0">
                                              <p:tgtEl>
                                                <p:sldTgt/>
                                              </p:tgtEl>
                                            </p:cond>
                                          </p:endCondLst>
                                        </p:cTn>
                                        <p:tgtEl>
                                          <p:sndTgt r:embed="rId5" name="camera.wav"/>
                                        </p:tgtEl>
                                      </p:cMediaNode>
                                    </p:audio>
                                  </p:sub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53" presetClass="entr" presetSubtype="52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fill="hold" display="0">
                  <p:stCondLst>
                    <p:cond delay="indefinite"/>
                  </p:stCondLst>
                  <p:endCondLst>
                    <p:cond evt="onStopAudio" delay="0">
                      <p:tgtEl>
                        <p:sldTgt/>
                      </p:tgtEl>
                    </p:cond>
                  </p:endCondLst>
                </p:cTn>
                <p:tgtEl>
                  <p:spTgt spid="12"/>
                </p:tgtEl>
              </p:cMediaNode>
            </p:audio>
          </p:childTnLst>
        </p:cTn>
      </p:par>
    </p:tnLst>
    <p:bldLst>
      <p:bldP spid="6"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4815</TotalTime>
  <Words>1909</Words>
  <Application>Microsoft Office PowerPoint</Application>
  <PresentationFormat>Widescreen</PresentationFormat>
  <Paragraphs>208</Paragraphs>
  <Slides>31</Slides>
  <Notes>14</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Accord Heavy SF</vt:lpstr>
      <vt:lpstr>AvantGarde Md BT</vt:lpstr>
      <vt:lpstr>Arial</vt:lpstr>
      <vt:lpstr>Calibri</vt:lpstr>
      <vt:lpstr>Hey August</vt:lpstr>
      <vt:lpstr>Tekton Pro Ext</vt:lpstr>
      <vt:lpstr>Radio Newsman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Livesey</dc:creator>
  <cp:lastModifiedBy>Chris Livesey</cp:lastModifiedBy>
  <cp:revision>674</cp:revision>
  <dcterms:created xsi:type="dcterms:W3CDTF">2024-06-01T08:33:37Z</dcterms:created>
  <dcterms:modified xsi:type="dcterms:W3CDTF">2024-08-23T08:31:17Z</dcterms:modified>
</cp:coreProperties>
</file>